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78" r:id="rId2"/>
    <p:sldId id="276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00"/>
    <a:srgbClr val="FF7C80"/>
    <a:srgbClr val="FF0000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366" autoAdjust="0"/>
  </p:normalViewPr>
  <p:slideViewPr>
    <p:cSldViewPr snapToGrid="0" showGuides="1">
      <p:cViewPr varScale="1">
        <p:scale>
          <a:sx n="70" d="100"/>
          <a:sy n="70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DA5839EA-8A3A-4BD0-BB53-04B84D7FB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93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13582DB-6EFD-4DE4-8E56-E6F056A84E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05A01-7F59-4241-B5DF-619EF401A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B38E-D4B8-41EA-891C-721717FC77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98FC-183E-4514-89B6-EB6D27EB87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9D342-8129-41AE-8BB4-D14A53F6A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F32A-B365-49F0-9781-B4648389C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A29D-B475-4F0C-A8F4-5699CC8FED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63684-E24E-446C-9476-5D5759EB77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EBB6D-B16D-4C83-989D-A700ADBAA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2D81-4699-4A24-B5BA-724A75D5C6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91C14-2339-4979-983A-6B2BB4526E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2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3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3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fld id="{725A9338-9F63-4B98-903C-BF25399863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3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xkcd</a:t>
            </a:r>
            <a:endParaRPr lang="en-GB" dirty="0"/>
          </a:p>
        </p:txBody>
      </p:sp>
      <p:pic>
        <p:nvPicPr>
          <p:cNvPr id="4" name="Content Placeholder 3" descr="fairy_tal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0571" y="1786830"/>
            <a:ext cx="7702858" cy="4125715"/>
          </a:xfrm>
        </p:spPr>
      </p:pic>
      <p:sp>
        <p:nvSpPr>
          <p:cNvPr id="5" name="TextBox 4"/>
          <p:cNvSpPr txBox="1"/>
          <p:nvPr/>
        </p:nvSpPr>
        <p:spPr>
          <a:xfrm>
            <a:off x="746975" y="6001555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Xkcd.com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Vector space of N-particle system is direct product of single-particle spaces.</a:t>
            </a:r>
          </a:p>
          <a:p>
            <a:r>
              <a:rPr lang="en-GB" dirty="0" smtClean="0"/>
              <a:t>States are </a:t>
            </a:r>
            <a:r>
              <a:rPr lang="en-GB" dirty="0" smtClean="0">
                <a:solidFill>
                  <a:srgbClr val="66CCFF"/>
                </a:solidFill>
              </a:rPr>
              <a:t>separable</a:t>
            </a:r>
            <a:r>
              <a:rPr lang="en-GB" dirty="0" smtClean="0"/>
              <a:t> if they can be written as a simple direct product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smtClean="0"/>
              <a:t>Most states are </a:t>
            </a:r>
            <a:r>
              <a:rPr lang="en-GB" dirty="0" err="1" smtClean="0"/>
              <a:t>superpositions</a:t>
            </a:r>
            <a:r>
              <a:rPr lang="en-GB" dirty="0" smtClean="0"/>
              <a:t> of simple direct products: </a:t>
            </a:r>
            <a:r>
              <a:rPr lang="en-GB" dirty="0" smtClean="0">
                <a:solidFill>
                  <a:srgbClr val="66CCFF"/>
                </a:solidFill>
              </a:rPr>
              <a:t>Entanglement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Entangled </a:t>
            </a:r>
            <a:r>
              <a:rPr lang="en-GB" dirty="0" err="1" smtClean="0">
                <a:solidFill>
                  <a:srgbClr val="66CCFF"/>
                </a:solidFill>
              </a:rPr>
              <a:t>Bohm</a:t>
            </a:r>
            <a:r>
              <a:rPr lang="en-GB" dirty="0" smtClean="0">
                <a:solidFill>
                  <a:srgbClr val="66CCFF"/>
                </a:solidFill>
              </a:rPr>
              <a:t> states </a:t>
            </a:r>
            <a:r>
              <a:rPr lang="en-GB" dirty="0" smtClean="0"/>
              <a:t>(&amp; similar) illustrate non-locality implied by wave-function collapse: violates </a:t>
            </a:r>
            <a:r>
              <a:rPr lang="en-GB" dirty="0" smtClean="0">
                <a:solidFill>
                  <a:srgbClr val="66CCFF"/>
                </a:solidFill>
              </a:rPr>
              <a:t>Bell inequalities</a:t>
            </a:r>
          </a:p>
          <a:p>
            <a:pPr lvl="1"/>
            <a:r>
              <a:rPr lang="en-GB" dirty="0" smtClean="0"/>
              <a:t>Verified experimentally</a:t>
            </a:r>
          </a:p>
          <a:p>
            <a:r>
              <a:rPr lang="en-GB" dirty="0" smtClean="0"/>
              <a:t>Quantum Information Processing: based on </a:t>
            </a:r>
            <a:r>
              <a:rPr lang="en-GB" dirty="0" err="1" smtClean="0">
                <a:solidFill>
                  <a:srgbClr val="66CCFF"/>
                </a:solidFill>
              </a:rPr>
              <a:t>qubits</a:t>
            </a:r>
            <a:r>
              <a:rPr lang="en-GB" dirty="0" smtClean="0">
                <a:solidFill>
                  <a:srgbClr val="66CCFF"/>
                </a:solidFill>
              </a:rPr>
              <a:t> </a:t>
            </a:r>
            <a:r>
              <a:rPr lang="en-GB" dirty="0" smtClean="0"/>
              <a:t>(two-level systems).</a:t>
            </a:r>
          </a:p>
          <a:p>
            <a:r>
              <a:rPr lang="en-GB" dirty="0" smtClean="0"/>
              <a:t>In principle can solve some problems exponentially faster than classical computers.</a:t>
            </a:r>
          </a:p>
          <a:p>
            <a:pPr lvl="1"/>
            <a:r>
              <a:rPr lang="en-GB" dirty="0" smtClean="0"/>
              <a:t>Not yet feasible due to </a:t>
            </a:r>
            <a:r>
              <a:rPr lang="en-GB" dirty="0" err="1" smtClean="0">
                <a:solidFill>
                  <a:srgbClr val="66CCFF"/>
                </a:solidFill>
              </a:rPr>
              <a:t>decoherence</a:t>
            </a:r>
            <a:r>
              <a:rPr lang="en-GB" dirty="0" smtClean="0"/>
              <a:t>: at most a handful of </a:t>
            </a:r>
            <a:r>
              <a:rPr lang="en-GB" dirty="0" err="1" smtClean="0"/>
              <a:t>qubits</a:t>
            </a:r>
            <a:r>
              <a:rPr lang="en-GB" dirty="0" smtClean="0"/>
              <a:t> operated successfully as a unit.</a:t>
            </a:r>
          </a:p>
          <a:p>
            <a:r>
              <a:rPr lang="en-GB" dirty="0" smtClean="0"/>
              <a:t>Quantum key distribution already viable technology: guaranteed detection of any </a:t>
            </a:r>
            <a:r>
              <a:rPr lang="en-GB" dirty="0" err="1" smtClean="0"/>
              <a:t>evesdropper</a:t>
            </a:r>
            <a:r>
              <a:rPr lang="en-GB" dirty="0" smtClean="0"/>
              <a:t> on exchange </a:t>
            </a:r>
            <a:r>
              <a:rPr lang="en-GB" smtClean="0"/>
              <a:t>of cipher key.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30054" y="2459629"/>
          <a:ext cx="1241946" cy="577649"/>
        </p:xfrm>
        <a:graphic>
          <a:graphicData uri="http://schemas.openxmlformats.org/presentationml/2006/ole">
            <p:oleObj spid="_x0000_s43010" name="Equation" r:id="rId3" imgW="5457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Section 3 Recap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Angular momentum </a:t>
            </a:r>
            <a:r>
              <a:rPr lang="en-GB" dirty="0" err="1" smtClean="0"/>
              <a:t>commutators</a:t>
            </a:r>
            <a:r>
              <a:rPr lang="en-GB" dirty="0" smtClean="0"/>
              <a:t>: </a:t>
            </a:r>
          </a:p>
          <a:p>
            <a:pPr lvl="1" eaLnBrk="1" hangingPunct="1">
              <a:defRPr/>
            </a:pPr>
            <a:r>
              <a:rPr lang="en-GB" dirty="0" smtClean="0"/>
              <a:t>[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x</a:t>
            </a:r>
            <a:r>
              <a:rPr lang="en-GB" i="1" dirty="0" smtClean="0"/>
              <a:t>,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y</a:t>
            </a:r>
            <a:r>
              <a:rPr lang="en-GB" dirty="0" smtClean="0"/>
              <a:t>] = </a:t>
            </a:r>
            <a:r>
              <a:rPr lang="en-GB" i="1" dirty="0" err="1" smtClean="0"/>
              <a:t>iħJ</a:t>
            </a:r>
            <a:r>
              <a:rPr lang="en-GB" i="1" baseline="-25000" dirty="0" err="1" smtClean="0"/>
              <a:t>z</a:t>
            </a:r>
            <a:r>
              <a:rPr lang="en-GB" dirty="0" smtClean="0"/>
              <a:t> etc</a:t>
            </a:r>
          </a:p>
          <a:p>
            <a:pPr eaLnBrk="1" hangingPunct="1">
              <a:defRPr/>
            </a:pPr>
            <a:r>
              <a:rPr lang="en-GB" dirty="0" smtClean="0"/>
              <a:t>Total </a:t>
            </a:r>
            <a:r>
              <a:rPr lang="en-GB" dirty="0" err="1" smtClean="0"/>
              <a:t>ang</a:t>
            </a:r>
            <a:r>
              <a:rPr lang="en-GB" dirty="0" smtClean="0"/>
              <a:t>. Mom. Operator: </a:t>
            </a:r>
            <a:r>
              <a:rPr lang="en-GB" i="1" dirty="0" smtClean="0"/>
              <a:t>J </a:t>
            </a:r>
            <a:r>
              <a:rPr lang="en-GB" baseline="30000" dirty="0" smtClean="0"/>
              <a:t>2</a:t>
            </a:r>
            <a:r>
              <a:rPr lang="en-GB" dirty="0" smtClean="0"/>
              <a:t>= </a:t>
            </a:r>
            <a:r>
              <a:rPr lang="en-GB" i="1" dirty="0" smtClean="0"/>
              <a:t>J</a:t>
            </a:r>
            <a:r>
              <a:rPr lang="en-GB" i="1" baseline="-25000" dirty="0" smtClean="0"/>
              <a:t>x</a:t>
            </a:r>
            <a:r>
              <a:rPr lang="en-GB" baseline="30000" dirty="0" smtClean="0"/>
              <a:t>2</a:t>
            </a:r>
            <a:r>
              <a:rPr lang="en-GB" dirty="0" smtClean="0"/>
              <a:t>+ </a:t>
            </a:r>
            <a:r>
              <a:rPr lang="en-GB" i="1" dirty="0" smtClean="0"/>
              <a:t>J</a:t>
            </a:r>
            <a:r>
              <a:rPr lang="en-GB" i="1" baseline="-25000" dirty="0" smtClean="0"/>
              <a:t>y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</a:t>
            </a:r>
            <a:r>
              <a:rPr lang="en-GB" i="1" dirty="0" smtClean="0"/>
              <a:t>J</a:t>
            </a:r>
            <a:r>
              <a:rPr lang="en-GB" i="1" baseline="-25000" dirty="0" smtClean="0"/>
              <a:t>z</a:t>
            </a:r>
            <a:r>
              <a:rPr lang="en-GB" baseline="30000" dirty="0" smtClean="0"/>
              <a:t>2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>
                <a:solidFill>
                  <a:srgbClr val="66CCFF"/>
                </a:solidFill>
              </a:rPr>
              <a:t>Ladder operators</a:t>
            </a:r>
            <a:r>
              <a:rPr lang="en-GB" dirty="0" smtClean="0"/>
              <a:t>: </a:t>
            </a:r>
          </a:p>
          <a:p>
            <a:pPr lvl="1" eaLnBrk="1" hangingPunct="1">
              <a:defRPr/>
            </a:pPr>
            <a:r>
              <a:rPr lang="en-GB" i="1" dirty="0" smtClean="0"/>
              <a:t>J</a:t>
            </a:r>
            <a:r>
              <a:rPr lang="en-GB" baseline="-25000" dirty="0" smtClean="0"/>
              <a:t>+</a:t>
            </a:r>
            <a:r>
              <a:rPr lang="en-GB" dirty="0" smtClean="0"/>
              <a:t> =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x</a:t>
            </a:r>
            <a:r>
              <a:rPr lang="en-GB" dirty="0" smtClean="0"/>
              <a:t> +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y</a:t>
            </a:r>
            <a:r>
              <a:rPr lang="en-GB" baseline="-25000" dirty="0" smtClean="0"/>
              <a:t> </a:t>
            </a:r>
            <a:r>
              <a:rPr lang="en-GB" dirty="0" smtClean="0"/>
              <a:t>,   </a:t>
            </a:r>
            <a:r>
              <a:rPr lang="en-GB" i="1" dirty="0" smtClean="0"/>
              <a:t>J</a:t>
            </a:r>
            <a:r>
              <a:rPr lang="en-GB" baseline="-25000" dirty="0" smtClean="0"/>
              <a:t>+</a:t>
            </a:r>
            <a:r>
              <a:rPr lang="en-GB" dirty="0" smtClean="0"/>
              <a:t>| </a:t>
            </a:r>
            <a:r>
              <a:rPr lang="en-GB" i="1" dirty="0" smtClean="0"/>
              <a:t>j, m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= </a:t>
            </a:r>
            <a:r>
              <a:rPr lang="en-GB" i="1" dirty="0" smtClean="0">
                <a:sym typeface="Symbol"/>
              </a:rPr>
              <a:t>c</a:t>
            </a:r>
            <a:r>
              <a:rPr lang="en-GB" baseline="-25000" dirty="0" smtClean="0">
                <a:sym typeface="Symbol"/>
              </a:rPr>
              <a:t>+</a:t>
            </a:r>
            <a:r>
              <a:rPr lang="en-GB" dirty="0" smtClean="0">
                <a:sym typeface="Symbol"/>
              </a:rPr>
              <a:t>( </a:t>
            </a:r>
            <a:r>
              <a:rPr lang="en-GB" i="1" dirty="0" smtClean="0">
                <a:sym typeface="Symbol"/>
              </a:rPr>
              <a:t>j, m</a:t>
            </a:r>
            <a:r>
              <a:rPr lang="en-GB" dirty="0" smtClean="0">
                <a:sym typeface="Symbol"/>
              </a:rPr>
              <a:t>)</a:t>
            </a:r>
            <a:r>
              <a:rPr lang="en-GB" baseline="-25000" dirty="0" smtClean="0"/>
              <a:t> </a:t>
            </a:r>
            <a:r>
              <a:rPr lang="en-GB" dirty="0" smtClean="0"/>
              <a:t>| </a:t>
            </a:r>
            <a:r>
              <a:rPr lang="en-GB" i="1" dirty="0" smtClean="0"/>
              <a:t>j, m </a:t>
            </a:r>
            <a:r>
              <a:rPr lang="en-GB" dirty="0" smtClean="0"/>
              <a:t>+1</a:t>
            </a:r>
            <a:r>
              <a:rPr lang="en-GB" b="1" dirty="0" smtClean="0">
                <a:sym typeface="Symbol"/>
              </a:rPr>
              <a:t>  </a:t>
            </a:r>
            <a:r>
              <a:rPr lang="en-GB" dirty="0" smtClean="0">
                <a:sym typeface="Symbol"/>
              </a:rPr>
              <a:t>(=0 if </a:t>
            </a:r>
            <a:r>
              <a:rPr lang="en-GB" i="1" dirty="0" smtClean="0">
                <a:sym typeface="Symbol"/>
              </a:rPr>
              <a:t>m</a:t>
            </a:r>
            <a:r>
              <a:rPr lang="en-GB" dirty="0" smtClean="0">
                <a:sym typeface="Symbol"/>
              </a:rPr>
              <a:t> = </a:t>
            </a:r>
            <a:r>
              <a:rPr lang="en-GB" i="1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)</a:t>
            </a:r>
            <a:endParaRPr lang="en-GB" b="1" dirty="0" smtClean="0">
              <a:sym typeface="Symbol"/>
            </a:endParaRPr>
          </a:p>
          <a:p>
            <a:pPr lvl="1" eaLnBrk="1" hangingPunct="1">
              <a:defRPr/>
            </a:pPr>
            <a:r>
              <a:rPr lang="en-GB" i="1" dirty="0" smtClean="0"/>
              <a:t>J</a:t>
            </a:r>
            <a:r>
              <a:rPr lang="en-GB" baseline="-25000" dirty="0" smtClean="0"/>
              <a:t>−</a:t>
            </a:r>
            <a:r>
              <a:rPr lang="en-GB" dirty="0" smtClean="0"/>
              <a:t> =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x</a:t>
            </a:r>
            <a:r>
              <a:rPr lang="en-GB" dirty="0" smtClean="0"/>
              <a:t> −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y</a:t>
            </a:r>
            <a:r>
              <a:rPr lang="en-GB" baseline="-25000" dirty="0" smtClean="0"/>
              <a:t> </a:t>
            </a:r>
            <a:r>
              <a:rPr lang="en-GB" dirty="0" smtClean="0"/>
              <a:t>,   </a:t>
            </a:r>
            <a:r>
              <a:rPr lang="en-GB" i="1" dirty="0" smtClean="0"/>
              <a:t>J</a:t>
            </a:r>
            <a:r>
              <a:rPr lang="en-GB" baseline="-25000" dirty="0" smtClean="0"/>
              <a:t>−</a:t>
            </a:r>
            <a:r>
              <a:rPr lang="en-GB" dirty="0" smtClean="0"/>
              <a:t>| </a:t>
            </a:r>
            <a:r>
              <a:rPr lang="en-GB" i="1" dirty="0" smtClean="0"/>
              <a:t>j, m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= </a:t>
            </a:r>
            <a:r>
              <a:rPr lang="en-GB" i="1" dirty="0" smtClean="0">
                <a:sym typeface="Symbol"/>
              </a:rPr>
              <a:t>c</a:t>
            </a:r>
            <a:r>
              <a:rPr lang="en-GB" baseline="-25000" dirty="0" smtClean="0"/>
              <a:t>−</a:t>
            </a:r>
            <a:r>
              <a:rPr lang="en-GB" dirty="0" smtClean="0">
                <a:sym typeface="Symbol"/>
              </a:rPr>
              <a:t>( </a:t>
            </a:r>
            <a:r>
              <a:rPr lang="en-GB" i="1" dirty="0" smtClean="0">
                <a:sym typeface="Symbol"/>
              </a:rPr>
              <a:t>j, m</a:t>
            </a:r>
            <a:r>
              <a:rPr lang="en-GB" dirty="0" smtClean="0">
                <a:sym typeface="Symbol"/>
              </a:rPr>
              <a:t>)</a:t>
            </a:r>
            <a:r>
              <a:rPr lang="en-GB" baseline="-25000" dirty="0" smtClean="0"/>
              <a:t> </a:t>
            </a:r>
            <a:r>
              <a:rPr lang="en-GB" dirty="0" smtClean="0"/>
              <a:t>| </a:t>
            </a:r>
            <a:r>
              <a:rPr lang="en-GB" i="1" dirty="0" smtClean="0"/>
              <a:t>j, m </a:t>
            </a:r>
            <a:r>
              <a:rPr lang="en-GB" dirty="0" smtClean="0"/>
              <a:t>−1</a:t>
            </a:r>
            <a:r>
              <a:rPr lang="en-GB" b="1" dirty="0" smtClean="0">
                <a:sym typeface="Symbol"/>
              </a:rPr>
              <a:t>  </a:t>
            </a:r>
            <a:r>
              <a:rPr lang="en-GB" dirty="0" smtClean="0">
                <a:sym typeface="Symbol"/>
              </a:rPr>
              <a:t>(=0 if </a:t>
            </a:r>
            <a:r>
              <a:rPr lang="en-GB" i="1" dirty="0" smtClean="0">
                <a:sym typeface="Symbol"/>
              </a:rPr>
              <a:t>m</a:t>
            </a:r>
            <a:r>
              <a:rPr lang="en-GB" dirty="0" smtClean="0">
                <a:sym typeface="Symbol"/>
              </a:rPr>
              <a:t> = </a:t>
            </a:r>
            <a:r>
              <a:rPr lang="en-GB" dirty="0" smtClean="0"/>
              <a:t>−</a:t>
            </a:r>
            <a:r>
              <a:rPr lang="en-GB" i="1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)</a:t>
            </a:r>
            <a:endParaRPr lang="en-GB" b="1" dirty="0" smtClean="0">
              <a:sym typeface="Symbol"/>
            </a:endParaRPr>
          </a:p>
          <a:p>
            <a:pPr lvl="1" eaLnBrk="1" hangingPunct="1">
              <a:defRPr/>
            </a:pPr>
            <a:r>
              <a:rPr lang="en-GB" i="1" dirty="0" smtClean="0">
                <a:sym typeface="Symbol"/>
              </a:rPr>
              <a:t>c</a:t>
            </a:r>
            <a:r>
              <a:rPr lang="en-GB" baseline="-25000" dirty="0" smtClean="0">
                <a:sym typeface="Symbol"/>
              </a:rPr>
              <a:t> ±</a:t>
            </a:r>
            <a:r>
              <a:rPr lang="en-GB" dirty="0" smtClean="0">
                <a:sym typeface="Symbol"/>
              </a:rPr>
              <a:t>( </a:t>
            </a:r>
            <a:r>
              <a:rPr lang="en-GB" i="1" dirty="0" smtClean="0">
                <a:sym typeface="Symbol"/>
              </a:rPr>
              <a:t>j, m</a:t>
            </a:r>
            <a:r>
              <a:rPr lang="en-GB" dirty="0" smtClean="0">
                <a:sym typeface="Symbol"/>
              </a:rPr>
              <a:t>) = √[ </a:t>
            </a:r>
            <a:r>
              <a:rPr lang="en-GB" i="1" dirty="0" smtClean="0">
                <a:sym typeface="Symbol"/>
              </a:rPr>
              <a:t>j </a:t>
            </a:r>
            <a:r>
              <a:rPr lang="en-GB" dirty="0" smtClean="0">
                <a:sym typeface="Symbol"/>
              </a:rPr>
              <a:t>(</a:t>
            </a:r>
            <a:r>
              <a:rPr lang="en-GB" i="1" dirty="0" smtClean="0">
                <a:sym typeface="Symbol"/>
              </a:rPr>
              <a:t>j </a:t>
            </a:r>
            <a:r>
              <a:rPr lang="en-GB" dirty="0" smtClean="0">
                <a:sym typeface="Symbol"/>
              </a:rPr>
              <a:t>+1)−</a:t>
            </a:r>
            <a:r>
              <a:rPr lang="en-GB" i="1" dirty="0" smtClean="0">
                <a:sym typeface="Symbol"/>
              </a:rPr>
              <a:t>m </a:t>
            </a:r>
            <a:r>
              <a:rPr lang="en-GB" dirty="0" smtClean="0">
                <a:sym typeface="Symbol"/>
              </a:rPr>
              <a:t>(</a:t>
            </a:r>
            <a:r>
              <a:rPr lang="en-GB" i="1" dirty="0" smtClean="0">
                <a:sym typeface="Symbol"/>
              </a:rPr>
              <a:t>m </a:t>
            </a:r>
            <a:r>
              <a:rPr lang="en-GB" dirty="0" smtClean="0">
                <a:sym typeface="Symbol"/>
              </a:rPr>
              <a:t>±1)]</a:t>
            </a:r>
            <a:r>
              <a:rPr lang="en-GB" i="1" dirty="0" smtClean="0"/>
              <a:t>ħ</a:t>
            </a:r>
          </a:p>
          <a:p>
            <a:pPr eaLnBrk="1" hangingPunct="1">
              <a:defRPr/>
            </a:pPr>
            <a:r>
              <a:rPr lang="en-GB" dirty="0" err="1" smtClean="0"/>
              <a:t>Eigenvalues</a:t>
            </a:r>
            <a:endParaRPr lang="en-GB" dirty="0" smtClean="0"/>
          </a:p>
          <a:p>
            <a:pPr lvl="1" eaLnBrk="1" hangingPunct="1">
              <a:defRPr/>
            </a:pPr>
            <a:r>
              <a:rPr lang="en-GB" i="1" dirty="0" smtClean="0"/>
              <a:t>J </a:t>
            </a:r>
            <a:r>
              <a:rPr lang="en-GB" baseline="30000" dirty="0" smtClean="0"/>
              <a:t>2</a:t>
            </a:r>
            <a:r>
              <a:rPr lang="en-GB" dirty="0" smtClean="0"/>
              <a:t>: </a:t>
            </a:r>
            <a:r>
              <a:rPr lang="en-GB" i="1" dirty="0" smtClean="0"/>
              <a:t>j </a:t>
            </a:r>
            <a:r>
              <a:rPr lang="en-GB" dirty="0" smtClean="0"/>
              <a:t>( </a:t>
            </a:r>
            <a:r>
              <a:rPr lang="en-GB" i="1" dirty="0" smtClean="0"/>
              <a:t>j </a:t>
            </a:r>
            <a:r>
              <a:rPr lang="en-GB" dirty="0" smtClean="0"/>
              <a:t>+1)</a:t>
            </a:r>
            <a:r>
              <a:rPr lang="en-GB" i="1" dirty="0" smtClean="0"/>
              <a:t>ħ </a:t>
            </a:r>
            <a:r>
              <a:rPr lang="en-GB" baseline="30000" dirty="0" smtClean="0"/>
              <a:t>2</a:t>
            </a:r>
            <a:r>
              <a:rPr lang="en-GB" dirty="0" smtClean="0"/>
              <a:t>, j integer or half-integer</a:t>
            </a:r>
          </a:p>
          <a:p>
            <a:pPr lvl="1" eaLnBrk="1" hangingPunct="1">
              <a:defRPr/>
            </a:pPr>
            <a:r>
              <a:rPr lang="en-GB" i="1" dirty="0" err="1" smtClean="0"/>
              <a:t>J</a:t>
            </a:r>
            <a:r>
              <a:rPr lang="en-GB" i="1" baseline="-25000" dirty="0" err="1" smtClean="0"/>
              <a:t>z</a:t>
            </a:r>
            <a:r>
              <a:rPr lang="en-GB" dirty="0" smtClean="0"/>
              <a:t>: </a:t>
            </a:r>
            <a:r>
              <a:rPr lang="en-GB" i="1" dirty="0" smtClean="0"/>
              <a:t>m ħ</a:t>
            </a:r>
            <a:r>
              <a:rPr lang="en-GB" dirty="0" smtClean="0"/>
              <a:t>,  (−</a:t>
            </a:r>
            <a:r>
              <a:rPr lang="en-GB" i="1" dirty="0" smtClean="0"/>
              <a:t>j</a:t>
            </a:r>
            <a:r>
              <a:rPr lang="en-GB" dirty="0" smtClean="0"/>
              <a:t> ≤ </a:t>
            </a:r>
            <a:r>
              <a:rPr lang="en-GB" i="1" dirty="0" smtClean="0"/>
              <a:t>m</a:t>
            </a:r>
            <a:r>
              <a:rPr lang="en-GB" dirty="0" smtClean="0"/>
              <a:t> ≤ </a:t>
            </a:r>
            <a:r>
              <a:rPr lang="en-GB" i="1" dirty="0" smtClean="0"/>
              <a:t>j </a:t>
            </a:r>
            <a:r>
              <a:rPr lang="en-GB" dirty="0" smtClean="0"/>
              <a:t>) in steps of 1</a:t>
            </a:r>
          </a:p>
          <a:p>
            <a:pPr eaLnBrk="1" hangingPunct="1">
              <a:defRPr/>
            </a:pPr>
            <a:r>
              <a:rPr lang="en-GB" dirty="0" smtClean="0"/>
              <a:t>Matrix elements: raising (lowering) only non-zero on upper (lower) off-diagonal</a:t>
            </a:r>
          </a:p>
          <a:p>
            <a:pPr eaLnBrk="1" hangingPunct="1">
              <a:defRPr/>
            </a:pPr>
            <a:r>
              <a:rPr lang="en-GB" dirty="0" smtClean="0"/>
              <a:t>Eigenvector ordering convention for angular momentum: First eigenvector is </a:t>
            </a:r>
            <a:r>
              <a:rPr lang="en-GB" i="1" dirty="0" smtClean="0"/>
              <a:t>largest</a:t>
            </a:r>
            <a:r>
              <a:rPr lang="en-GB" dirty="0" smtClean="0"/>
              <a:t>  angular momentum (</a:t>
            </a:r>
            <a:r>
              <a:rPr lang="en-GB" i="1" dirty="0" smtClean="0"/>
              <a:t>m</a:t>
            </a:r>
            <a:r>
              <a:rPr lang="en-GB" dirty="0" smtClean="0"/>
              <a:t> = </a:t>
            </a:r>
            <a:r>
              <a:rPr lang="en-GB" i="1" dirty="0" smtClean="0"/>
              <a:t>j </a:t>
            </a:r>
            <a:r>
              <a:rPr lang="en-GB" dirty="0" smtClean="0"/>
              <a:t>).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Section 3 Recap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GB" dirty="0" smtClean="0">
                <a:solidFill>
                  <a:srgbClr val="66CCFF"/>
                </a:solidFill>
              </a:rPr>
              <a:t>Direct products</a:t>
            </a:r>
          </a:p>
          <a:p>
            <a:pPr lvl="1" eaLnBrk="1" hangingPunct="1">
              <a:defRPr/>
            </a:pPr>
            <a:r>
              <a:rPr lang="en-GB" dirty="0" smtClean="0"/>
              <a:t>Of vector spaces, of the vectors in them, of operators operating on them</a:t>
            </a:r>
          </a:p>
          <a:p>
            <a:pPr lvl="1" eaLnBrk="1" hangingPunct="1">
              <a:defRPr/>
            </a:pPr>
            <a:r>
              <a:rPr lang="en-GB" dirty="0" smtClean="0"/>
              <a:t>Operator on first space (</a:t>
            </a:r>
            <a:r>
              <a:rPr lang="en-GB" i="1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/>
              <a:t>) corresponds to </a:t>
            </a:r>
            <a:r>
              <a:rPr lang="en-GB" i="1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>
                <a:sym typeface="Symbol"/>
              </a:rPr>
              <a:t></a:t>
            </a:r>
            <a:r>
              <a:rPr lang="en-GB" i="1" dirty="0" smtClean="0">
                <a:sym typeface="Symbol"/>
              </a:rPr>
              <a:t>I </a:t>
            </a:r>
            <a:r>
              <a:rPr lang="en-GB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on direct product space.</a:t>
            </a:r>
          </a:p>
          <a:p>
            <a:pPr eaLnBrk="1" hangingPunct="1">
              <a:defRPr/>
            </a:pPr>
            <a:r>
              <a:rPr lang="en-GB" dirty="0" smtClean="0">
                <a:sym typeface="Symbol"/>
              </a:rPr>
              <a:t>Orbital angular momentum acts on (</a:t>
            </a:r>
            <a:r>
              <a:rPr lang="en-GB" i="1" dirty="0" smtClean="0">
                <a:sym typeface="Symbol"/>
              </a:rPr>
              <a:t>,</a:t>
            </a:r>
            <a:r>
              <a:rPr lang="en-GB" dirty="0" smtClean="0">
                <a:sym typeface="Symbol"/>
              </a:rPr>
              <a:t>), factor space of 3-D space   (</a:t>
            </a:r>
            <a:r>
              <a:rPr lang="en-GB" i="1" dirty="0" smtClean="0">
                <a:sym typeface="Symbol"/>
              </a:rPr>
              <a:t>r, ,  </a:t>
            </a:r>
            <a:r>
              <a:rPr lang="en-GB" dirty="0" smtClean="0">
                <a:sym typeface="Symbol"/>
              </a:rPr>
              <a:t>). </a:t>
            </a:r>
          </a:p>
          <a:p>
            <a:pPr lvl="1" eaLnBrk="1" hangingPunct="1">
              <a:defRPr/>
            </a:pPr>
            <a:r>
              <a:rPr lang="en-GB" dirty="0" smtClean="0">
                <a:sym typeface="Symbol"/>
              </a:rPr>
              <a:t>Extra constraint on total angular momentum quantum number ℓ: integer, not half-integer</a:t>
            </a:r>
          </a:p>
          <a:p>
            <a:pPr eaLnBrk="1" hangingPunct="1">
              <a:defRPr/>
            </a:pPr>
            <a:r>
              <a:rPr lang="en-GB" dirty="0" smtClean="0">
                <a:sym typeface="Symbol"/>
              </a:rPr>
              <a:t>Spin angular momentum acts on its own vector space, independent of 3-D wave function.</a:t>
            </a:r>
          </a:p>
          <a:p>
            <a:pPr lvl="1" eaLnBrk="1" hangingPunct="1">
              <a:defRPr/>
            </a:pPr>
            <a:r>
              <a:rPr lang="en-GB" dirty="0" smtClean="0">
                <a:sym typeface="Symbol"/>
              </a:rPr>
              <a:t>Fundamental particles have definite total spin </a:t>
            </a:r>
            <a:r>
              <a:rPr lang="en-GB" i="1" dirty="0" smtClean="0">
                <a:sym typeface="Symbol"/>
              </a:rPr>
              <a:t>S 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: never changes.</a:t>
            </a:r>
          </a:p>
          <a:p>
            <a:pPr eaLnBrk="1" hangingPunct="1">
              <a:defRPr/>
            </a:pPr>
            <a:r>
              <a:rPr lang="en-GB" dirty="0" smtClean="0">
                <a:sym typeface="Symbol"/>
              </a:rPr>
              <a:t>Spin-half: 2-D vector space:</a:t>
            </a:r>
          </a:p>
          <a:p>
            <a:pPr lvl="1" eaLnBrk="1" hangingPunct="1">
              <a:defRPr/>
            </a:pPr>
            <a:r>
              <a:rPr lang="en-GB" dirty="0" smtClean="0">
                <a:sym typeface="Symbol"/>
              </a:rPr>
              <a:t>Spin in any one direction is superposition of spin up &amp; spin down along any other direction</a:t>
            </a:r>
          </a:p>
          <a:p>
            <a:pPr lvl="1" eaLnBrk="1" hangingPunct="1">
              <a:defRPr/>
            </a:pPr>
            <a:r>
              <a:rPr lang="en-GB" dirty="0" smtClean="0">
                <a:sym typeface="Symbol"/>
              </a:rPr>
              <a:t>Every superposition corresponds to definite spin in some direction or other.</a:t>
            </a: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Pauli spin matrices (Neat algebraic properties)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3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2</a:t>
            </a:r>
            <a:r>
              <a:rPr lang="en-GB" dirty="0" smtClean="0">
                <a:sym typeface="Symbol"/>
              </a:rPr>
              <a:t> rotation of spin-half particle reverses sign of wave function: need 4 rotation to get back to original.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66CCFF"/>
                </a:solidFill>
                <a:sym typeface="Symbol"/>
              </a:rPr>
              <a:t>Magnetic resonance</a:t>
            </a:r>
            <a:r>
              <a:rPr lang="en-GB" dirty="0" smtClean="0">
                <a:sym typeface="Symbol"/>
              </a:rPr>
              <a:t> example (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Rabi precession</a:t>
            </a:r>
            <a:r>
              <a:rPr lang="en-GB" dirty="0" smtClean="0">
                <a:sym typeface="Symbol"/>
              </a:rPr>
              <a:t>): spin precession in a fixed field, modulated by rotating field.</a:t>
            </a:r>
          </a:p>
          <a:p>
            <a:pPr eaLnBrk="1" hangingPunct="1">
              <a:defRPr/>
            </a:pPr>
            <a:r>
              <a:rPr lang="en-GB" dirty="0" smtClean="0"/>
              <a:t>Addition of angular momentum</a:t>
            </a:r>
          </a:p>
          <a:p>
            <a:pPr lvl="1" eaLnBrk="1" hangingPunct="1">
              <a:defRPr/>
            </a:pPr>
            <a:r>
              <a:rPr lang="en-GB" dirty="0" smtClean="0"/>
              <a:t>Work in direct product space of components being summed</a:t>
            </a:r>
          </a:p>
          <a:p>
            <a:pPr lvl="1" eaLnBrk="1" hangingPunct="1">
              <a:defRPr/>
            </a:pPr>
            <a:r>
              <a:rPr lang="en-GB" i="1" dirty="0" smtClean="0"/>
              <a:t>J</a:t>
            </a:r>
            <a:r>
              <a:rPr lang="en-GB" dirty="0" smtClean="0"/>
              <a:t> = |</a:t>
            </a:r>
            <a:r>
              <a:rPr lang="en-GB" i="1" dirty="0" smtClean="0"/>
              <a:t>j</a:t>
            </a:r>
            <a:r>
              <a:rPr lang="en-GB" baseline="-25000" dirty="0" smtClean="0"/>
              <a:t>1</a:t>
            </a:r>
            <a:r>
              <a:rPr lang="en-GB" dirty="0" smtClean="0"/>
              <a:t>+</a:t>
            </a:r>
            <a:r>
              <a:rPr lang="en-GB" i="1" dirty="0" smtClean="0"/>
              <a:t>j</a:t>
            </a:r>
            <a:r>
              <a:rPr lang="en-GB" baseline="-25000" dirty="0" smtClean="0"/>
              <a:t>2</a:t>
            </a:r>
            <a:r>
              <a:rPr lang="en-GB" dirty="0" smtClean="0"/>
              <a:t>| to |</a:t>
            </a:r>
            <a:r>
              <a:rPr lang="en-GB" i="1" dirty="0" smtClean="0"/>
              <a:t>j</a:t>
            </a:r>
            <a:r>
              <a:rPr lang="en-GB" baseline="-25000" dirty="0" smtClean="0"/>
              <a:t>1</a:t>
            </a:r>
            <a:r>
              <a:rPr lang="en-GB" dirty="0" smtClean="0"/>
              <a:t>−</a:t>
            </a:r>
            <a:r>
              <a:rPr lang="en-GB" i="1" dirty="0" smtClean="0"/>
              <a:t>j</a:t>
            </a:r>
            <a:r>
              <a:rPr lang="en-GB" baseline="-25000" dirty="0" smtClean="0"/>
              <a:t>2</a:t>
            </a:r>
            <a:r>
              <a:rPr lang="en-GB" dirty="0" smtClean="0"/>
              <a:t>|</a:t>
            </a:r>
          </a:p>
          <a:p>
            <a:pPr lvl="1" eaLnBrk="1" hangingPunct="1">
              <a:defRPr/>
            </a:pPr>
            <a:r>
              <a:rPr lang="en-GB" dirty="0" smtClean="0"/>
              <a:t>Triplet and singlet states (sum of two spin-</a:t>
            </a:r>
            <a:r>
              <a:rPr lang="en-GB" dirty="0" err="1" smtClean="0"/>
              <a:t>halfs</a:t>
            </a:r>
            <a:r>
              <a:rPr lang="en-GB" dirty="0" smtClean="0"/>
              <a:t>) </a:t>
            </a:r>
          </a:p>
          <a:p>
            <a:pPr lvl="1" eaLnBrk="1" hangingPunct="1">
              <a:defRPr/>
            </a:pPr>
            <a:r>
              <a:rPr lang="en-GB" dirty="0" smtClean="0"/>
              <a:t>Find </a:t>
            </a:r>
            <a:r>
              <a:rPr lang="en-GB" dirty="0" err="1" smtClean="0">
                <a:solidFill>
                  <a:srgbClr val="66CCFF"/>
                </a:solidFill>
              </a:rPr>
              <a:t>Clebsch-Gordan</a:t>
            </a:r>
            <a:r>
              <a:rPr lang="en-GB" dirty="0" smtClean="0"/>
              <a:t> coefficients: amplitude of total angular momentum </a:t>
            </a:r>
            <a:r>
              <a:rPr lang="en-GB" dirty="0" err="1" smtClean="0"/>
              <a:t>eigenstates</a:t>
            </a:r>
            <a:r>
              <a:rPr lang="en-GB" dirty="0" smtClean="0"/>
              <a:t> |</a:t>
            </a:r>
            <a:r>
              <a:rPr lang="en-GB" i="1" dirty="0" smtClean="0"/>
              <a:t>J, M </a:t>
            </a:r>
            <a:r>
              <a:rPr lang="en-GB" b="1" dirty="0" smtClean="0">
                <a:sym typeface="Symbol"/>
              </a:rPr>
              <a:t></a:t>
            </a:r>
            <a:r>
              <a:rPr lang="en-GB" dirty="0" smtClean="0"/>
              <a:t> in terms of the simple direct products of component </a:t>
            </a:r>
            <a:r>
              <a:rPr lang="en-GB" dirty="0" err="1" smtClean="0"/>
              <a:t>ang</a:t>
            </a:r>
            <a:r>
              <a:rPr lang="en-GB" dirty="0" smtClean="0"/>
              <a:t>. mom. states, |</a:t>
            </a:r>
            <a:r>
              <a:rPr lang="en-GB" i="1" dirty="0" smtClean="0"/>
              <a:t>j</a:t>
            </a:r>
            <a:r>
              <a:rPr lang="en-GB" baseline="-25000" dirty="0" smtClean="0"/>
              <a:t>1</a:t>
            </a:r>
            <a:r>
              <a:rPr lang="en-GB" dirty="0" smtClean="0"/>
              <a:t>,</a:t>
            </a:r>
            <a:r>
              <a:rPr lang="en-GB" i="1" dirty="0" smtClean="0"/>
              <a:t>m</a:t>
            </a:r>
            <a:r>
              <a:rPr lang="en-GB" baseline="-25000" dirty="0" smtClean="0"/>
              <a:t>1</a:t>
            </a:r>
            <a:r>
              <a:rPr lang="en-GB" b="1" dirty="0" smtClean="0">
                <a:sym typeface="Symbol"/>
              </a:rPr>
              <a:t> </a:t>
            </a:r>
            <a:r>
              <a:rPr lang="en-GB" dirty="0" smtClean="0"/>
              <a:t>|</a:t>
            </a:r>
            <a:r>
              <a:rPr lang="en-GB" i="1" dirty="0" smtClean="0"/>
              <a:t>j</a:t>
            </a:r>
            <a:r>
              <a:rPr lang="en-GB" baseline="-25000" dirty="0" smtClean="0"/>
              <a:t>2</a:t>
            </a:r>
            <a:r>
              <a:rPr lang="en-GB" dirty="0" smtClean="0"/>
              <a:t>,</a:t>
            </a:r>
            <a:r>
              <a:rPr lang="en-GB" i="1" dirty="0" smtClean="0"/>
              <a:t>m</a:t>
            </a:r>
            <a:r>
              <a:rPr lang="en-GB" baseline="-25000" dirty="0" smtClean="0"/>
              <a:t>2</a:t>
            </a:r>
            <a:r>
              <a:rPr lang="en-GB" b="1" dirty="0" smtClean="0">
                <a:sym typeface="Symbol"/>
              </a:rPr>
              <a:t> </a:t>
            </a:r>
            <a:r>
              <a:rPr lang="en-GB" dirty="0" smtClean="0">
                <a:sym typeface="Symbol"/>
              </a:rPr>
              <a:t>:</a:t>
            </a: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CG </a:t>
            </a:r>
            <a:r>
              <a:rPr lang="en-GB" dirty="0" err="1" smtClean="0"/>
              <a:t>Coeffs</a:t>
            </a:r>
            <a:r>
              <a:rPr lang="en-GB" dirty="0" smtClean="0"/>
              <a:t> = 0 unless </a:t>
            </a:r>
            <a:r>
              <a:rPr lang="en-GB" i="1" dirty="0" smtClean="0"/>
              <a:t>M</a:t>
            </a:r>
            <a:r>
              <a:rPr lang="en-GB" dirty="0" smtClean="0"/>
              <a:t> = </a:t>
            </a:r>
            <a:r>
              <a:rPr lang="en-GB" i="1" dirty="0" smtClean="0"/>
              <a:t>m</a:t>
            </a:r>
            <a:r>
              <a:rPr lang="en-GB" baseline="-25000" dirty="0" smtClean="0"/>
              <a:t>1</a:t>
            </a:r>
            <a:r>
              <a:rPr lang="en-GB" dirty="0" smtClean="0"/>
              <a:t>+</a:t>
            </a:r>
            <a:r>
              <a:rPr lang="en-GB" i="1" dirty="0" smtClean="0"/>
              <a:t>m</a:t>
            </a:r>
            <a:r>
              <a:rPr lang="en-GB" baseline="-25000" dirty="0" smtClean="0"/>
              <a:t>2</a:t>
            </a:r>
            <a:endParaRPr lang="en-GB" dirty="0" smtClean="0"/>
          </a:p>
          <a:p>
            <a:pPr lvl="1" eaLnBrk="1" hangingPunct="1">
              <a:defRPr/>
            </a:pPr>
            <a:r>
              <a:rPr lang="en-GB" dirty="0" smtClean="0">
                <a:solidFill>
                  <a:srgbClr val="66CCFF"/>
                </a:solidFill>
              </a:rPr>
              <a:t>Stretched states</a:t>
            </a:r>
            <a:r>
              <a:rPr lang="en-GB" dirty="0" smtClean="0"/>
              <a:t>: </a:t>
            </a:r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2759" y="4870005"/>
          <a:ext cx="3102265" cy="488546"/>
        </p:xfrm>
        <a:graphic>
          <a:graphicData uri="http://schemas.openxmlformats.org/presentationml/2006/ole">
            <p:oleObj spid="_x0000_s21506" name="Equation" r:id="rId3" imgW="161280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9975" y="6117468"/>
          <a:ext cx="7224987" cy="437878"/>
        </p:xfrm>
        <a:graphic>
          <a:graphicData uri="http://schemas.openxmlformats.org/presentationml/2006/ole">
            <p:oleObj spid="_x0000_s21507" name="Equation" r:id="rId4" imgW="41907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4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Functions as vectors in “</a:t>
            </a:r>
            <a:r>
              <a:rPr lang="en-GB" dirty="0" smtClean="0">
                <a:solidFill>
                  <a:srgbClr val="66CCFF"/>
                </a:solidFill>
              </a:rPr>
              <a:t>function space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Infinite-dimensional in most cases</a:t>
            </a:r>
          </a:p>
          <a:p>
            <a:r>
              <a:rPr lang="en-GB" dirty="0" smtClean="0"/>
              <a:t>Many ∞-D spaces, for different classes of functions</a:t>
            </a:r>
          </a:p>
          <a:p>
            <a:pPr lvl="1"/>
            <a:r>
              <a:rPr lang="en-GB" dirty="0" smtClean="0"/>
              <a:t>1, 2 3 or more coordinates</a:t>
            </a:r>
          </a:p>
          <a:p>
            <a:pPr lvl="1"/>
            <a:r>
              <a:rPr lang="en-GB" dirty="0" smtClean="0"/>
              <a:t>Continuous or allowed jumps</a:t>
            </a:r>
          </a:p>
          <a:p>
            <a:pPr lvl="1"/>
            <a:r>
              <a:rPr lang="en-GB" dirty="0" err="1" smtClean="0"/>
              <a:t>Normalizable</a:t>
            </a:r>
            <a:r>
              <a:rPr lang="en-GB" dirty="0" smtClean="0"/>
              <a:t>, i.e. </a:t>
            </a:r>
            <a:r>
              <a:rPr lang="en-GB" dirty="0" smtClean="0">
                <a:solidFill>
                  <a:srgbClr val="66CCFF"/>
                </a:solidFill>
              </a:rPr>
              <a:t>square </a:t>
            </a:r>
            <a:r>
              <a:rPr lang="en-GB" dirty="0" err="1" smtClean="0">
                <a:solidFill>
                  <a:srgbClr val="66CCFF"/>
                </a:solidFill>
              </a:rPr>
              <a:t>integrable</a:t>
            </a:r>
            <a:r>
              <a:rPr lang="en-GB" dirty="0" smtClean="0"/>
              <a:t> (</a:t>
            </a:r>
            <a:r>
              <a:rPr lang="en-GB" dirty="0" smtClean="0">
                <a:solidFill>
                  <a:srgbClr val="66CCFF"/>
                </a:solidFill>
              </a:rPr>
              <a:t>L</a:t>
            </a:r>
            <a:r>
              <a:rPr lang="en-GB" baseline="30000" dirty="0" smtClean="0">
                <a:solidFill>
                  <a:srgbClr val="66CCFF"/>
                </a:solidFill>
              </a:rPr>
              <a:t>2</a:t>
            </a:r>
            <a:r>
              <a:rPr lang="en-GB" dirty="0" smtClean="0"/>
              <a:t>) or not… </a:t>
            </a:r>
            <a:endParaRPr lang="en-GB" dirty="0" smtClean="0"/>
          </a:p>
          <a:p>
            <a:r>
              <a:rPr lang="en-GB" dirty="0" smtClean="0">
                <a:solidFill>
                  <a:srgbClr val="66CCFF"/>
                </a:solidFill>
              </a:rPr>
              <a:t>Overlap integral </a:t>
            </a:r>
            <a:r>
              <a:rPr lang="en-GB" dirty="0" smtClean="0"/>
              <a:t>is inner product: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where </a:t>
            </a:r>
            <a:r>
              <a:rPr lang="en-GB" i="1" dirty="0" err="1" smtClean="0"/>
              <a:t>f</a:t>
            </a:r>
            <a:r>
              <a:rPr lang="en-GB" i="1" baseline="-25000" dirty="0" err="1" smtClean="0"/>
              <a:t>i</a:t>
            </a:r>
            <a:r>
              <a:rPr lang="en-GB" i="1" baseline="-25000" dirty="0" smtClean="0"/>
              <a:t> </a:t>
            </a:r>
            <a:r>
              <a:rPr lang="en-GB" i="1" dirty="0" smtClean="0"/>
              <a:t>, </a:t>
            </a:r>
            <a:r>
              <a:rPr lang="en-GB" i="1" dirty="0" err="1" smtClean="0"/>
              <a:t>g</a:t>
            </a:r>
            <a:r>
              <a:rPr lang="en-GB" i="1" baseline="-25000" dirty="0" err="1" smtClean="0"/>
              <a:t>i</a:t>
            </a:r>
            <a:r>
              <a:rPr lang="en-GB" i="1" dirty="0" smtClean="0"/>
              <a:t> </a:t>
            </a:r>
            <a:r>
              <a:rPr lang="en-GB" dirty="0" smtClean="0"/>
              <a:t>are amplitudes of Fourier components of  </a:t>
            </a:r>
            <a:r>
              <a:rPr lang="en-GB" i="1" dirty="0" smtClean="0"/>
              <a:t>f</a:t>
            </a:r>
            <a:r>
              <a:rPr lang="en-GB" dirty="0" smtClean="0"/>
              <a:t>  &amp; </a:t>
            </a:r>
            <a:r>
              <a:rPr lang="en-GB" i="1" dirty="0" smtClean="0"/>
              <a:t>g</a:t>
            </a:r>
            <a:r>
              <a:rPr lang="en-GB" dirty="0" smtClean="0"/>
              <a:t>.</a:t>
            </a:r>
          </a:p>
          <a:p>
            <a:r>
              <a:rPr lang="en-GB" dirty="0" smtClean="0"/>
              <a:t>Discontinuous functions require fussy treatment</a:t>
            </a:r>
          </a:p>
          <a:p>
            <a:pPr lvl="1"/>
            <a:r>
              <a:rPr lang="en-GB" dirty="0" smtClean="0"/>
              <a:t>Don’t represent physically possible wave functions.</a:t>
            </a:r>
          </a:p>
          <a:p>
            <a:r>
              <a:rPr lang="en-GB" dirty="0" smtClean="0"/>
              <a:t>Operators with continuous </a:t>
            </a:r>
            <a:r>
              <a:rPr lang="en-GB" dirty="0" err="1" smtClean="0"/>
              <a:t>eigenvalues</a:t>
            </a:r>
            <a:r>
              <a:rPr lang="en-GB" dirty="0" smtClean="0"/>
              <a:t> have </a:t>
            </a:r>
            <a:r>
              <a:rPr lang="en-GB" dirty="0" err="1" smtClean="0"/>
              <a:t>unnormalizable</a:t>
            </a:r>
            <a:r>
              <a:rPr lang="en-GB" dirty="0" smtClean="0"/>
              <a:t> </a:t>
            </a:r>
            <a:r>
              <a:rPr lang="en-GB" dirty="0" err="1" smtClean="0"/>
              <a:t>eigenfunctions</a:t>
            </a:r>
            <a:r>
              <a:rPr lang="en-GB" dirty="0" smtClean="0"/>
              <a:t> (delta functions, </a:t>
            </a:r>
            <a:r>
              <a:rPr lang="en-GB" dirty="0" err="1" smtClean="0"/>
              <a:t>fourier</a:t>
            </a:r>
            <a:r>
              <a:rPr lang="en-GB" dirty="0" smtClean="0"/>
              <a:t> components)</a:t>
            </a:r>
          </a:p>
          <a:p>
            <a:pPr lvl="1"/>
            <a:r>
              <a:rPr lang="en-GB" dirty="0" smtClean="0"/>
              <a:t>Not physically observable but mathematically convenient.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03768" y="3603009"/>
          <a:ext cx="4445143" cy="545910"/>
        </p:xfrm>
        <a:graphic>
          <a:graphicData uri="http://schemas.openxmlformats.org/presentationml/2006/ole">
            <p:oleObj spid="_x0000_s38914" name="Equation" r:id="rId3" imgW="17269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4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66CCFF"/>
                </a:solidFill>
              </a:rPr>
              <a:t>Domain</a:t>
            </a:r>
            <a:r>
              <a:rPr lang="en-GB" dirty="0" smtClean="0"/>
              <a:t> of operator: D(</a:t>
            </a:r>
            <a:r>
              <a:rPr lang="en-GB" i="1" dirty="0" smtClean="0"/>
              <a:t>A</a:t>
            </a:r>
            <a:r>
              <a:rPr lang="en-GB" dirty="0" smtClean="0"/>
              <a:t>) is subspace of vectors |v</a:t>
            </a:r>
            <a:r>
              <a:rPr lang="en-GB" b="1" dirty="0" smtClean="0">
                <a:sym typeface="Symbol"/>
              </a:rPr>
              <a:t></a:t>
            </a:r>
            <a:r>
              <a:rPr lang="en-GB" dirty="0" smtClean="0"/>
              <a:t> for which </a:t>
            </a:r>
            <a:r>
              <a:rPr lang="en-GB" i="1" dirty="0" err="1" smtClean="0"/>
              <a:t>A</a:t>
            </a:r>
            <a:r>
              <a:rPr lang="en-GB" dirty="0" err="1" smtClean="0"/>
              <a:t>|v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is in original space</a:t>
            </a:r>
          </a:p>
          <a:p>
            <a:r>
              <a:rPr lang="en-GB" dirty="0" smtClean="0"/>
              <a:t>For operator A with continuous </a:t>
            </a:r>
            <a:r>
              <a:rPr lang="en-GB" dirty="0" err="1" smtClean="0"/>
              <a:t>eigenvalues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>
                <a:solidFill>
                  <a:srgbClr val="66CCFF"/>
                </a:solidFill>
              </a:rPr>
              <a:t>Completeness relation</a:t>
            </a:r>
            <a:r>
              <a:rPr lang="en-GB" dirty="0" smtClean="0"/>
              <a:t>/</a:t>
            </a:r>
            <a:r>
              <a:rPr lang="en-GB" dirty="0" err="1" smtClean="0"/>
              <a:t>diagonalised</a:t>
            </a:r>
            <a:r>
              <a:rPr lang="en-GB" dirty="0" smtClean="0"/>
              <a:t> form of operator.</a:t>
            </a:r>
          </a:p>
          <a:p>
            <a:pPr lvl="1"/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09229" y="3128749"/>
          <a:ext cx="3081402" cy="1817237"/>
        </p:xfrm>
        <a:graphic>
          <a:graphicData uri="http://schemas.openxmlformats.org/presentationml/2006/ole">
            <p:oleObj spid="_x0000_s39938" name="Equation" r:id="rId3" imgW="990360" imgH="58392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rgbClr val="66CCFF"/>
                </a:solidFill>
              </a:rPr>
              <a:t>Position operator </a:t>
            </a:r>
            <a:r>
              <a:rPr lang="en-GB" i="1" dirty="0" smtClean="0">
                <a:solidFill>
                  <a:srgbClr val="66CCFF"/>
                </a:solidFill>
              </a:rPr>
              <a:t>x 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In position representation, multiply wave function by </a:t>
            </a:r>
            <a:r>
              <a:rPr lang="en-GB" i="1" dirty="0" smtClean="0"/>
              <a:t>x</a:t>
            </a:r>
          </a:p>
          <a:p>
            <a:pPr lvl="1"/>
            <a:r>
              <a:rPr lang="en-GB" dirty="0" err="1" smtClean="0"/>
              <a:t>Eigenfunctions</a:t>
            </a:r>
            <a:r>
              <a:rPr lang="en-GB" dirty="0" smtClean="0"/>
              <a:t> (unphysical) are Dirac delta-functions.</a:t>
            </a:r>
          </a:p>
          <a:p>
            <a:pPr lvl="1"/>
            <a:r>
              <a:rPr lang="en-GB" dirty="0" smtClean="0"/>
              <a:t>Best considered as bras, not </a:t>
            </a:r>
            <a:r>
              <a:rPr lang="en-GB" dirty="0" err="1" smtClean="0"/>
              <a:t>kets</a:t>
            </a:r>
            <a:r>
              <a:rPr lang="en-GB" dirty="0" smtClean="0"/>
              <a:t>:</a:t>
            </a:r>
          </a:p>
          <a:p>
            <a:pPr lvl="2"/>
            <a:r>
              <a:rPr lang="en-GB" b="1" dirty="0" smtClean="0">
                <a:sym typeface="Symbol"/>
              </a:rPr>
              <a:t> </a:t>
            </a:r>
            <a:r>
              <a:rPr lang="en-GB" i="1" dirty="0" smtClean="0">
                <a:sym typeface="Symbol"/>
              </a:rPr>
              <a:t>x </a:t>
            </a:r>
            <a:r>
              <a:rPr lang="en-GB" dirty="0" smtClean="0">
                <a:sym typeface="Symbol"/>
              </a:rPr>
              <a:t>|</a:t>
            </a:r>
            <a:r>
              <a:rPr lang="en-GB" i="1" dirty="0" smtClean="0">
                <a:sym typeface="Symbol"/>
              </a:rPr>
              <a:t>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= </a:t>
            </a:r>
            <a:r>
              <a:rPr lang="en-GB" i="1" dirty="0" smtClean="0">
                <a:sym typeface="Symbol"/>
              </a:rPr>
              <a:t></a:t>
            </a:r>
            <a:r>
              <a:rPr lang="en-GB" dirty="0" smtClean="0">
                <a:sym typeface="Symbol"/>
              </a:rPr>
              <a:t>(</a:t>
            </a:r>
            <a:r>
              <a:rPr lang="en-GB" i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</a:t>
            </a:r>
          </a:p>
          <a:p>
            <a:r>
              <a:rPr lang="en-GB" dirty="0" err="1" smtClean="0">
                <a:solidFill>
                  <a:srgbClr val="66CCFF"/>
                </a:solidFill>
                <a:sym typeface="Symbol"/>
              </a:rPr>
              <a:t>Wavenumber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 operator </a:t>
            </a:r>
            <a:r>
              <a:rPr lang="en-GB" i="1" dirty="0" smtClean="0">
                <a:solidFill>
                  <a:srgbClr val="66CCFF"/>
                </a:solidFill>
                <a:sym typeface="Symbol"/>
              </a:rPr>
              <a:t>K </a:t>
            </a:r>
            <a:r>
              <a:rPr lang="en-GB" dirty="0" smtClean="0">
                <a:sym typeface="Symbol"/>
              </a:rPr>
              <a:t>:</a:t>
            </a:r>
          </a:p>
          <a:p>
            <a:pPr lvl="1"/>
            <a:r>
              <a:rPr lang="en-GB" dirty="0" smtClean="0">
                <a:sym typeface="Symbol"/>
              </a:rPr>
              <a:t>In position representation: </a:t>
            </a:r>
            <a:r>
              <a:rPr lang="en-GB" i="1" dirty="0" smtClean="0">
                <a:sym typeface="Symbol"/>
              </a:rPr>
              <a:t>-</a:t>
            </a:r>
            <a:r>
              <a:rPr lang="en-GB" i="1" dirty="0" err="1" smtClean="0">
                <a:sym typeface="Symbol"/>
              </a:rPr>
              <a:t>i</a:t>
            </a:r>
            <a:r>
              <a:rPr lang="en-GB" i="1" dirty="0" smtClean="0">
                <a:sym typeface="Symbol"/>
              </a:rPr>
              <a:t> d/</a:t>
            </a:r>
            <a:r>
              <a:rPr lang="en-GB" i="1" dirty="0" err="1" smtClean="0">
                <a:sym typeface="Symbol"/>
              </a:rPr>
              <a:t>dx</a:t>
            </a:r>
            <a:r>
              <a:rPr lang="en-GB" i="1" dirty="0" smtClean="0">
                <a:sym typeface="Symbol"/>
              </a:rPr>
              <a:t>.</a:t>
            </a:r>
          </a:p>
          <a:p>
            <a:pPr lvl="1"/>
            <a:r>
              <a:rPr lang="en-GB" dirty="0" err="1" smtClean="0"/>
              <a:t>Eigenfunctions</a:t>
            </a:r>
            <a:r>
              <a:rPr lang="en-GB" dirty="0" smtClean="0"/>
              <a:t> in position representation are pure complex waves: </a:t>
            </a:r>
            <a:r>
              <a:rPr lang="en-GB" dirty="0" err="1" smtClean="0"/>
              <a:t>e</a:t>
            </a:r>
            <a:r>
              <a:rPr lang="en-GB" baseline="30000" dirty="0" err="1" smtClean="0"/>
              <a:t>ikx</a:t>
            </a:r>
            <a:r>
              <a:rPr lang="en-GB" dirty="0" smtClean="0"/>
              <a:t>/</a:t>
            </a:r>
            <a:r>
              <a:rPr lang="en-GB" dirty="0" smtClean="0">
                <a:sym typeface="Symbol"/>
              </a:rPr>
              <a:t>2</a:t>
            </a:r>
          </a:p>
          <a:p>
            <a:pPr lvl="1"/>
            <a:r>
              <a:rPr lang="en-GB" dirty="0" smtClean="0">
                <a:sym typeface="Symbol"/>
              </a:rPr>
              <a:t>In </a:t>
            </a:r>
            <a:r>
              <a:rPr lang="en-GB" dirty="0" err="1" smtClean="0">
                <a:sym typeface="Symbol"/>
              </a:rPr>
              <a:t>wavenumber</a:t>
            </a:r>
            <a:r>
              <a:rPr lang="en-GB" dirty="0" smtClean="0">
                <a:sym typeface="Symbol"/>
              </a:rPr>
              <a:t> representation: delta-functions.</a:t>
            </a:r>
          </a:p>
          <a:p>
            <a:pPr lvl="1"/>
            <a:r>
              <a:rPr lang="en-GB" dirty="0" err="1" smtClean="0">
                <a:sym typeface="Symbol"/>
              </a:rPr>
              <a:t>Hermitian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smtClean="0">
                <a:sym typeface="Symbol"/>
              </a:rPr>
              <a:t>if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wavefunction</a:t>
            </a:r>
            <a:r>
              <a:rPr lang="en-GB" dirty="0" smtClean="0">
                <a:sym typeface="Symbol"/>
              </a:rPr>
              <a:t> tends to zero at infinity (as do all </a:t>
            </a:r>
            <a:r>
              <a:rPr lang="en-GB" dirty="0" err="1" smtClean="0">
                <a:sym typeface="Symbol"/>
              </a:rPr>
              <a:t>normalizable</a:t>
            </a:r>
            <a:r>
              <a:rPr lang="en-GB" dirty="0" smtClean="0">
                <a:sym typeface="Symbol"/>
              </a:rPr>
              <a:t> functions).</a:t>
            </a:r>
          </a:p>
          <a:p>
            <a:r>
              <a:rPr lang="en-GB" dirty="0" smtClean="0">
                <a:sym typeface="Symbol"/>
              </a:rPr>
              <a:t>Fourier transform is a unitary transform:</a:t>
            </a:r>
          </a:p>
          <a:p>
            <a:pPr lvl="1"/>
            <a:r>
              <a:rPr lang="en-GB" dirty="0" smtClean="0">
                <a:sym typeface="Symbol"/>
              </a:rPr>
              <a:t>Change of basis from position to </a:t>
            </a:r>
            <a:r>
              <a:rPr lang="en-GB" dirty="0" err="1" smtClean="0">
                <a:sym typeface="Symbol"/>
              </a:rPr>
              <a:t>wavenumber</a:t>
            </a:r>
            <a:r>
              <a:rPr lang="en-GB" dirty="0" smtClean="0">
                <a:sym typeface="Symbol"/>
              </a:rPr>
              <a:t> basis</a:t>
            </a:r>
          </a:p>
          <a:p>
            <a:r>
              <a:rPr lang="en-GB" dirty="0" smtClean="0">
                <a:sym typeface="Symbol"/>
              </a:rPr>
              <a:t>In QM,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momentum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= </a:t>
            </a:r>
            <a:r>
              <a:rPr lang="en-GB" i="1" dirty="0" err="1" smtClean="0">
                <a:sym typeface="Symbol"/>
              </a:rPr>
              <a:t>ħK</a:t>
            </a:r>
            <a:endParaRPr lang="en-GB" i="1" dirty="0" smtClean="0"/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Simple harmonic oscillator</a:t>
            </a:r>
          </a:p>
          <a:p>
            <a:r>
              <a:rPr lang="en-GB" dirty="0" smtClean="0"/>
              <a:t>H = </a:t>
            </a:r>
            <a:r>
              <a:rPr lang="en-GB" i="1" dirty="0" smtClean="0"/>
              <a:t>p </a:t>
            </a:r>
            <a:r>
              <a:rPr lang="en-GB" baseline="30000" dirty="0" smtClean="0"/>
              <a:t>2</a:t>
            </a:r>
            <a:r>
              <a:rPr lang="en-GB" i="1" dirty="0" smtClean="0"/>
              <a:t>/ </a:t>
            </a:r>
            <a:r>
              <a:rPr lang="en-GB" dirty="0" smtClean="0"/>
              <a:t>2</a:t>
            </a:r>
            <a:r>
              <a:rPr lang="en-GB" i="1" dirty="0" smtClean="0"/>
              <a:t>m + x</a:t>
            </a:r>
            <a:r>
              <a:rPr lang="en-GB" baseline="30000" dirty="0" smtClean="0"/>
              <a:t> 2</a:t>
            </a:r>
            <a:r>
              <a:rPr lang="en-GB" i="1" dirty="0" smtClean="0"/>
              <a:t>(m</a:t>
            </a:r>
            <a:r>
              <a:rPr lang="en-GB" i="1" dirty="0" smtClean="0">
                <a:sym typeface="Symbol"/>
              </a:rPr>
              <a:t></a:t>
            </a:r>
            <a:r>
              <a:rPr lang="en-GB" i="1" baseline="30000" dirty="0" smtClean="0">
                <a:sym typeface="Symbol"/>
              </a:rPr>
              <a:t> 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i="1" dirty="0" smtClean="0">
                <a:sym typeface="Symbol"/>
              </a:rPr>
              <a:t>/ </a:t>
            </a:r>
            <a:r>
              <a:rPr lang="en-GB" dirty="0" smtClean="0">
                <a:sym typeface="Symbol"/>
              </a:rPr>
              <a:t>2</a:t>
            </a:r>
            <a:r>
              <a:rPr lang="en-GB" i="1" dirty="0" smtClean="0">
                <a:sym typeface="Symbol"/>
              </a:rPr>
              <a:t>) </a:t>
            </a:r>
            <a:r>
              <a:rPr lang="en-GB" dirty="0" smtClean="0">
                <a:sym typeface="Symbol"/>
              </a:rPr>
              <a:t>= </a:t>
            </a:r>
            <a:r>
              <a:rPr lang="en-GB" i="1" dirty="0" smtClean="0">
                <a:sym typeface="Symbol"/>
              </a:rPr>
              <a:t>ħ(</a:t>
            </a:r>
            <a:r>
              <a:rPr lang="en-GB" i="1" dirty="0" err="1" smtClean="0">
                <a:sym typeface="Symbol"/>
              </a:rPr>
              <a:t>a</a:t>
            </a:r>
            <a:r>
              <a:rPr lang="en-GB" i="1" baseline="30000" dirty="0" err="1" smtClean="0">
                <a:sym typeface="Symbol"/>
              </a:rPr>
              <a:t>†</a:t>
            </a:r>
            <a:r>
              <a:rPr lang="en-GB" i="1" dirty="0" err="1" smtClean="0">
                <a:sym typeface="Symbol"/>
              </a:rPr>
              <a:t>a</a:t>
            </a:r>
            <a:r>
              <a:rPr lang="en-GB" i="1" dirty="0" smtClean="0">
                <a:sym typeface="Symbol"/>
              </a:rPr>
              <a:t> + </a:t>
            </a:r>
            <a:r>
              <a:rPr lang="en-GB" dirty="0" smtClean="0">
                <a:sym typeface="Symbol"/>
              </a:rPr>
              <a:t>½</a:t>
            </a:r>
            <a:r>
              <a:rPr lang="en-GB" i="1" dirty="0" smtClean="0">
                <a:sym typeface="Symbol"/>
              </a:rPr>
              <a:t>)</a:t>
            </a:r>
          </a:p>
          <a:p>
            <a:pPr lvl="1"/>
            <a:r>
              <a:rPr lang="en-GB" i="1" dirty="0" smtClean="0">
                <a:sym typeface="Symbol"/>
              </a:rPr>
              <a:t>a</a:t>
            </a:r>
            <a:r>
              <a:rPr lang="en-GB" dirty="0" smtClean="0">
                <a:sym typeface="Symbol"/>
              </a:rPr>
              <a:t> = </a:t>
            </a:r>
            <a:r>
              <a:rPr lang="en-GB" i="1" dirty="0" err="1" smtClean="0">
                <a:sym typeface="Symbol"/>
              </a:rPr>
              <a:t>Ax</a:t>
            </a:r>
            <a:r>
              <a:rPr lang="en-GB" dirty="0" smtClean="0">
                <a:sym typeface="Symbol"/>
              </a:rPr>
              <a:t> + </a:t>
            </a:r>
            <a:r>
              <a:rPr lang="en-GB" i="1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smtClean="0">
                <a:sym typeface="Symbol"/>
              </a:rPr>
              <a:t>B p    </a:t>
            </a:r>
            <a:r>
              <a:rPr lang="en-GB" dirty="0" smtClean="0">
                <a:sym typeface="Symbol"/>
              </a:rPr>
              <a:t>for suitable A,B</a:t>
            </a:r>
          </a:p>
          <a:p>
            <a:r>
              <a:rPr lang="en-GB" i="1" dirty="0" err="1" smtClean="0">
                <a:sym typeface="Symbol"/>
              </a:rPr>
              <a:t>a</a:t>
            </a:r>
            <a:r>
              <a:rPr lang="en-GB" i="1" baseline="30000" dirty="0" err="1" smtClean="0">
                <a:sym typeface="Symbol"/>
              </a:rPr>
              <a:t>†</a:t>
            </a:r>
            <a:r>
              <a:rPr lang="en-GB" i="1" dirty="0" err="1" smtClean="0">
                <a:sym typeface="Symbol"/>
              </a:rPr>
              <a:t>a</a:t>
            </a:r>
            <a:r>
              <a:rPr lang="en-GB" dirty="0" smtClean="0">
                <a:sym typeface="Symbol"/>
              </a:rPr>
              <a:t>=</a:t>
            </a:r>
            <a:r>
              <a:rPr lang="en-GB" i="1" dirty="0" smtClean="0">
                <a:sym typeface="Symbol"/>
              </a:rPr>
              <a:t> N </a:t>
            </a:r>
            <a:r>
              <a:rPr lang="en-GB" dirty="0" smtClean="0">
                <a:sym typeface="Symbol"/>
              </a:rPr>
              <a:t>  is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number operator</a:t>
            </a:r>
            <a:r>
              <a:rPr lang="en-GB" dirty="0" smtClean="0">
                <a:sym typeface="Symbol"/>
              </a:rPr>
              <a:t>, </a:t>
            </a:r>
            <a:r>
              <a:rPr lang="en-GB" dirty="0" err="1" smtClean="0">
                <a:sym typeface="Symbol"/>
              </a:rPr>
              <a:t>eigenvalues</a:t>
            </a:r>
            <a:r>
              <a:rPr lang="en-GB" dirty="0" smtClean="0">
                <a:sym typeface="Symbol"/>
              </a:rPr>
              <a:t> 0,1,2,…</a:t>
            </a:r>
          </a:p>
          <a:p>
            <a:r>
              <a:rPr lang="en-GB" dirty="0" smtClean="0">
                <a:sym typeface="Symbol"/>
              </a:rPr>
              <a:t>Total energy = (</a:t>
            </a:r>
            <a:r>
              <a:rPr lang="en-GB" i="1" dirty="0" smtClean="0">
                <a:sym typeface="Symbol"/>
              </a:rPr>
              <a:t>n </a:t>
            </a:r>
            <a:r>
              <a:rPr lang="en-GB" dirty="0" smtClean="0">
                <a:sym typeface="Symbol"/>
              </a:rPr>
              <a:t>+ ½)</a:t>
            </a:r>
            <a:r>
              <a:rPr lang="en-GB" i="1" dirty="0" smtClean="0">
                <a:sym typeface="Symbol"/>
              </a:rPr>
              <a:t> ħ</a:t>
            </a:r>
            <a:r>
              <a:rPr lang="en-GB" i="1" dirty="0" smtClean="0">
                <a:sym typeface="Symbol"/>
              </a:rPr>
              <a:t></a:t>
            </a:r>
          </a:p>
          <a:p>
            <a:r>
              <a:rPr lang="en-GB" i="1" dirty="0" smtClean="0">
                <a:sym typeface="Symbol"/>
              </a:rPr>
              <a:t>a</a:t>
            </a:r>
            <a:r>
              <a:rPr lang="en-GB" i="1" baseline="30000" dirty="0" smtClean="0">
                <a:sym typeface="Symbol"/>
              </a:rPr>
              <a:t>† </a:t>
            </a:r>
            <a:r>
              <a:rPr lang="en-GB" dirty="0" smtClean="0">
                <a:sym typeface="Symbol"/>
              </a:rPr>
              <a:t>=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creation operator</a:t>
            </a:r>
            <a:r>
              <a:rPr lang="en-GB" dirty="0" smtClean="0">
                <a:sym typeface="Symbol"/>
              </a:rPr>
              <a:t>: adds a quantum</a:t>
            </a:r>
          </a:p>
          <a:p>
            <a:r>
              <a:rPr lang="en-GB" i="1" dirty="0" smtClean="0">
                <a:sym typeface="Symbol"/>
              </a:rPr>
              <a:t>a</a:t>
            </a:r>
            <a:r>
              <a:rPr lang="en-GB" i="1" baseline="30000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=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annihilation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operator</a:t>
            </a:r>
            <a:r>
              <a:rPr lang="en-GB" dirty="0" smtClean="0">
                <a:sym typeface="Symbol"/>
              </a:rPr>
              <a:t>: </a:t>
            </a:r>
            <a:r>
              <a:rPr lang="en-GB" dirty="0" smtClean="0">
                <a:sym typeface="Symbol"/>
              </a:rPr>
              <a:t>removes a quantum</a:t>
            </a:r>
          </a:p>
          <a:p>
            <a:r>
              <a:rPr lang="en-GB" dirty="0" smtClean="0">
                <a:sym typeface="Symbol"/>
              </a:rPr>
              <a:t>Operators for </a:t>
            </a:r>
            <a:r>
              <a:rPr lang="en-GB" i="1" dirty="0" smtClean="0">
                <a:sym typeface="Symbol"/>
              </a:rPr>
              <a:t>a</a:t>
            </a:r>
            <a:r>
              <a:rPr lang="en-GB" i="1" baseline="30000" dirty="0" smtClean="0">
                <a:sym typeface="Symbol"/>
              </a:rPr>
              <a:t>†</a:t>
            </a:r>
            <a:r>
              <a:rPr lang="en-GB" i="1" dirty="0" smtClean="0">
                <a:sym typeface="Symbol"/>
              </a:rPr>
              <a:t>, a, x, p, H </a:t>
            </a:r>
            <a:r>
              <a:rPr lang="en-GB" dirty="0" smtClean="0">
                <a:sym typeface="Symbol"/>
              </a:rPr>
              <a:t> in energy/number basis represented by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infinite matrices</a:t>
            </a:r>
            <a:r>
              <a:rPr lang="en-GB" dirty="0" smtClean="0">
                <a:sym typeface="Symbol"/>
              </a:rPr>
              <a:t>, non-zero only on the off-diagonals (linking states separated by one quantum).</a:t>
            </a:r>
            <a:endParaRPr lang="en-GB" dirty="0" smtClean="0">
              <a:sym typeface="Symbo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GB" dirty="0" smtClean="0"/>
              <a:t>Represent </a:t>
            </a:r>
            <a:r>
              <a:rPr lang="en-GB" b="1" dirty="0" smtClean="0">
                <a:sym typeface="Symbol"/>
              </a:rPr>
              <a:t> </a:t>
            </a:r>
            <a:r>
              <a:rPr lang="en-GB" i="1" dirty="0" smtClean="0">
                <a:sym typeface="Symbol"/>
              </a:rPr>
              <a:t>x </a:t>
            </a:r>
            <a:r>
              <a:rPr lang="en-GB" dirty="0" smtClean="0">
                <a:sym typeface="Symbol"/>
              </a:rPr>
              <a:t>|</a:t>
            </a:r>
            <a:r>
              <a:rPr lang="en-GB" i="1" dirty="0" smtClean="0">
                <a:sym typeface="Symbol"/>
              </a:rPr>
              <a:t>a</a:t>
            </a:r>
            <a:r>
              <a:rPr lang="en-GB" dirty="0" smtClean="0">
                <a:sym typeface="Symbol"/>
              </a:rPr>
              <a:t>|</a:t>
            </a:r>
            <a:r>
              <a:rPr lang="en-GB" dirty="0" smtClean="0">
                <a:sym typeface="Symbol"/>
              </a:rPr>
              <a:t>0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=</a:t>
            </a:r>
            <a:r>
              <a:rPr lang="en-GB" i="1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0, or a</a:t>
            </a:r>
            <a:r>
              <a:rPr lang="en-GB" baseline="30000" dirty="0" smtClean="0">
                <a:sym typeface="Symbol"/>
              </a:rPr>
              <a:t>†</a:t>
            </a:r>
            <a:r>
              <a:rPr lang="en-GB" dirty="0" smtClean="0"/>
              <a:t> |n-1</a:t>
            </a:r>
            <a:r>
              <a:rPr lang="en-GB" b="1" dirty="0" smtClean="0">
                <a:sym typeface="Symbol"/>
              </a:rPr>
              <a:t> = </a:t>
            </a:r>
            <a:r>
              <a:rPr lang="en-GB" i="1" dirty="0" smtClean="0">
                <a:sym typeface="Symbol"/>
              </a:rPr>
              <a:t>n </a:t>
            </a:r>
            <a:r>
              <a:rPr lang="en-GB" dirty="0" smtClean="0">
                <a:sym typeface="Symbol"/>
              </a:rPr>
              <a:t>|</a:t>
            </a:r>
            <a:r>
              <a:rPr lang="en-GB" i="1" dirty="0" smtClean="0">
                <a:sym typeface="Symbol"/>
              </a:rPr>
              <a:t>n</a:t>
            </a:r>
            <a:r>
              <a:rPr lang="en-GB" dirty="0" smtClean="0">
                <a:sym typeface="Symbol"/>
              </a:rPr>
              <a:t> </a:t>
            </a:r>
            <a:r>
              <a:rPr lang="en-GB" b="1" dirty="0" smtClean="0">
                <a:sym typeface="Symbol"/>
              </a:rPr>
              <a:t></a:t>
            </a:r>
            <a:r>
              <a:rPr lang="en-GB" dirty="0" smtClean="0">
                <a:sym typeface="Symbol"/>
              </a:rPr>
              <a:t>, in position basis, then solve for </a:t>
            </a:r>
            <a:r>
              <a:rPr lang="en-GB" dirty="0" err="1" smtClean="0">
                <a:sym typeface="Symbol"/>
              </a:rPr>
              <a:t>eigenfunctions</a:t>
            </a:r>
            <a:r>
              <a:rPr lang="en-GB" dirty="0" smtClean="0">
                <a:sym typeface="Symbol"/>
              </a:rPr>
              <a:t> </a:t>
            </a:r>
            <a:r>
              <a:rPr lang="en-GB" b="1" dirty="0" smtClean="0">
                <a:sym typeface="Symbol"/>
              </a:rPr>
              <a:t></a:t>
            </a:r>
            <a:r>
              <a:rPr lang="en-GB" i="1" dirty="0" smtClean="0">
                <a:sym typeface="Symbol"/>
              </a:rPr>
              <a:t>x </a:t>
            </a:r>
            <a:r>
              <a:rPr lang="en-GB" dirty="0" smtClean="0">
                <a:sym typeface="Symbol"/>
              </a:rPr>
              <a:t>|0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=</a:t>
            </a:r>
            <a:r>
              <a:rPr lang="en-GB" i="1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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>
                <a:sym typeface="Symbol"/>
              </a:rPr>
              <a:t>(</a:t>
            </a:r>
            <a:r>
              <a:rPr lang="en-GB" i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),</a:t>
            </a:r>
            <a:r>
              <a:rPr lang="en-GB" b="1" dirty="0" smtClean="0">
                <a:sym typeface="Symbol"/>
              </a:rPr>
              <a:t> </a:t>
            </a:r>
            <a:r>
              <a:rPr lang="en-GB" i="1" dirty="0" smtClean="0">
                <a:sym typeface="Symbol"/>
              </a:rPr>
              <a:t>x </a:t>
            </a:r>
            <a:r>
              <a:rPr lang="en-GB" dirty="0" smtClean="0">
                <a:sym typeface="Symbol"/>
              </a:rPr>
              <a:t>|1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=</a:t>
            </a:r>
            <a:r>
              <a:rPr lang="en-GB" i="1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</a:t>
            </a:r>
            <a:r>
              <a:rPr lang="en-GB" baseline="-25000" dirty="0" smtClean="0">
                <a:sym typeface="Symbol"/>
              </a:rPr>
              <a:t>1</a:t>
            </a:r>
            <a:r>
              <a:rPr lang="en-GB" dirty="0" smtClean="0">
                <a:sym typeface="Symbol"/>
              </a:rPr>
              <a:t>(</a:t>
            </a:r>
            <a:r>
              <a:rPr lang="en-GB" i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 etc</a:t>
            </a:r>
          </a:p>
          <a:p>
            <a:pPr marL="342900" lvl="2" indent="-342900"/>
            <a:r>
              <a:rPr lang="en-GB" dirty="0" smtClean="0">
                <a:sym typeface="Symbol"/>
              </a:rPr>
              <a:t>Harmonic oscillator illustrates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quantum-classical transition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 </a:t>
            </a:r>
            <a:r>
              <a:rPr lang="en-GB" dirty="0" smtClean="0">
                <a:sym typeface="Symbol"/>
              </a:rPr>
              <a:t>at high quantum number n. Truly classical behaviour (observable change with time) requires physical state to be a superposition of energy states.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Arial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Arial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11354</TotalTime>
  <Words>1016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Compass</vt:lpstr>
      <vt:lpstr>Equation</vt:lpstr>
      <vt:lpstr>Microsoft Equation 3.0</vt:lpstr>
      <vt:lpstr>xkcd</vt:lpstr>
      <vt:lpstr>Section 3 Recap</vt:lpstr>
      <vt:lpstr>Section 3 Recap</vt:lpstr>
      <vt:lpstr>Section 3 Recap</vt:lpstr>
      <vt:lpstr>Section 4 Recap</vt:lpstr>
      <vt:lpstr>Recap 4 continued</vt:lpstr>
      <vt:lpstr>Recap 4</vt:lpstr>
      <vt:lpstr>Recap 5</vt:lpstr>
      <vt:lpstr>Recap 5</vt:lpstr>
      <vt:lpstr>Recap 6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Paddy Leahy</dc:creator>
  <cp:lastModifiedBy>Paddy Leahy</cp:lastModifiedBy>
  <cp:revision>52</cp:revision>
  <dcterms:created xsi:type="dcterms:W3CDTF">2008-12-17T18:21:52Z</dcterms:created>
  <dcterms:modified xsi:type="dcterms:W3CDTF">2012-05-09T03:38:14Z</dcterms:modified>
</cp:coreProperties>
</file>