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0"/>
  </p:notesMasterIdLst>
  <p:handoutMasterIdLst>
    <p:handoutMasterId r:id="rId21"/>
  </p:handoutMasterIdLst>
  <p:sldIdLst>
    <p:sldId id="513" r:id="rId2"/>
    <p:sldId id="481" r:id="rId3"/>
    <p:sldId id="517" r:id="rId4"/>
    <p:sldId id="458" r:id="rId5"/>
    <p:sldId id="464" r:id="rId6"/>
    <p:sldId id="484" r:id="rId7"/>
    <p:sldId id="487" r:id="rId8"/>
    <p:sldId id="488" r:id="rId9"/>
    <p:sldId id="470" r:id="rId10"/>
    <p:sldId id="519" r:id="rId11"/>
    <p:sldId id="541" r:id="rId12"/>
    <p:sldId id="495" r:id="rId13"/>
    <p:sldId id="523" r:id="rId14"/>
    <p:sldId id="508" r:id="rId15"/>
    <p:sldId id="524" r:id="rId16"/>
    <p:sldId id="525" r:id="rId17"/>
    <p:sldId id="526" r:id="rId18"/>
    <p:sldId id="521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10C"/>
    <a:srgbClr val="FF9900"/>
    <a:srgbClr val="C0504D"/>
    <a:srgbClr val="C8370A"/>
    <a:srgbClr val="CA4D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58" autoAdjust="0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gdfgsdfgsfdg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5379E-8DBA-4292-AD67-A923B26AAF80}" type="datetimeFigureOut">
              <a:rPr lang="it-IT" smtClean="0"/>
              <a:pPr/>
              <a:t>18/07/2011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73F14-E95B-4A2F-86DC-95346E7BEE0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8" name="Segnaposto intestazion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2731-861D-4DAE-A799-297C2A93065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20000"/>
                <a:lumOff val="80000"/>
              </a:schemeClr>
            </a:gs>
            <a:gs pos="50000">
              <a:schemeClr val="bg1"/>
            </a:gs>
            <a:gs pos="100000">
              <a:srgbClr val="CC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14/03/08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Sessione 2006-2007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B4FC5-7992-4602-85EA-F7347F86126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7.jpeg"/><Relationship Id="rId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sc2005-06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336203"/>
            <a:ext cx="9144000" cy="54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Francesco Trotta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6400800"/>
            <a:ext cx="91440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YERAC, Manchester - 2011</a:t>
            </a:r>
          </a:p>
        </p:txBody>
      </p:sp>
      <p:sp>
        <p:nvSpPr>
          <p:cNvPr id="9" name="CasellaDiTesto 5"/>
          <p:cNvSpPr txBox="1"/>
          <p:nvPr/>
        </p:nvSpPr>
        <p:spPr>
          <a:xfrm>
            <a:off x="0" y="76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Using mm observations to constrain variations of dust properties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circumstellar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disks</a:t>
            </a:r>
            <a:endParaRPr lang="it-IT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0" y="5105400"/>
            <a:ext cx="32004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Advised by: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  <a:r>
              <a:rPr lang="it-IT" sz="2800" b="1" dirty="0" smtClean="0">
                <a:solidFill>
                  <a:schemeClr val="bg1"/>
                </a:solidFill>
                <a:latin typeface="Comic Sans MS" pitchFamily="66" charset="0"/>
              </a:rPr>
              <a:t>Leonardo Testi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3400" y="2209800"/>
            <a:ext cx="33528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Disk models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(with radial variation of the grain size distrib)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28600" y="3890864"/>
            <a:ext cx="4191000" cy="9097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High-resolution observ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(at more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33" name="CasellaDiTesto 22"/>
          <p:cNvSpPr txBox="1"/>
          <p:nvPr/>
        </p:nvSpPr>
        <p:spPr>
          <a:xfrm>
            <a:off x="0" y="48260"/>
            <a:ext cx="914400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to constrain the radial variation of dust properties?</a:t>
            </a:r>
          </a:p>
        </p:txBody>
      </p:sp>
      <p:sp>
        <p:nvSpPr>
          <p:cNvPr id="34" name="Oval 33"/>
          <p:cNvSpPr/>
          <p:nvPr/>
        </p:nvSpPr>
        <p:spPr>
          <a:xfrm>
            <a:off x="7530600" y="838200"/>
            <a:ext cx="10800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19"/>
          <p:cNvSpPr txBox="1"/>
          <p:nvPr/>
        </p:nvSpPr>
        <p:spPr>
          <a:xfrm>
            <a:off x="228600" y="914400"/>
            <a:ext cx="7010400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Dust evolution models predict </a:t>
            </a:r>
            <a:r>
              <a:rPr lang="it-IT" b="1" u="sng" dirty="0" smtClean="0">
                <a:latin typeface="Comic Sans MS" pitchFamily="66" charset="0"/>
              </a:rPr>
              <a:t>grain growth</a:t>
            </a:r>
          </a:p>
          <a:p>
            <a:pPr algn="ctr"/>
            <a:r>
              <a:rPr lang="it-IT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dirty="0" smtClean="0">
                <a:latin typeface="Comic Sans MS" pitchFamily="66" charset="0"/>
              </a:rPr>
              <a:t> different dust properties in function the position on the disk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72600" y="990600"/>
            <a:ext cx="9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Symbol" pitchFamily="18" charset="2"/>
              </a:rPr>
              <a:t>k</a:t>
            </a:r>
            <a:r>
              <a:rPr lang="it-IT" b="1" baseline="-20000" dirty="0" smtClean="0">
                <a:latin typeface="Comic Sans MS" pitchFamily="66" charset="0"/>
              </a:rPr>
              <a:t>dust</a:t>
            </a:r>
            <a:r>
              <a:rPr lang="it-IT" b="1" dirty="0" smtClean="0">
                <a:latin typeface="Comic Sans MS" pitchFamily="66" charset="0"/>
              </a:rPr>
              <a:t>(</a:t>
            </a:r>
            <a:r>
              <a:rPr lang="it-IT" b="1" u="sng" dirty="0" smtClean="0">
                <a:latin typeface="Comic Sans MS" pitchFamily="66" charset="0"/>
              </a:rPr>
              <a:t>x</a:t>
            </a:r>
            <a:r>
              <a:rPr lang="it-IT" b="1" dirty="0" smtClean="0">
                <a:latin typeface="Comic Sans MS" pitchFamily="66" charset="0"/>
              </a:rPr>
              <a:t>)</a:t>
            </a:r>
            <a:endParaRPr lang="it-IT" b="1" dirty="0"/>
          </a:p>
        </p:txBody>
      </p:sp>
      <p:sp>
        <p:nvSpPr>
          <p:cNvPr id="65" name="Rectangle 64"/>
          <p:cNvSpPr/>
          <p:nvPr/>
        </p:nvSpPr>
        <p:spPr>
          <a:xfrm>
            <a:off x="5486400" y="327660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Comic Sans MS" pitchFamily="66" charset="0"/>
              </a:rPr>
              <a:t>We are trying tho constrain the </a:t>
            </a:r>
            <a:r>
              <a:rPr lang="it-IT" sz="2000" b="1" u="sng" dirty="0" smtClean="0">
                <a:latin typeface="Comic Sans MS" pitchFamily="66" charset="0"/>
              </a:rPr>
              <a:t>radial opacity profile</a:t>
            </a:r>
            <a:endParaRPr lang="it-IT" sz="2000" dirty="0"/>
          </a:p>
        </p:txBody>
      </p:sp>
      <p:sp>
        <p:nvSpPr>
          <p:cNvPr id="67" name="Right Bracket 66"/>
          <p:cNvSpPr/>
          <p:nvPr/>
        </p:nvSpPr>
        <p:spPr>
          <a:xfrm>
            <a:off x="4343400" y="2133600"/>
            <a:ext cx="304800" cy="2819400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ight Arrow 67"/>
          <p:cNvSpPr/>
          <p:nvPr/>
        </p:nvSpPr>
        <p:spPr>
          <a:xfrm>
            <a:off x="4800600" y="34290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76200" y="1143000"/>
            <a:ext cx="8915400" cy="5562600"/>
          </a:xfrm>
          <a:prstGeom prst="roundRect">
            <a:avLst>
              <a:gd name="adj" fmla="val 2178"/>
            </a:avLst>
          </a:prstGeom>
          <a:noFill/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eform 55"/>
          <p:cNvSpPr>
            <a:spLocks/>
          </p:cNvSpPr>
          <p:nvPr/>
        </p:nvSpPr>
        <p:spPr bwMode="auto">
          <a:xfrm>
            <a:off x="901824" y="1676400"/>
            <a:ext cx="3894030" cy="1676400"/>
          </a:xfrm>
          <a:custGeom>
            <a:avLst/>
            <a:gdLst>
              <a:gd name="T0" fmla="*/ 0 w 4416"/>
              <a:gd name="T1" fmla="*/ 2147483647 h 3792"/>
              <a:gd name="T2" fmla="*/ 2147483647 w 4416"/>
              <a:gd name="T3" fmla="*/ 2147483647 h 3792"/>
              <a:gd name="T4" fmla="*/ 2147483647 w 4416"/>
              <a:gd name="T5" fmla="*/ 2147483647 h 3792"/>
              <a:gd name="T6" fmla="*/ 2147483647 w 4416"/>
              <a:gd name="T7" fmla="*/ 2147483647 h 3792"/>
              <a:gd name="T8" fmla="*/ 2147483647 w 4416"/>
              <a:gd name="T9" fmla="*/ 2147483647 h 3792"/>
              <a:gd name="T10" fmla="*/ 2147483647 w 4416"/>
              <a:gd name="T11" fmla="*/ 2147483647 h 3792"/>
              <a:gd name="T12" fmla="*/ 2147483647 w 4416"/>
              <a:gd name="T13" fmla="*/ 0 h 3792"/>
              <a:gd name="T14" fmla="*/ 2147483647 w 4416"/>
              <a:gd name="T15" fmla="*/ 2147483647 h 3792"/>
              <a:gd name="T16" fmla="*/ 2147483647 w 4416"/>
              <a:gd name="T17" fmla="*/ 2147483647 h 3792"/>
              <a:gd name="T18" fmla="*/ 2147483647 w 4416"/>
              <a:gd name="T19" fmla="*/ 2147483647 h 3792"/>
              <a:gd name="T20" fmla="*/ 2147483647 w 4416"/>
              <a:gd name="T21" fmla="*/ 2147483647 h 3792"/>
              <a:gd name="T22" fmla="*/ 2147483647 w 4416"/>
              <a:gd name="T23" fmla="*/ 2147483647 h 3792"/>
              <a:gd name="T24" fmla="*/ 2147483647 w 4416"/>
              <a:gd name="T25" fmla="*/ 2147483647 h 3792"/>
              <a:gd name="T26" fmla="*/ 0 w 4416"/>
              <a:gd name="T27" fmla="*/ 2147483647 h 3792"/>
              <a:gd name="T28" fmla="*/ 0 w 4416"/>
              <a:gd name="T29" fmla="*/ 2147483647 h 37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416"/>
              <a:gd name="T46" fmla="*/ 0 h 3792"/>
              <a:gd name="T47" fmla="*/ 4416 w 4416"/>
              <a:gd name="T48" fmla="*/ 3792 h 3792"/>
              <a:gd name="connsiteX0" fmla="*/ 0 w 10000"/>
              <a:gd name="connsiteY0" fmla="*/ 4557 h 10000"/>
              <a:gd name="connsiteX1" fmla="*/ 1957 w 10000"/>
              <a:gd name="connsiteY1" fmla="*/ 4179 h 10000"/>
              <a:gd name="connsiteX2" fmla="*/ 3696 w 10000"/>
              <a:gd name="connsiteY2" fmla="*/ 3544 h 10000"/>
              <a:gd name="connsiteX3" fmla="*/ 5326 w 10000"/>
              <a:gd name="connsiteY3" fmla="*/ 2911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152 w 10000"/>
              <a:gd name="connsiteY8" fmla="*/ 8987 h 10000"/>
              <a:gd name="connsiteX9" fmla="*/ 6087 w 10000"/>
              <a:gd name="connsiteY9" fmla="*/ 7975 h 10000"/>
              <a:gd name="connsiteX10" fmla="*/ 4674 w 10000"/>
              <a:gd name="connsiteY10" fmla="*/ 7342 h 10000"/>
              <a:gd name="connsiteX11" fmla="*/ 3478 w 10000"/>
              <a:gd name="connsiteY11" fmla="*/ 6962 h 10000"/>
              <a:gd name="connsiteX12" fmla="*/ 1739 w 10000"/>
              <a:gd name="connsiteY12" fmla="*/ 6456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179 h 10000"/>
              <a:gd name="connsiteX2" fmla="*/ 3696 w 10000"/>
              <a:gd name="connsiteY2" fmla="*/ 3544 h 10000"/>
              <a:gd name="connsiteX3" fmla="*/ 5326 w 10000"/>
              <a:gd name="connsiteY3" fmla="*/ 2911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152 w 10000"/>
              <a:gd name="connsiteY8" fmla="*/ 8987 h 10000"/>
              <a:gd name="connsiteX9" fmla="*/ 6087 w 10000"/>
              <a:gd name="connsiteY9" fmla="*/ 7975 h 10000"/>
              <a:gd name="connsiteX10" fmla="*/ 4674 w 10000"/>
              <a:gd name="connsiteY10" fmla="*/ 7342 h 10000"/>
              <a:gd name="connsiteX11" fmla="*/ 3478 w 10000"/>
              <a:gd name="connsiteY11" fmla="*/ 6962 h 10000"/>
              <a:gd name="connsiteX12" fmla="*/ 1745 w 10000"/>
              <a:gd name="connsiteY12" fmla="*/ 6296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54 w 10000"/>
              <a:gd name="connsiteY0" fmla="*/ 4759 h 10000"/>
              <a:gd name="connsiteX1" fmla="*/ 1957 w 10000"/>
              <a:gd name="connsiteY1" fmla="*/ 4179 h 10000"/>
              <a:gd name="connsiteX2" fmla="*/ 3696 w 10000"/>
              <a:gd name="connsiteY2" fmla="*/ 3544 h 10000"/>
              <a:gd name="connsiteX3" fmla="*/ 5326 w 10000"/>
              <a:gd name="connsiteY3" fmla="*/ 2911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152 w 10000"/>
              <a:gd name="connsiteY8" fmla="*/ 8987 h 10000"/>
              <a:gd name="connsiteX9" fmla="*/ 6087 w 10000"/>
              <a:gd name="connsiteY9" fmla="*/ 7975 h 10000"/>
              <a:gd name="connsiteX10" fmla="*/ 4674 w 10000"/>
              <a:gd name="connsiteY10" fmla="*/ 7342 h 10000"/>
              <a:gd name="connsiteX11" fmla="*/ 3478 w 10000"/>
              <a:gd name="connsiteY11" fmla="*/ 6962 h 10000"/>
              <a:gd name="connsiteX12" fmla="*/ 1745 w 10000"/>
              <a:gd name="connsiteY12" fmla="*/ 6296 h 10000"/>
              <a:gd name="connsiteX13" fmla="*/ 0 w 10000"/>
              <a:gd name="connsiteY13" fmla="*/ 5949 h 10000"/>
              <a:gd name="connsiteX14" fmla="*/ 54 w 10000"/>
              <a:gd name="connsiteY14" fmla="*/ 4759 h 10000"/>
              <a:gd name="connsiteX0" fmla="*/ 18 w 9964"/>
              <a:gd name="connsiteY0" fmla="*/ 4759 h 10000"/>
              <a:gd name="connsiteX1" fmla="*/ 1921 w 9964"/>
              <a:gd name="connsiteY1" fmla="*/ 4179 h 10000"/>
              <a:gd name="connsiteX2" fmla="*/ 3660 w 9964"/>
              <a:gd name="connsiteY2" fmla="*/ 3544 h 10000"/>
              <a:gd name="connsiteX3" fmla="*/ 5290 w 9964"/>
              <a:gd name="connsiteY3" fmla="*/ 2911 h 10000"/>
              <a:gd name="connsiteX4" fmla="*/ 7247 w 9964"/>
              <a:gd name="connsiteY4" fmla="*/ 1899 h 10000"/>
              <a:gd name="connsiteX5" fmla="*/ 8551 w 9964"/>
              <a:gd name="connsiteY5" fmla="*/ 1139 h 10000"/>
              <a:gd name="connsiteX6" fmla="*/ 9964 w 9964"/>
              <a:gd name="connsiteY6" fmla="*/ 0 h 10000"/>
              <a:gd name="connsiteX7" fmla="*/ 9964 w 9964"/>
              <a:gd name="connsiteY7" fmla="*/ 10000 h 10000"/>
              <a:gd name="connsiteX8" fmla="*/ 8116 w 9964"/>
              <a:gd name="connsiteY8" fmla="*/ 8987 h 10000"/>
              <a:gd name="connsiteX9" fmla="*/ 6051 w 9964"/>
              <a:gd name="connsiteY9" fmla="*/ 7975 h 10000"/>
              <a:gd name="connsiteX10" fmla="*/ 4638 w 9964"/>
              <a:gd name="connsiteY10" fmla="*/ 7342 h 10000"/>
              <a:gd name="connsiteX11" fmla="*/ 3442 w 9964"/>
              <a:gd name="connsiteY11" fmla="*/ 6962 h 10000"/>
              <a:gd name="connsiteX12" fmla="*/ 1709 w 9964"/>
              <a:gd name="connsiteY12" fmla="*/ 6296 h 10000"/>
              <a:gd name="connsiteX13" fmla="*/ 18 w 9964"/>
              <a:gd name="connsiteY13" fmla="*/ 5767 h 10000"/>
              <a:gd name="connsiteX14" fmla="*/ 18 w 9964"/>
              <a:gd name="connsiteY14" fmla="*/ 4759 h 10000"/>
              <a:gd name="connsiteX0" fmla="*/ 18 w 10000"/>
              <a:gd name="connsiteY0" fmla="*/ 4759 h 10000"/>
              <a:gd name="connsiteX1" fmla="*/ 1928 w 10000"/>
              <a:gd name="connsiteY1" fmla="*/ 4179 h 10000"/>
              <a:gd name="connsiteX2" fmla="*/ 3673 w 10000"/>
              <a:gd name="connsiteY2" fmla="*/ 3544 h 10000"/>
              <a:gd name="connsiteX3" fmla="*/ 5309 w 10000"/>
              <a:gd name="connsiteY3" fmla="*/ 2911 h 10000"/>
              <a:gd name="connsiteX4" fmla="*/ 7273 w 10000"/>
              <a:gd name="connsiteY4" fmla="*/ 1899 h 10000"/>
              <a:gd name="connsiteX5" fmla="*/ 8582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145 w 10000"/>
              <a:gd name="connsiteY8" fmla="*/ 8987 h 10000"/>
              <a:gd name="connsiteX9" fmla="*/ 6073 w 10000"/>
              <a:gd name="connsiteY9" fmla="*/ 7975 h 10000"/>
              <a:gd name="connsiteX10" fmla="*/ 4655 w 10000"/>
              <a:gd name="connsiteY10" fmla="*/ 7342 h 10000"/>
              <a:gd name="connsiteX11" fmla="*/ 3454 w 10000"/>
              <a:gd name="connsiteY11" fmla="*/ 6962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673 w 10000"/>
              <a:gd name="connsiteY2" fmla="*/ 3544 h 10000"/>
              <a:gd name="connsiteX3" fmla="*/ 5309 w 10000"/>
              <a:gd name="connsiteY3" fmla="*/ 2911 h 10000"/>
              <a:gd name="connsiteX4" fmla="*/ 7273 w 10000"/>
              <a:gd name="connsiteY4" fmla="*/ 1899 h 10000"/>
              <a:gd name="connsiteX5" fmla="*/ 8582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145 w 10000"/>
              <a:gd name="connsiteY8" fmla="*/ 8987 h 10000"/>
              <a:gd name="connsiteX9" fmla="*/ 6073 w 10000"/>
              <a:gd name="connsiteY9" fmla="*/ 7975 h 10000"/>
              <a:gd name="connsiteX10" fmla="*/ 4655 w 10000"/>
              <a:gd name="connsiteY10" fmla="*/ 7342 h 10000"/>
              <a:gd name="connsiteX11" fmla="*/ 3454 w 10000"/>
              <a:gd name="connsiteY11" fmla="*/ 6962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673 w 10000"/>
              <a:gd name="connsiteY2" fmla="*/ 3544 h 10000"/>
              <a:gd name="connsiteX3" fmla="*/ 5309 w 10000"/>
              <a:gd name="connsiteY3" fmla="*/ 2911 h 10000"/>
              <a:gd name="connsiteX4" fmla="*/ 7273 w 10000"/>
              <a:gd name="connsiteY4" fmla="*/ 1899 h 10000"/>
              <a:gd name="connsiteX5" fmla="*/ 8582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145 w 10000"/>
              <a:gd name="connsiteY8" fmla="*/ 8987 h 10000"/>
              <a:gd name="connsiteX9" fmla="*/ 6073 w 10000"/>
              <a:gd name="connsiteY9" fmla="*/ 7975 h 10000"/>
              <a:gd name="connsiteX10" fmla="*/ 4655 w 10000"/>
              <a:gd name="connsiteY10" fmla="*/ 7342 h 10000"/>
              <a:gd name="connsiteX11" fmla="*/ 3484 w 10000"/>
              <a:gd name="connsiteY11" fmla="*/ 6775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673 w 10000"/>
              <a:gd name="connsiteY2" fmla="*/ 3544 h 10000"/>
              <a:gd name="connsiteX3" fmla="*/ 5309 w 10000"/>
              <a:gd name="connsiteY3" fmla="*/ 2911 h 10000"/>
              <a:gd name="connsiteX4" fmla="*/ 7273 w 10000"/>
              <a:gd name="connsiteY4" fmla="*/ 1899 h 10000"/>
              <a:gd name="connsiteX5" fmla="*/ 8582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28 w 10000"/>
              <a:gd name="connsiteY8" fmla="*/ 9194 h 10000"/>
              <a:gd name="connsiteX9" fmla="*/ 6073 w 10000"/>
              <a:gd name="connsiteY9" fmla="*/ 7975 h 10000"/>
              <a:gd name="connsiteX10" fmla="*/ 4655 w 10000"/>
              <a:gd name="connsiteY10" fmla="*/ 7342 h 10000"/>
              <a:gd name="connsiteX11" fmla="*/ 3484 w 10000"/>
              <a:gd name="connsiteY11" fmla="*/ 6775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673 w 10000"/>
              <a:gd name="connsiteY2" fmla="*/ 3544 h 10000"/>
              <a:gd name="connsiteX3" fmla="*/ 5309 w 10000"/>
              <a:gd name="connsiteY3" fmla="*/ 2911 h 10000"/>
              <a:gd name="connsiteX4" fmla="*/ 7273 w 10000"/>
              <a:gd name="connsiteY4" fmla="*/ 1899 h 10000"/>
              <a:gd name="connsiteX5" fmla="*/ 8582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28 w 10000"/>
              <a:gd name="connsiteY8" fmla="*/ 9194 h 10000"/>
              <a:gd name="connsiteX9" fmla="*/ 7286 w 10000"/>
              <a:gd name="connsiteY9" fmla="*/ 8589 h 10000"/>
              <a:gd name="connsiteX10" fmla="*/ 4655 w 10000"/>
              <a:gd name="connsiteY10" fmla="*/ 7342 h 10000"/>
              <a:gd name="connsiteX11" fmla="*/ 3484 w 10000"/>
              <a:gd name="connsiteY11" fmla="*/ 6775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673 w 10000"/>
              <a:gd name="connsiteY2" fmla="*/ 3544 h 10000"/>
              <a:gd name="connsiteX3" fmla="*/ 5309 w 10000"/>
              <a:gd name="connsiteY3" fmla="*/ 2911 h 10000"/>
              <a:gd name="connsiteX4" fmla="*/ 7273 w 10000"/>
              <a:gd name="connsiteY4" fmla="*/ 1899 h 10000"/>
              <a:gd name="connsiteX5" fmla="*/ 8582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28 w 10000"/>
              <a:gd name="connsiteY8" fmla="*/ 9194 h 10000"/>
              <a:gd name="connsiteX9" fmla="*/ 7286 w 10000"/>
              <a:gd name="connsiteY9" fmla="*/ 8589 h 10000"/>
              <a:gd name="connsiteX10" fmla="*/ 5273 w 10000"/>
              <a:gd name="connsiteY10" fmla="*/ 7581 h 10000"/>
              <a:gd name="connsiteX11" fmla="*/ 3484 w 10000"/>
              <a:gd name="connsiteY11" fmla="*/ 6775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673 w 10000"/>
              <a:gd name="connsiteY2" fmla="*/ 3544 h 10000"/>
              <a:gd name="connsiteX3" fmla="*/ 5309 w 10000"/>
              <a:gd name="connsiteY3" fmla="*/ 2911 h 10000"/>
              <a:gd name="connsiteX4" fmla="*/ 7273 w 10000"/>
              <a:gd name="connsiteY4" fmla="*/ 1899 h 10000"/>
              <a:gd name="connsiteX5" fmla="*/ 8582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28 w 10000"/>
              <a:gd name="connsiteY8" fmla="*/ 9194 h 10000"/>
              <a:gd name="connsiteX9" fmla="*/ 7286 w 10000"/>
              <a:gd name="connsiteY9" fmla="*/ 8589 h 10000"/>
              <a:gd name="connsiteX10" fmla="*/ 5273 w 10000"/>
              <a:gd name="connsiteY10" fmla="*/ 7581 h 10000"/>
              <a:gd name="connsiteX11" fmla="*/ 3596 w 10000"/>
              <a:gd name="connsiteY11" fmla="*/ 6775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673 w 10000"/>
              <a:gd name="connsiteY2" fmla="*/ 3544 h 10000"/>
              <a:gd name="connsiteX3" fmla="*/ 5309 w 10000"/>
              <a:gd name="connsiteY3" fmla="*/ 2911 h 10000"/>
              <a:gd name="connsiteX4" fmla="*/ 7273 w 10000"/>
              <a:gd name="connsiteY4" fmla="*/ 1899 h 10000"/>
              <a:gd name="connsiteX5" fmla="*/ 8582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28 w 10000"/>
              <a:gd name="connsiteY8" fmla="*/ 9194 h 10000"/>
              <a:gd name="connsiteX9" fmla="*/ 7286 w 10000"/>
              <a:gd name="connsiteY9" fmla="*/ 8589 h 10000"/>
              <a:gd name="connsiteX10" fmla="*/ 5273 w 10000"/>
              <a:gd name="connsiteY10" fmla="*/ 7581 h 10000"/>
              <a:gd name="connsiteX11" fmla="*/ 3708 w 10000"/>
              <a:gd name="connsiteY11" fmla="*/ 6775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596 w 10000"/>
              <a:gd name="connsiteY2" fmla="*/ 3751 h 10000"/>
              <a:gd name="connsiteX3" fmla="*/ 5309 w 10000"/>
              <a:gd name="connsiteY3" fmla="*/ 2911 h 10000"/>
              <a:gd name="connsiteX4" fmla="*/ 7273 w 10000"/>
              <a:gd name="connsiteY4" fmla="*/ 1899 h 10000"/>
              <a:gd name="connsiteX5" fmla="*/ 8582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28 w 10000"/>
              <a:gd name="connsiteY8" fmla="*/ 9194 h 10000"/>
              <a:gd name="connsiteX9" fmla="*/ 7286 w 10000"/>
              <a:gd name="connsiteY9" fmla="*/ 8589 h 10000"/>
              <a:gd name="connsiteX10" fmla="*/ 5273 w 10000"/>
              <a:gd name="connsiteY10" fmla="*/ 7581 h 10000"/>
              <a:gd name="connsiteX11" fmla="*/ 3708 w 10000"/>
              <a:gd name="connsiteY11" fmla="*/ 6775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596 w 10000"/>
              <a:gd name="connsiteY2" fmla="*/ 3751 h 10000"/>
              <a:gd name="connsiteX3" fmla="*/ 5309 w 10000"/>
              <a:gd name="connsiteY3" fmla="*/ 2911 h 10000"/>
              <a:gd name="connsiteX4" fmla="*/ 7286 w 10000"/>
              <a:gd name="connsiteY4" fmla="*/ 1735 h 10000"/>
              <a:gd name="connsiteX5" fmla="*/ 8582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28 w 10000"/>
              <a:gd name="connsiteY8" fmla="*/ 9194 h 10000"/>
              <a:gd name="connsiteX9" fmla="*/ 7286 w 10000"/>
              <a:gd name="connsiteY9" fmla="*/ 8589 h 10000"/>
              <a:gd name="connsiteX10" fmla="*/ 5273 w 10000"/>
              <a:gd name="connsiteY10" fmla="*/ 7581 h 10000"/>
              <a:gd name="connsiteX11" fmla="*/ 3708 w 10000"/>
              <a:gd name="connsiteY11" fmla="*/ 6775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596 w 10000"/>
              <a:gd name="connsiteY2" fmla="*/ 3751 h 10000"/>
              <a:gd name="connsiteX3" fmla="*/ 5309 w 10000"/>
              <a:gd name="connsiteY3" fmla="*/ 2911 h 10000"/>
              <a:gd name="connsiteX4" fmla="*/ 7286 w 10000"/>
              <a:gd name="connsiteY4" fmla="*/ 1735 h 10000"/>
              <a:gd name="connsiteX5" fmla="*/ 8628 w 10000"/>
              <a:gd name="connsiteY5" fmla="*/ 92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28 w 10000"/>
              <a:gd name="connsiteY8" fmla="*/ 9194 h 10000"/>
              <a:gd name="connsiteX9" fmla="*/ 7286 w 10000"/>
              <a:gd name="connsiteY9" fmla="*/ 8589 h 10000"/>
              <a:gd name="connsiteX10" fmla="*/ 5273 w 10000"/>
              <a:gd name="connsiteY10" fmla="*/ 7581 h 10000"/>
              <a:gd name="connsiteX11" fmla="*/ 3708 w 10000"/>
              <a:gd name="connsiteY11" fmla="*/ 6775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000"/>
              <a:gd name="connsiteX1" fmla="*/ 1807 w 10000"/>
              <a:gd name="connsiteY1" fmla="*/ 4356 h 10000"/>
              <a:gd name="connsiteX2" fmla="*/ 3596 w 10000"/>
              <a:gd name="connsiteY2" fmla="*/ 3751 h 10000"/>
              <a:gd name="connsiteX3" fmla="*/ 5309 w 10000"/>
              <a:gd name="connsiteY3" fmla="*/ 2911 h 10000"/>
              <a:gd name="connsiteX4" fmla="*/ 7286 w 10000"/>
              <a:gd name="connsiteY4" fmla="*/ 1735 h 10000"/>
              <a:gd name="connsiteX5" fmla="*/ 8628 w 10000"/>
              <a:gd name="connsiteY5" fmla="*/ 92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28 w 10000"/>
              <a:gd name="connsiteY8" fmla="*/ 9395 h 10000"/>
              <a:gd name="connsiteX9" fmla="*/ 7286 w 10000"/>
              <a:gd name="connsiteY9" fmla="*/ 8589 h 10000"/>
              <a:gd name="connsiteX10" fmla="*/ 5273 w 10000"/>
              <a:gd name="connsiteY10" fmla="*/ 7581 h 10000"/>
              <a:gd name="connsiteX11" fmla="*/ 3708 w 10000"/>
              <a:gd name="connsiteY11" fmla="*/ 6775 h 10000"/>
              <a:gd name="connsiteX12" fmla="*/ 1919 w 10000"/>
              <a:gd name="connsiteY12" fmla="*/ 6170 h 10000"/>
              <a:gd name="connsiteX13" fmla="*/ 18 w 10000"/>
              <a:gd name="connsiteY13" fmla="*/ 5767 h 10000"/>
              <a:gd name="connsiteX14" fmla="*/ 18 w 10000"/>
              <a:gd name="connsiteY14" fmla="*/ 4759 h 10000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309 w 10000"/>
              <a:gd name="connsiteY3" fmla="*/ 2911 h 10281"/>
              <a:gd name="connsiteX4" fmla="*/ 7286 w 10000"/>
              <a:gd name="connsiteY4" fmla="*/ 1735 h 10281"/>
              <a:gd name="connsiteX5" fmla="*/ 8628 w 10000"/>
              <a:gd name="connsiteY5" fmla="*/ 929 h 10281"/>
              <a:gd name="connsiteX6" fmla="*/ 10000 w 10000"/>
              <a:gd name="connsiteY6" fmla="*/ 0 h 10281"/>
              <a:gd name="connsiteX7" fmla="*/ 9969 w 10000"/>
              <a:gd name="connsiteY7" fmla="*/ 10281 h 10281"/>
              <a:gd name="connsiteX8" fmla="*/ 8628 w 10000"/>
              <a:gd name="connsiteY8" fmla="*/ 9395 h 10281"/>
              <a:gd name="connsiteX9" fmla="*/ 7286 w 10000"/>
              <a:gd name="connsiteY9" fmla="*/ 8589 h 10281"/>
              <a:gd name="connsiteX10" fmla="*/ 5273 w 10000"/>
              <a:gd name="connsiteY10" fmla="*/ 7581 h 10281"/>
              <a:gd name="connsiteX11" fmla="*/ 3708 w 10000"/>
              <a:gd name="connsiteY11" fmla="*/ 6775 h 10281"/>
              <a:gd name="connsiteX12" fmla="*/ 1919 w 10000"/>
              <a:gd name="connsiteY12" fmla="*/ 6170 h 10281"/>
              <a:gd name="connsiteX13" fmla="*/ 18 w 10000"/>
              <a:gd name="connsiteY13" fmla="*/ 5767 h 10281"/>
              <a:gd name="connsiteX14" fmla="*/ 18 w 10000"/>
              <a:gd name="connsiteY14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309 w 10000"/>
              <a:gd name="connsiteY3" fmla="*/ 2911 h 10281"/>
              <a:gd name="connsiteX4" fmla="*/ 7286 w 10000"/>
              <a:gd name="connsiteY4" fmla="*/ 1735 h 10281"/>
              <a:gd name="connsiteX5" fmla="*/ 8628 w 10000"/>
              <a:gd name="connsiteY5" fmla="*/ 929 h 10281"/>
              <a:gd name="connsiteX6" fmla="*/ 10000 w 10000"/>
              <a:gd name="connsiteY6" fmla="*/ 0 h 10281"/>
              <a:gd name="connsiteX7" fmla="*/ 9969 w 10000"/>
              <a:gd name="connsiteY7" fmla="*/ 10281 h 10281"/>
              <a:gd name="connsiteX8" fmla="*/ 8628 w 10000"/>
              <a:gd name="connsiteY8" fmla="*/ 9395 h 10281"/>
              <a:gd name="connsiteX9" fmla="*/ 7286 w 10000"/>
              <a:gd name="connsiteY9" fmla="*/ 8589 h 10281"/>
              <a:gd name="connsiteX10" fmla="*/ 6120 w 10000"/>
              <a:gd name="connsiteY10" fmla="*/ 8063 h 10281"/>
              <a:gd name="connsiteX11" fmla="*/ 5273 w 10000"/>
              <a:gd name="connsiteY11" fmla="*/ 7581 h 10281"/>
              <a:gd name="connsiteX12" fmla="*/ 3708 w 10000"/>
              <a:gd name="connsiteY12" fmla="*/ 6775 h 10281"/>
              <a:gd name="connsiteX13" fmla="*/ 1919 w 10000"/>
              <a:gd name="connsiteY13" fmla="*/ 6170 h 10281"/>
              <a:gd name="connsiteX14" fmla="*/ 18 w 10000"/>
              <a:gd name="connsiteY14" fmla="*/ 5767 h 10281"/>
              <a:gd name="connsiteX15" fmla="*/ 18 w 10000"/>
              <a:gd name="connsiteY15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309 w 10000"/>
              <a:gd name="connsiteY3" fmla="*/ 2911 h 10281"/>
              <a:gd name="connsiteX4" fmla="*/ 7286 w 10000"/>
              <a:gd name="connsiteY4" fmla="*/ 1735 h 10281"/>
              <a:gd name="connsiteX5" fmla="*/ 8628 w 10000"/>
              <a:gd name="connsiteY5" fmla="*/ 929 h 10281"/>
              <a:gd name="connsiteX6" fmla="*/ 10000 w 10000"/>
              <a:gd name="connsiteY6" fmla="*/ 0 h 10281"/>
              <a:gd name="connsiteX7" fmla="*/ 9969 w 10000"/>
              <a:gd name="connsiteY7" fmla="*/ 10281 h 10281"/>
              <a:gd name="connsiteX8" fmla="*/ 8628 w 10000"/>
              <a:gd name="connsiteY8" fmla="*/ 9395 h 10281"/>
              <a:gd name="connsiteX9" fmla="*/ 7286 w 10000"/>
              <a:gd name="connsiteY9" fmla="*/ 8589 h 10281"/>
              <a:gd name="connsiteX10" fmla="*/ 6280 w 10000"/>
              <a:gd name="connsiteY10" fmla="*/ 8063 h 10281"/>
              <a:gd name="connsiteX11" fmla="*/ 5273 w 10000"/>
              <a:gd name="connsiteY11" fmla="*/ 7581 h 10281"/>
              <a:gd name="connsiteX12" fmla="*/ 3708 w 10000"/>
              <a:gd name="connsiteY12" fmla="*/ 6775 h 10281"/>
              <a:gd name="connsiteX13" fmla="*/ 1919 w 10000"/>
              <a:gd name="connsiteY13" fmla="*/ 6170 h 10281"/>
              <a:gd name="connsiteX14" fmla="*/ 18 w 10000"/>
              <a:gd name="connsiteY14" fmla="*/ 5767 h 10281"/>
              <a:gd name="connsiteX15" fmla="*/ 18 w 10000"/>
              <a:gd name="connsiteY15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309 w 10000"/>
              <a:gd name="connsiteY3" fmla="*/ 2911 h 10281"/>
              <a:gd name="connsiteX4" fmla="*/ 6264 w 10000"/>
              <a:gd name="connsiteY4" fmla="*/ 2390 h 10281"/>
              <a:gd name="connsiteX5" fmla="*/ 7286 w 10000"/>
              <a:gd name="connsiteY5" fmla="*/ 1735 h 10281"/>
              <a:gd name="connsiteX6" fmla="*/ 8628 w 10000"/>
              <a:gd name="connsiteY6" fmla="*/ 929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628 w 10000"/>
              <a:gd name="connsiteY9" fmla="*/ 9395 h 10281"/>
              <a:gd name="connsiteX10" fmla="*/ 7286 w 10000"/>
              <a:gd name="connsiteY10" fmla="*/ 8589 h 10281"/>
              <a:gd name="connsiteX11" fmla="*/ 6280 w 10000"/>
              <a:gd name="connsiteY11" fmla="*/ 8063 h 10281"/>
              <a:gd name="connsiteX12" fmla="*/ 5273 w 10000"/>
              <a:gd name="connsiteY12" fmla="*/ 7581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050 w 10000"/>
              <a:gd name="connsiteY3" fmla="*/ 3024 h 10281"/>
              <a:gd name="connsiteX4" fmla="*/ 6264 w 10000"/>
              <a:gd name="connsiteY4" fmla="*/ 2390 h 10281"/>
              <a:gd name="connsiteX5" fmla="*/ 7286 w 10000"/>
              <a:gd name="connsiteY5" fmla="*/ 1735 h 10281"/>
              <a:gd name="connsiteX6" fmla="*/ 8628 w 10000"/>
              <a:gd name="connsiteY6" fmla="*/ 929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628 w 10000"/>
              <a:gd name="connsiteY9" fmla="*/ 9395 h 10281"/>
              <a:gd name="connsiteX10" fmla="*/ 7286 w 10000"/>
              <a:gd name="connsiteY10" fmla="*/ 8589 h 10281"/>
              <a:gd name="connsiteX11" fmla="*/ 6280 w 10000"/>
              <a:gd name="connsiteY11" fmla="*/ 8063 h 10281"/>
              <a:gd name="connsiteX12" fmla="*/ 5273 w 10000"/>
              <a:gd name="connsiteY12" fmla="*/ 7581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050 w 10000"/>
              <a:gd name="connsiteY3" fmla="*/ 3024 h 10281"/>
              <a:gd name="connsiteX4" fmla="*/ 6264 w 10000"/>
              <a:gd name="connsiteY4" fmla="*/ 2390 h 10281"/>
              <a:gd name="connsiteX5" fmla="*/ 7286 w 10000"/>
              <a:gd name="connsiteY5" fmla="*/ 1735 h 10281"/>
              <a:gd name="connsiteX6" fmla="*/ 8628 w 10000"/>
              <a:gd name="connsiteY6" fmla="*/ 929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628 w 10000"/>
              <a:gd name="connsiteY9" fmla="*/ 9395 h 10281"/>
              <a:gd name="connsiteX10" fmla="*/ 7286 w 10000"/>
              <a:gd name="connsiteY10" fmla="*/ 8589 h 10281"/>
              <a:gd name="connsiteX11" fmla="*/ 6280 w 10000"/>
              <a:gd name="connsiteY11" fmla="*/ 8063 h 10281"/>
              <a:gd name="connsiteX12" fmla="*/ 5050 w 10000"/>
              <a:gd name="connsiteY12" fmla="*/ 7459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050 w 10000"/>
              <a:gd name="connsiteY3" fmla="*/ 3024 h 10281"/>
              <a:gd name="connsiteX4" fmla="*/ 6264 w 10000"/>
              <a:gd name="connsiteY4" fmla="*/ 2390 h 10281"/>
              <a:gd name="connsiteX5" fmla="*/ 7286 w 10000"/>
              <a:gd name="connsiteY5" fmla="*/ 2016 h 10281"/>
              <a:gd name="connsiteX6" fmla="*/ 8628 w 10000"/>
              <a:gd name="connsiteY6" fmla="*/ 929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628 w 10000"/>
              <a:gd name="connsiteY9" fmla="*/ 9395 h 10281"/>
              <a:gd name="connsiteX10" fmla="*/ 7286 w 10000"/>
              <a:gd name="connsiteY10" fmla="*/ 8589 h 10281"/>
              <a:gd name="connsiteX11" fmla="*/ 6280 w 10000"/>
              <a:gd name="connsiteY11" fmla="*/ 8063 h 10281"/>
              <a:gd name="connsiteX12" fmla="*/ 5050 w 10000"/>
              <a:gd name="connsiteY12" fmla="*/ 7459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050 w 10000"/>
              <a:gd name="connsiteY3" fmla="*/ 3024 h 10281"/>
              <a:gd name="connsiteX4" fmla="*/ 6264 w 10000"/>
              <a:gd name="connsiteY4" fmla="*/ 2390 h 10281"/>
              <a:gd name="connsiteX5" fmla="*/ 7286 w 10000"/>
              <a:gd name="connsiteY5" fmla="*/ 2016 h 10281"/>
              <a:gd name="connsiteX6" fmla="*/ 8628 w 10000"/>
              <a:gd name="connsiteY6" fmla="*/ 929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628 w 10000"/>
              <a:gd name="connsiteY9" fmla="*/ 9395 h 10281"/>
              <a:gd name="connsiteX10" fmla="*/ 7286 w 10000"/>
              <a:gd name="connsiteY10" fmla="*/ 8467 h 10281"/>
              <a:gd name="connsiteX11" fmla="*/ 6280 w 10000"/>
              <a:gd name="connsiteY11" fmla="*/ 8063 h 10281"/>
              <a:gd name="connsiteX12" fmla="*/ 5050 w 10000"/>
              <a:gd name="connsiteY12" fmla="*/ 7459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050 w 10000"/>
              <a:gd name="connsiteY3" fmla="*/ 3024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929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628 w 10000"/>
              <a:gd name="connsiteY9" fmla="*/ 9395 h 10281"/>
              <a:gd name="connsiteX10" fmla="*/ 7286 w 10000"/>
              <a:gd name="connsiteY10" fmla="*/ 8467 h 10281"/>
              <a:gd name="connsiteX11" fmla="*/ 6280 w 10000"/>
              <a:gd name="connsiteY11" fmla="*/ 8063 h 10281"/>
              <a:gd name="connsiteX12" fmla="*/ 5050 w 10000"/>
              <a:gd name="connsiteY12" fmla="*/ 7459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050 w 10000"/>
              <a:gd name="connsiteY3" fmla="*/ 3225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929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628 w 10000"/>
              <a:gd name="connsiteY9" fmla="*/ 9395 h 10281"/>
              <a:gd name="connsiteX10" fmla="*/ 7286 w 10000"/>
              <a:gd name="connsiteY10" fmla="*/ 8467 h 10281"/>
              <a:gd name="connsiteX11" fmla="*/ 6280 w 10000"/>
              <a:gd name="connsiteY11" fmla="*/ 8063 h 10281"/>
              <a:gd name="connsiteX12" fmla="*/ 5050 w 10000"/>
              <a:gd name="connsiteY12" fmla="*/ 7459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050 w 10000"/>
              <a:gd name="connsiteY3" fmla="*/ 3225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1210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628 w 10000"/>
              <a:gd name="connsiteY9" fmla="*/ 9395 h 10281"/>
              <a:gd name="connsiteX10" fmla="*/ 7286 w 10000"/>
              <a:gd name="connsiteY10" fmla="*/ 8467 h 10281"/>
              <a:gd name="connsiteX11" fmla="*/ 6280 w 10000"/>
              <a:gd name="connsiteY11" fmla="*/ 8063 h 10281"/>
              <a:gd name="connsiteX12" fmla="*/ 5050 w 10000"/>
              <a:gd name="connsiteY12" fmla="*/ 7459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050 w 10000"/>
              <a:gd name="connsiteY3" fmla="*/ 3225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1210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628 w 10000"/>
              <a:gd name="connsiteY9" fmla="*/ 9395 h 10281"/>
              <a:gd name="connsiteX10" fmla="*/ 7286 w 10000"/>
              <a:gd name="connsiteY10" fmla="*/ 8467 h 10281"/>
              <a:gd name="connsiteX11" fmla="*/ 6280 w 10000"/>
              <a:gd name="connsiteY11" fmla="*/ 8063 h 10281"/>
              <a:gd name="connsiteX12" fmla="*/ 5050 w 10000"/>
              <a:gd name="connsiteY12" fmla="*/ 7257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050 w 10000"/>
              <a:gd name="connsiteY3" fmla="*/ 3225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1210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628 w 10000"/>
              <a:gd name="connsiteY9" fmla="*/ 9395 h 10281"/>
              <a:gd name="connsiteX10" fmla="*/ 7286 w 10000"/>
              <a:gd name="connsiteY10" fmla="*/ 8467 h 10281"/>
              <a:gd name="connsiteX11" fmla="*/ 6280 w 10000"/>
              <a:gd name="connsiteY11" fmla="*/ 7862 h 10281"/>
              <a:gd name="connsiteX12" fmla="*/ 5050 w 10000"/>
              <a:gd name="connsiteY12" fmla="*/ 7257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596 w 10000"/>
              <a:gd name="connsiteY2" fmla="*/ 3751 h 10281"/>
              <a:gd name="connsiteX3" fmla="*/ 5050 w 10000"/>
              <a:gd name="connsiteY3" fmla="*/ 3225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1210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739 w 10000"/>
              <a:gd name="connsiteY9" fmla="*/ 9273 h 10281"/>
              <a:gd name="connsiteX10" fmla="*/ 7286 w 10000"/>
              <a:gd name="connsiteY10" fmla="*/ 8467 h 10281"/>
              <a:gd name="connsiteX11" fmla="*/ 6280 w 10000"/>
              <a:gd name="connsiteY11" fmla="*/ 7862 h 10281"/>
              <a:gd name="connsiteX12" fmla="*/ 5050 w 10000"/>
              <a:gd name="connsiteY12" fmla="*/ 7257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261 w 10000"/>
              <a:gd name="connsiteY2" fmla="*/ 4063 h 10281"/>
              <a:gd name="connsiteX3" fmla="*/ 5050 w 10000"/>
              <a:gd name="connsiteY3" fmla="*/ 3225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1210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739 w 10000"/>
              <a:gd name="connsiteY9" fmla="*/ 9273 h 10281"/>
              <a:gd name="connsiteX10" fmla="*/ 7286 w 10000"/>
              <a:gd name="connsiteY10" fmla="*/ 8467 h 10281"/>
              <a:gd name="connsiteX11" fmla="*/ 6280 w 10000"/>
              <a:gd name="connsiteY11" fmla="*/ 7862 h 10281"/>
              <a:gd name="connsiteX12" fmla="*/ 5050 w 10000"/>
              <a:gd name="connsiteY12" fmla="*/ 7257 h 10281"/>
              <a:gd name="connsiteX13" fmla="*/ 3708 w 10000"/>
              <a:gd name="connsiteY13" fmla="*/ 6775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261 w 10000"/>
              <a:gd name="connsiteY2" fmla="*/ 4063 h 10281"/>
              <a:gd name="connsiteX3" fmla="*/ 5050 w 10000"/>
              <a:gd name="connsiteY3" fmla="*/ 3225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1210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739 w 10000"/>
              <a:gd name="connsiteY9" fmla="*/ 9273 h 10281"/>
              <a:gd name="connsiteX10" fmla="*/ 7286 w 10000"/>
              <a:gd name="connsiteY10" fmla="*/ 8467 h 10281"/>
              <a:gd name="connsiteX11" fmla="*/ 6280 w 10000"/>
              <a:gd name="connsiteY11" fmla="*/ 7862 h 10281"/>
              <a:gd name="connsiteX12" fmla="*/ 5050 w 10000"/>
              <a:gd name="connsiteY12" fmla="*/ 7257 h 10281"/>
              <a:gd name="connsiteX13" fmla="*/ 3261 w 10000"/>
              <a:gd name="connsiteY13" fmla="*/ 6506 h 10281"/>
              <a:gd name="connsiteX14" fmla="*/ 1919 w 10000"/>
              <a:gd name="connsiteY14" fmla="*/ 6170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807 w 10000"/>
              <a:gd name="connsiteY1" fmla="*/ 4356 h 10281"/>
              <a:gd name="connsiteX2" fmla="*/ 3261 w 10000"/>
              <a:gd name="connsiteY2" fmla="*/ 4063 h 10281"/>
              <a:gd name="connsiteX3" fmla="*/ 5050 w 10000"/>
              <a:gd name="connsiteY3" fmla="*/ 3225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1210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739 w 10000"/>
              <a:gd name="connsiteY9" fmla="*/ 9273 h 10281"/>
              <a:gd name="connsiteX10" fmla="*/ 7286 w 10000"/>
              <a:gd name="connsiteY10" fmla="*/ 8467 h 10281"/>
              <a:gd name="connsiteX11" fmla="*/ 6280 w 10000"/>
              <a:gd name="connsiteY11" fmla="*/ 7862 h 10281"/>
              <a:gd name="connsiteX12" fmla="*/ 5050 w 10000"/>
              <a:gd name="connsiteY12" fmla="*/ 7257 h 10281"/>
              <a:gd name="connsiteX13" fmla="*/ 3261 w 10000"/>
              <a:gd name="connsiteY13" fmla="*/ 6506 h 10281"/>
              <a:gd name="connsiteX14" fmla="*/ 1696 w 10000"/>
              <a:gd name="connsiteY14" fmla="*/ 6062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584 w 10000"/>
              <a:gd name="connsiteY1" fmla="*/ 4508 h 10281"/>
              <a:gd name="connsiteX2" fmla="*/ 3261 w 10000"/>
              <a:gd name="connsiteY2" fmla="*/ 4063 h 10281"/>
              <a:gd name="connsiteX3" fmla="*/ 5050 w 10000"/>
              <a:gd name="connsiteY3" fmla="*/ 3225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1210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739 w 10000"/>
              <a:gd name="connsiteY9" fmla="*/ 9273 h 10281"/>
              <a:gd name="connsiteX10" fmla="*/ 7286 w 10000"/>
              <a:gd name="connsiteY10" fmla="*/ 8467 h 10281"/>
              <a:gd name="connsiteX11" fmla="*/ 6280 w 10000"/>
              <a:gd name="connsiteY11" fmla="*/ 7862 h 10281"/>
              <a:gd name="connsiteX12" fmla="*/ 5050 w 10000"/>
              <a:gd name="connsiteY12" fmla="*/ 7257 h 10281"/>
              <a:gd name="connsiteX13" fmla="*/ 3261 w 10000"/>
              <a:gd name="connsiteY13" fmla="*/ 6506 h 10281"/>
              <a:gd name="connsiteX14" fmla="*/ 1696 w 10000"/>
              <a:gd name="connsiteY14" fmla="*/ 6062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696 w 10000"/>
              <a:gd name="connsiteY1" fmla="*/ 4508 h 10281"/>
              <a:gd name="connsiteX2" fmla="*/ 3261 w 10000"/>
              <a:gd name="connsiteY2" fmla="*/ 4063 h 10281"/>
              <a:gd name="connsiteX3" fmla="*/ 5050 w 10000"/>
              <a:gd name="connsiteY3" fmla="*/ 3225 h 10281"/>
              <a:gd name="connsiteX4" fmla="*/ 6280 w 10000"/>
              <a:gd name="connsiteY4" fmla="*/ 2621 h 10281"/>
              <a:gd name="connsiteX5" fmla="*/ 7286 w 10000"/>
              <a:gd name="connsiteY5" fmla="*/ 2016 h 10281"/>
              <a:gd name="connsiteX6" fmla="*/ 8628 w 10000"/>
              <a:gd name="connsiteY6" fmla="*/ 1210 h 10281"/>
              <a:gd name="connsiteX7" fmla="*/ 10000 w 10000"/>
              <a:gd name="connsiteY7" fmla="*/ 0 h 10281"/>
              <a:gd name="connsiteX8" fmla="*/ 9969 w 10000"/>
              <a:gd name="connsiteY8" fmla="*/ 10281 h 10281"/>
              <a:gd name="connsiteX9" fmla="*/ 8739 w 10000"/>
              <a:gd name="connsiteY9" fmla="*/ 9273 h 10281"/>
              <a:gd name="connsiteX10" fmla="*/ 7286 w 10000"/>
              <a:gd name="connsiteY10" fmla="*/ 8467 h 10281"/>
              <a:gd name="connsiteX11" fmla="*/ 6280 w 10000"/>
              <a:gd name="connsiteY11" fmla="*/ 7862 h 10281"/>
              <a:gd name="connsiteX12" fmla="*/ 5050 w 10000"/>
              <a:gd name="connsiteY12" fmla="*/ 7257 h 10281"/>
              <a:gd name="connsiteX13" fmla="*/ 3261 w 10000"/>
              <a:gd name="connsiteY13" fmla="*/ 6506 h 10281"/>
              <a:gd name="connsiteX14" fmla="*/ 1696 w 10000"/>
              <a:gd name="connsiteY14" fmla="*/ 6062 h 10281"/>
              <a:gd name="connsiteX15" fmla="*/ 18 w 10000"/>
              <a:gd name="connsiteY15" fmla="*/ 5767 h 10281"/>
              <a:gd name="connsiteX16" fmla="*/ 18 w 10000"/>
              <a:gd name="connsiteY16" fmla="*/ 4759 h 10281"/>
              <a:gd name="connsiteX0" fmla="*/ 18 w 10000"/>
              <a:gd name="connsiteY0" fmla="*/ 4759 h 10281"/>
              <a:gd name="connsiteX1" fmla="*/ 1696 w 10000"/>
              <a:gd name="connsiteY1" fmla="*/ 4508 h 10281"/>
              <a:gd name="connsiteX2" fmla="*/ 3261 w 10000"/>
              <a:gd name="connsiteY2" fmla="*/ 4063 h 10281"/>
              <a:gd name="connsiteX3" fmla="*/ 4283 w 10000"/>
              <a:gd name="connsiteY3" fmla="*/ 3588 h 10281"/>
              <a:gd name="connsiteX4" fmla="*/ 5050 w 10000"/>
              <a:gd name="connsiteY4" fmla="*/ 322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3261 w 10000"/>
              <a:gd name="connsiteY14" fmla="*/ 6506 h 10281"/>
              <a:gd name="connsiteX15" fmla="*/ 1696 w 10000"/>
              <a:gd name="connsiteY15" fmla="*/ 6062 h 10281"/>
              <a:gd name="connsiteX16" fmla="*/ 18 w 10000"/>
              <a:gd name="connsiteY16" fmla="*/ 5767 h 10281"/>
              <a:gd name="connsiteX17" fmla="*/ 18 w 10000"/>
              <a:gd name="connsiteY17" fmla="*/ 4759 h 10281"/>
              <a:gd name="connsiteX0" fmla="*/ 18 w 10000"/>
              <a:gd name="connsiteY0" fmla="*/ 4759 h 10281"/>
              <a:gd name="connsiteX1" fmla="*/ 1696 w 10000"/>
              <a:gd name="connsiteY1" fmla="*/ 4508 h 10281"/>
              <a:gd name="connsiteX2" fmla="*/ 3261 w 10000"/>
              <a:gd name="connsiteY2" fmla="*/ 4063 h 10281"/>
              <a:gd name="connsiteX3" fmla="*/ 4283 w 10000"/>
              <a:gd name="connsiteY3" fmla="*/ 3588 h 10281"/>
              <a:gd name="connsiteX4" fmla="*/ 5497 w 10000"/>
              <a:gd name="connsiteY4" fmla="*/ 2953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3261 w 10000"/>
              <a:gd name="connsiteY14" fmla="*/ 6506 h 10281"/>
              <a:gd name="connsiteX15" fmla="*/ 1696 w 10000"/>
              <a:gd name="connsiteY15" fmla="*/ 6062 h 10281"/>
              <a:gd name="connsiteX16" fmla="*/ 18 w 10000"/>
              <a:gd name="connsiteY16" fmla="*/ 5767 h 10281"/>
              <a:gd name="connsiteX17" fmla="*/ 18 w 10000"/>
              <a:gd name="connsiteY17" fmla="*/ 4759 h 10281"/>
              <a:gd name="connsiteX0" fmla="*/ 18 w 10000"/>
              <a:gd name="connsiteY0" fmla="*/ 4759 h 10281"/>
              <a:gd name="connsiteX1" fmla="*/ 1696 w 10000"/>
              <a:gd name="connsiteY1" fmla="*/ 4508 h 10281"/>
              <a:gd name="connsiteX2" fmla="*/ 3261 w 10000"/>
              <a:gd name="connsiteY2" fmla="*/ 4063 h 10281"/>
              <a:gd name="connsiteX3" fmla="*/ 4283 w 10000"/>
              <a:gd name="connsiteY3" fmla="*/ 3588 h 10281"/>
              <a:gd name="connsiteX4" fmla="*/ 5497 w 10000"/>
              <a:gd name="connsiteY4" fmla="*/ 2953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347 w 10000"/>
              <a:gd name="connsiteY14" fmla="*/ 6982 h 10281"/>
              <a:gd name="connsiteX15" fmla="*/ 3261 w 10000"/>
              <a:gd name="connsiteY15" fmla="*/ 6506 h 10281"/>
              <a:gd name="connsiteX16" fmla="*/ 1696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696 w 10000"/>
              <a:gd name="connsiteY1" fmla="*/ 4508 h 10281"/>
              <a:gd name="connsiteX2" fmla="*/ 3261 w 10000"/>
              <a:gd name="connsiteY2" fmla="*/ 4063 h 10281"/>
              <a:gd name="connsiteX3" fmla="*/ 4491 w 10000"/>
              <a:gd name="connsiteY3" fmla="*/ 3619 h 10281"/>
              <a:gd name="connsiteX4" fmla="*/ 5497 w 10000"/>
              <a:gd name="connsiteY4" fmla="*/ 2953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347 w 10000"/>
              <a:gd name="connsiteY14" fmla="*/ 6982 h 10281"/>
              <a:gd name="connsiteX15" fmla="*/ 3261 w 10000"/>
              <a:gd name="connsiteY15" fmla="*/ 6506 h 10281"/>
              <a:gd name="connsiteX16" fmla="*/ 1696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696 w 10000"/>
              <a:gd name="connsiteY1" fmla="*/ 4508 h 10281"/>
              <a:gd name="connsiteX2" fmla="*/ 3261 w 10000"/>
              <a:gd name="connsiteY2" fmla="*/ 4063 h 10281"/>
              <a:gd name="connsiteX3" fmla="*/ 4491 w 10000"/>
              <a:gd name="connsiteY3" fmla="*/ 3619 h 10281"/>
              <a:gd name="connsiteX4" fmla="*/ 5497 w 10000"/>
              <a:gd name="connsiteY4" fmla="*/ 2953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379 w 10000"/>
              <a:gd name="connsiteY14" fmla="*/ 6950 h 10281"/>
              <a:gd name="connsiteX15" fmla="*/ 3261 w 10000"/>
              <a:gd name="connsiteY15" fmla="*/ 6506 h 10281"/>
              <a:gd name="connsiteX16" fmla="*/ 1696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360 w 10000"/>
              <a:gd name="connsiteY1" fmla="*/ 4508 h 10281"/>
              <a:gd name="connsiteX2" fmla="*/ 3261 w 10000"/>
              <a:gd name="connsiteY2" fmla="*/ 4063 h 10281"/>
              <a:gd name="connsiteX3" fmla="*/ 4491 w 10000"/>
              <a:gd name="connsiteY3" fmla="*/ 3619 h 10281"/>
              <a:gd name="connsiteX4" fmla="*/ 5497 w 10000"/>
              <a:gd name="connsiteY4" fmla="*/ 2953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379 w 10000"/>
              <a:gd name="connsiteY14" fmla="*/ 6950 h 10281"/>
              <a:gd name="connsiteX15" fmla="*/ 3261 w 10000"/>
              <a:gd name="connsiteY15" fmla="*/ 6506 h 10281"/>
              <a:gd name="connsiteX16" fmla="*/ 1696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360 w 10000"/>
              <a:gd name="connsiteY1" fmla="*/ 4508 h 10281"/>
              <a:gd name="connsiteX2" fmla="*/ 3261 w 10000"/>
              <a:gd name="connsiteY2" fmla="*/ 4063 h 10281"/>
              <a:gd name="connsiteX3" fmla="*/ 4491 w 10000"/>
              <a:gd name="connsiteY3" fmla="*/ 3619 h 10281"/>
              <a:gd name="connsiteX4" fmla="*/ 5497 w 10000"/>
              <a:gd name="connsiteY4" fmla="*/ 2953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379 w 10000"/>
              <a:gd name="connsiteY14" fmla="*/ 6950 h 10281"/>
              <a:gd name="connsiteX15" fmla="*/ 3261 w 10000"/>
              <a:gd name="connsiteY15" fmla="*/ 6506 h 10281"/>
              <a:gd name="connsiteX16" fmla="*/ 1360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360 w 10000"/>
              <a:gd name="connsiteY1" fmla="*/ 4508 h 10281"/>
              <a:gd name="connsiteX2" fmla="*/ 2814 w 10000"/>
              <a:gd name="connsiteY2" fmla="*/ 4285 h 10281"/>
              <a:gd name="connsiteX3" fmla="*/ 4491 w 10000"/>
              <a:gd name="connsiteY3" fmla="*/ 3619 h 10281"/>
              <a:gd name="connsiteX4" fmla="*/ 5497 w 10000"/>
              <a:gd name="connsiteY4" fmla="*/ 2953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379 w 10000"/>
              <a:gd name="connsiteY14" fmla="*/ 6950 h 10281"/>
              <a:gd name="connsiteX15" fmla="*/ 3261 w 10000"/>
              <a:gd name="connsiteY15" fmla="*/ 6506 h 10281"/>
              <a:gd name="connsiteX16" fmla="*/ 1360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360 w 10000"/>
              <a:gd name="connsiteY1" fmla="*/ 4508 h 10281"/>
              <a:gd name="connsiteX2" fmla="*/ 2814 w 10000"/>
              <a:gd name="connsiteY2" fmla="*/ 4285 h 10281"/>
              <a:gd name="connsiteX3" fmla="*/ 4491 w 10000"/>
              <a:gd name="connsiteY3" fmla="*/ 3619 h 10281"/>
              <a:gd name="connsiteX4" fmla="*/ 5497 w 10000"/>
              <a:gd name="connsiteY4" fmla="*/ 2953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379 w 10000"/>
              <a:gd name="connsiteY14" fmla="*/ 6950 h 10281"/>
              <a:gd name="connsiteX15" fmla="*/ 2925 w 10000"/>
              <a:gd name="connsiteY15" fmla="*/ 6506 h 10281"/>
              <a:gd name="connsiteX16" fmla="*/ 1360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360 w 10000"/>
              <a:gd name="connsiteY1" fmla="*/ 4508 h 10281"/>
              <a:gd name="connsiteX2" fmla="*/ 2814 w 10000"/>
              <a:gd name="connsiteY2" fmla="*/ 4285 h 10281"/>
              <a:gd name="connsiteX3" fmla="*/ 4491 w 10000"/>
              <a:gd name="connsiteY3" fmla="*/ 3619 h 10281"/>
              <a:gd name="connsiteX4" fmla="*/ 5497 w 10000"/>
              <a:gd name="connsiteY4" fmla="*/ 2953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379 w 10000"/>
              <a:gd name="connsiteY14" fmla="*/ 6950 h 10281"/>
              <a:gd name="connsiteX15" fmla="*/ 2814 w 10000"/>
              <a:gd name="connsiteY15" fmla="*/ 6284 h 10281"/>
              <a:gd name="connsiteX16" fmla="*/ 1360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360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497 w 10000"/>
              <a:gd name="connsiteY4" fmla="*/ 2953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379 w 10000"/>
              <a:gd name="connsiteY14" fmla="*/ 6950 h 10281"/>
              <a:gd name="connsiteX15" fmla="*/ 2814 w 10000"/>
              <a:gd name="connsiteY15" fmla="*/ 6284 h 10281"/>
              <a:gd name="connsiteX16" fmla="*/ 1360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360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379 w 10000"/>
              <a:gd name="connsiteY14" fmla="*/ 6950 h 10281"/>
              <a:gd name="connsiteX15" fmla="*/ 2814 w 10000"/>
              <a:gd name="connsiteY15" fmla="*/ 6284 h 10281"/>
              <a:gd name="connsiteX16" fmla="*/ 1360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360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155 w 10000"/>
              <a:gd name="connsiteY14" fmla="*/ 6728 h 10281"/>
              <a:gd name="connsiteX15" fmla="*/ 2814 w 10000"/>
              <a:gd name="connsiteY15" fmla="*/ 6284 h 10281"/>
              <a:gd name="connsiteX16" fmla="*/ 1360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155 w 10000"/>
              <a:gd name="connsiteY14" fmla="*/ 6728 h 10281"/>
              <a:gd name="connsiteX15" fmla="*/ 2814 w 10000"/>
              <a:gd name="connsiteY15" fmla="*/ 6284 h 10281"/>
              <a:gd name="connsiteX16" fmla="*/ 1360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155 w 10000"/>
              <a:gd name="connsiteY14" fmla="*/ 6728 h 10281"/>
              <a:gd name="connsiteX15" fmla="*/ 2814 w 10000"/>
              <a:gd name="connsiteY15" fmla="*/ 6284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155 w 10000"/>
              <a:gd name="connsiteY14" fmla="*/ 6728 h 10281"/>
              <a:gd name="connsiteX15" fmla="*/ 2814 w 10000"/>
              <a:gd name="connsiteY15" fmla="*/ 6284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4155 w 10000"/>
              <a:gd name="connsiteY14" fmla="*/ 6728 h 10281"/>
              <a:gd name="connsiteX15" fmla="*/ 2366 w 10000"/>
              <a:gd name="connsiteY15" fmla="*/ 6284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5050 w 10000"/>
              <a:gd name="connsiteY13" fmla="*/ 7257 h 10281"/>
              <a:gd name="connsiteX14" fmla="*/ 3596 w 10000"/>
              <a:gd name="connsiteY14" fmla="*/ 6506 h 10281"/>
              <a:gd name="connsiteX15" fmla="*/ 2366 w 10000"/>
              <a:gd name="connsiteY15" fmla="*/ 6284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6280 w 10000"/>
              <a:gd name="connsiteY12" fmla="*/ 7862 h 10281"/>
              <a:gd name="connsiteX13" fmla="*/ 4714 w 10000"/>
              <a:gd name="connsiteY13" fmla="*/ 6728 h 10281"/>
              <a:gd name="connsiteX14" fmla="*/ 3596 w 10000"/>
              <a:gd name="connsiteY14" fmla="*/ 6506 h 10281"/>
              <a:gd name="connsiteX15" fmla="*/ 2366 w 10000"/>
              <a:gd name="connsiteY15" fmla="*/ 6284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286 w 10000"/>
              <a:gd name="connsiteY11" fmla="*/ 8467 h 10281"/>
              <a:gd name="connsiteX12" fmla="*/ 5832 w 10000"/>
              <a:gd name="connsiteY12" fmla="*/ 6950 h 10281"/>
              <a:gd name="connsiteX13" fmla="*/ 4714 w 10000"/>
              <a:gd name="connsiteY13" fmla="*/ 6728 h 10281"/>
              <a:gd name="connsiteX14" fmla="*/ 3596 w 10000"/>
              <a:gd name="connsiteY14" fmla="*/ 6506 h 10281"/>
              <a:gd name="connsiteX15" fmla="*/ 2366 w 10000"/>
              <a:gd name="connsiteY15" fmla="*/ 6284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8739 w 10000"/>
              <a:gd name="connsiteY10" fmla="*/ 9273 h 10281"/>
              <a:gd name="connsiteX11" fmla="*/ 7062 w 10000"/>
              <a:gd name="connsiteY11" fmla="*/ 7172 h 10281"/>
              <a:gd name="connsiteX12" fmla="*/ 5832 w 10000"/>
              <a:gd name="connsiteY12" fmla="*/ 6950 h 10281"/>
              <a:gd name="connsiteX13" fmla="*/ 4714 w 10000"/>
              <a:gd name="connsiteY13" fmla="*/ 6728 h 10281"/>
              <a:gd name="connsiteX14" fmla="*/ 3596 w 10000"/>
              <a:gd name="connsiteY14" fmla="*/ 6506 h 10281"/>
              <a:gd name="connsiteX15" fmla="*/ 2366 w 10000"/>
              <a:gd name="connsiteY15" fmla="*/ 6284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7062 w 10000"/>
              <a:gd name="connsiteY11" fmla="*/ 7172 h 10281"/>
              <a:gd name="connsiteX12" fmla="*/ 5832 w 10000"/>
              <a:gd name="connsiteY12" fmla="*/ 6950 h 10281"/>
              <a:gd name="connsiteX13" fmla="*/ 4714 w 10000"/>
              <a:gd name="connsiteY13" fmla="*/ 6728 h 10281"/>
              <a:gd name="connsiteX14" fmla="*/ 3596 w 10000"/>
              <a:gd name="connsiteY14" fmla="*/ 6506 h 10281"/>
              <a:gd name="connsiteX15" fmla="*/ 2366 w 10000"/>
              <a:gd name="connsiteY15" fmla="*/ 6284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76 w 10000"/>
              <a:gd name="connsiteY11" fmla="*/ 8441 h 10281"/>
              <a:gd name="connsiteX12" fmla="*/ 7062 w 10000"/>
              <a:gd name="connsiteY12" fmla="*/ 7172 h 10281"/>
              <a:gd name="connsiteX13" fmla="*/ 5832 w 10000"/>
              <a:gd name="connsiteY13" fmla="*/ 6950 h 10281"/>
              <a:gd name="connsiteX14" fmla="*/ 4714 w 10000"/>
              <a:gd name="connsiteY14" fmla="*/ 6728 h 10281"/>
              <a:gd name="connsiteX15" fmla="*/ 3596 w 10000"/>
              <a:gd name="connsiteY15" fmla="*/ 6506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6950 h 10281"/>
              <a:gd name="connsiteX14" fmla="*/ 4714 w 10000"/>
              <a:gd name="connsiteY14" fmla="*/ 6728 h 10281"/>
              <a:gd name="connsiteX15" fmla="*/ 3596 w 10000"/>
              <a:gd name="connsiteY15" fmla="*/ 6506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6950 h 10281"/>
              <a:gd name="connsiteX14" fmla="*/ 4714 w 10000"/>
              <a:gd name="connsiteY14" fmla="*/ 6728 h 10281"/>
              <a:gd name="connsiteX15" fmla="*/ 3596 w 10000"/>
              <a:gd name="connsiteY15" fmla="*/ 6506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6950 h 10281"/>
              <a:gd name="connsiteX14" fmla="*/ 4714 w 10000"/>
              <a:gd name="connsiteY14" fmla="*/ 6728 h 10281"/>
              <a:gd name="connsiteX15" fmla="*/ 3596 w 10000"/>
              <a:gd name="connsiteY15" fmla="*/ 6506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6950 h 10281"/>
              <a:gd name="connsiteX14" fmla="*/ 4714 w 10000"/>
              <a:gd name="connsiteY14" fmla="*/ 6728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6950 h 10281"/>
              <a:gd name="connsiteX14" fmla="*/ 4714 w 10000"/>
              <a:gd name="connsiteY14" fmla="*/ 6728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6950 h 10281"/>
              <a:gd name="connsiteX14" fmla="*/ 4714 w 10000"/>
              <a:gd name="connsiteY14" fmla="*/ 6728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6950 h 10281"/>
              <a:gd name="connsiteX14" fmla="*/ 4714 w 10000"/>
              <a:gd name="connsiteY14" fmla="*/ 6728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6950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7172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7172 h 10281"/>
              <a:gd name="connsiteX14" fmla="*/ 3596 w 10000"/>
              <a:gd name="connsiteY14" fmla="*/ 6728 h 10281"/>
              <a:gd name="connsiteX15" fmla="*/ 2366 w 10000"/>
              <a:gd name="connsiteY15" fmla="*/ 6506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7172 h 10281"/>
              <a:gd name="connsiteX14" fmla="*/ 4714 w 10000"/>
              <a:gd name="connsiteY14" fmla="*/ 6982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7172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172 h 10281"/>
              <a:gd name="connsiteX13" fmla="*/ 5832 w 10000"/>
              <a:gd name="connsiteY13" fmla="*/ 7172 h 10281"/>
              <a:gd name="connsiteX14" fmla="*/ 4714 w 10000"/>
              <a:gd name="connsiteY14" fmla="*/ 6950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394 h 10281"/>
              <a:gd name="connsiteX13" fmla="*/ 5832 w 10000"/>
              <a:gd name="connsiteY13" fmla="*/ 7172 h 10281"/>
              <a:gd name="connsiteX14" fmla="*/ 4714 w 10000"/>
              <a:gd name="connsiteY14" fmla="*/ 6950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394 h 10281"/>
              <a:gd name="connsiteX13" fmla="*/ 5832 w 10000"/>
              <a:gd name="connsiteY13" fmla="*/ 7172 h 10281"/>
              <a:gd name="connsiteX14" fmla="*/ 4714 w 10000"/>
              <a:gd name="connsiteY14" fmla="*/ 6950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394 h 10281"/>
              <a:gd name="connsiteX13" fmla="*/ 5832 w 10000"/>
              <a:gd name="connsiteY13" fmla="*/ 7172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394 h 10281"/>
              <a:gd name="connsiteX13" fmla="*/ 5832 w 10000"/>
              <a:gd name="connsiteY13" fmla="*/ 7394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7394 h 10281"/>
              <a:gd name="connsiteX12" fmla="*/ 7062 w 10000"/>
              <a:gd name="connsiteY12" fmla="*/ 7838 h 10281"/>
              <a:gd name="connsiteX13" fmla="*/ 5832 w 10000"/>
              <a:gd name="connsiteY13" fmla="*/ 7394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9615 h 10281"/>
              <a:gd name="connsiteX11" fmla="*/ 8292 w 10000"/>
              <a:gd name="connsiteY11" fmla="*/ 8060 h 10281"/>
              <a:gd name="connsiteX12" fmla="*/ 7062 w 10000"/>
              <a:gd name="connsiteY12" fmla="*/ 7838 h 10281"/>
              <a:gd name="connsiteX13" fmla="*/ 5832 w 10000"/>
              <a:gd name="connsiteY13" fmla="*/ 7394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8505 h 10281"/>
              <a:gd name="connsiteX11" fmla="*/ 8292 w 10000"/>
              <a:gd name="connsiteY11" fmla="*/ 8060 h 10281"/>
              <a:gd name="connsiteX12" fmla="*/ 7062 w 10000"/>
              <a:gd name="connsiteY12" fmla="*/ 7838 h 10281"/>
              <a:gd name="connsiteX13" fmla="*/ 5832 w 10000"/>
              <a:gd name="connsiteY13" fmla="*/ 7394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8505 h 10281"/>
              <a:gd name="connsiteX11" fmla="*/ 8292 w 10000"/>
              <a:gd name="connsiteY11" fmla="*/ 8060 h 10281"/>
              <a:gd name="connsiteX12" fmla="*/ 7062 w 10000"/>
              <a:gd name="connsiteY12" fmla="*/ 7838 h 10281"/>
              <a:gd name="connsiteX13" fmla="*/ 5832 w 10000"/>
              <a:gd name="connsiteY13" fmla="*/ 7394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506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8505 h 10281"/>
              <a:gd name="connsiteX11" fmla="*/ 8292 w 10000"/>
              <a:gd name="connsiteY11" fmla="*/ 8060 h 10281"/>
              <a:gd name="connsiteX12" fmla="*/ 7062 w 10000"/>
              <a:gd name="connsiteY12" fmla="*/ 7838 h 10281"/>
              <a:gd name="connsiteX13" fmla="*/ 5832 w 10000"/>
              <a:gd name="connsiteY13" fmla="*/ 7394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8505 h 10281"/>
              <a:gd name="connsiteX11" fmla="*/ 8292 w 10000"/>
              <a:gd name="connsiteY11" fmla="*/ 8060 h 10281"/>
              <a:gd name="connsiteX12" fmla="*/ 7062 w 10000"/>
              <a:gd name="connsiteY12" fmla="*/ 7838 h 10281"/>
              <a:gd name="connsiteX13" fmla="*/ 5832 w 10000"/>
              <a:gd name="connsiteY13" fmla="*/ 7394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8505 h 10281"/>
              <a:gd name="connsiteX11" fmla="*/ 8292 w 10000"/>
              <a:gd name="connsiteY11" fmla="*/ 8060 h 10281"/>
              <a:gd name="connsiteX12" fmla="*/ 7062 w 10000"/>
              <a:gd name="connsiteY12" fmla="*/ 7838 h 10281"/>
              <a:gd name="connsiteX13" fmla="*/ 5832 w 10000"/>
              <a:gd name="connsiteY13" fmla="*/ 7394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8505 h 10281"/>
              <a:gd name="connsiteX11" fmla="*/ 8292 w 10000"/>
              <a:gd name="connsiteY11" fmla="*/ 8060 h 10281"/>
              <a:gd name="connsiteX12" fmla="*/ 7062 w 10000"/>
              <a:gd name="connsiteY12" fmla="*/ 7838 h 10281"/>
              <a:gd name="connsiteX13" fmla="*/ 5832 w 10000"/>
              <a:gd name="connsiteY13" fmla="*/ 7838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8505 h 10281"/>
              <a:gd name="connsiteX11" fmla="*/ 8292 w 10000"/>
              <a:gd name="connsiteY11" fmla="*/ 8060 h 10281"/>
              <a:gd name="connsiteX12" fmla="*/ 7062 w 10000"/>
              <a:gd name="connsiteY12" fmla="*/ 8505 h 10281"/>
              <a:gd name="connsiteX13" fmla="*/ 5832 w 10000"/>
              <a:gd name="connsiteY13" fmla="*/ 7838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410 w 10000"/>
              <a:gd name="connsiteY10" fmla="*/ 8505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32 w 10000"/>
              <a:gd name="connsiteY13" fmla="*/ 7838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32 w 10000"/>
              <a:gd name="connsiteY13" fmla="*/ 7838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32 w 10000"/>
              <a:gd name="connsiteY13" fmla="*/ 7838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32 w 10000"/>
              <a:gd name="connsiteY13" fmla="*/ 7838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32 w 10000"/>
              <a:gd name="connsiteY13" fmla="*/ 7838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32 w 10000"/>
              <a:gd name="connsiteY13" fmla="*/ 7838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32 w 10000"/>
              <a:gd name="connsiteY13" fmla="*/ 7838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4714 w 10000"/>
              <a:gd name="connsiteY13" fmla="*/ 7172 h 10281"/>
              <a:gd name="connsiteX14" fmla="*/ 3596 w 10000"/>
              <a:gd name="connsiteY14" fmla="*/ 6728 h 10281"/>
              <a:gd name="connsiteX15" fmla="*/ 2366 w 10000"/>
              <a:gd name="connsiteY15" fmla="*/ 6284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48 w 10000"/>
              <a:gd name="connsiteY13" fmla="*/ 7807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7062 w 10000"/>
              <a:gd name="connsiteY11" fmla="*/ 8505 h 10281"/>
              <a:gd name="connsiteX12" fmla="*/ 5848 w 10000"/>
              <a:gd name="connsiteY12" fmla="*/ 7807 h 10281"/>
              <a:gd name="connsiteX13" fmla="*/ 4714 w 10000"/>
              <a:gd name="connsiteY13" fmla="*/ 7172 h 10281"/>
              <a:gd name="connsiteX14" fmla="*/ 3596 w 10000"/>
              <a:gd name="connsiteY14" fmla="*/ 6728 h 10281"/>
              <a:gd name="connsiteX15" fmla="*/ 2366 w 10000"/>
              <a:gd name="connsiteY15" fmla="*/ 6284 h 10281"/>
              <a:gd name="connsiteX16" fmla="*/ 1137 w 10000"/>
              <a:gd name="connsiteY16" fmla="*/ 6062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48 w 10000"/>
              <a:gd name="connsiteY13" fmla="*/ 7807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1137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1137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48 w 10000"/>
              <a:gd name="connsiteY13" fmla="*/ 7807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926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48 w 10000"/>
              <a:gd name="connsiteY13" fmla="*/ 7807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2366 w 10000"/>
              <a:gd name="connsiteY16" fmla="*/ 6284 h 10281"/>
              <a:gd name="connsiteX17" fmla="*/ 926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2814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48 w 10000"/>
              <a:gd name="connsiteY13" fmla="*/ 7807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1833 w 10000"/>
              <a:gd name="connsiteY16" fmla="*/ 6284 h 10281"/>
              <a:gd name="connsiteX17" fmla="*/ 926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48 w 10000"/>
              <a:gd name="connsiteY13" fmla="*/ 7807 h 10281"/>
              <a:gd name="connsiteX14" fmla="*/ 4714 w 10000"/>
              <a:gd name="connsiteY14" fmla="*/ 7172 h 10281"/>
              <a:gd name="connsiteX15" fmla="*/ 3596 w 10000"/>
              <a:gd name="connsiteY15" fmla="*/ 6728 h 10281"/>
              <a:gd name="connsiteX16" fmla="*/ 1833 w 10000"/>
              <a:gd name="connsiteY16" fmla="*/ 6284 h 10281"/>
              <a:gd name="connsiteX17" fmla="*/ 926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4155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48 w 10000"/>
              <a:gd name="connsiteY13" fmla="*/ 7807 h 10281"/>
              <a:gd name="connsiteX14" fmla="*/ 4714 w 10000"/>
              <a:gd name="connsiteY14" fmla="*/ 7172 h 10281"/>
              <a:gd name="connsiteX15" fmla="*/ 3762 w 10000"/>
              <a:gd name="connsiteY15" fmla="*/ 6728 h 10281"/>
              <a:gd name="connsiteX16" fmla="*/ 1833 w 10000"/>
              <a:gd name="connsiteY16" fmla="*/ 6284 h 10281"/>
              <a:gd name="connsiteX17" fmla="*/ 926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3762 w 10000"/>
              <a:gd name="connsiteY3" fmla="*/ 3841 h 10281"/>
              <a:gd name="connsiteX4" fmla="*/ 5385 w 10000"/>
              <a:gd name="connsiteY4" fmla="*/ 3175 h 10281"/>
              <a:gd name="connsiteX5" fmla="*/ 6280 w 10000"/>
              <a:gd name="connsiteY5" fmla="*/ 2621 h 10281"/>
              <a:gd name="connsiteX6" fmla="*/ 7286 w 10000"/>
              <a:gd name="connsiteY6" fmla="*/ 2016 h 10281"/>
              <a:gd name="connsiteX7" fmla="*/ 8628 w 10000"/>
              <a:gd name="connsiteY7" fmla="*/ 1210 h 10281"/>
              <a:gd name="connsiteX8" fmla="*/ 10000 w 10000"/>
              <a:gd name="connsiteY8" fmla="*/ 0 h 10281"/>
              <a:gd name="connsiteX9" fmla="*/ 9969 w 10000"/>
              <a:gd name="connsiteY9" fmla="*/ 10281 h 10281"/>
              <a:gd name="connsiteX10" fmla="*/ 9522 w 10000"/>
              <a:gd name="connsiteY10" fmla="*/ 10281 h 10281"/>
              <a:gd name="connsiteX11" fmla="*/ 8292 w 10000"/>
              <a:gd name="connsiteY11" fmla="*/ 9393 h 10281"/>
              <a:gd name="connsiteX12" fmla="*/ 7062 w 10000"/>
              <a:gd name="connsiteY12" fmla="*/ 8505 h 10281"/>
              <a:gd name="connsiteX13" fmla="*/ 5848 w 10000"/>
              <a:gd name="connsiteY13" fmla="*/ 7807 h 10281"/>
              <a:gd name="connsiteX14" fmla="*/ 4714 w 10000"/>
              <a:gd name="connsiteY14" fmla="*/ 7172 h 10281"/>
              <a:gd name="connsiteX15" fmla="*/ 3762 w 10000"/>
              <a:gd name="connsiteY15" fmla="*/ 6728 h 10281"/>
              <a:gd name="connsiteX16" fmla="*/ 1833 w 10000"/>
              <a:gd name="connsiteY16" fmla="*/ 6284 h 10281"/>
              <a:gd name="connsiteX17" fmla="*/ 926 w 10000"/>
              <a:gd name="connsiteY17" fmla="*/ 6062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762 w 10000"/>
              <a:gd name="connsiteY4" fmla="*/ 3841 h 10281"/>
              <a:gd name="connsiteX5" fmla="*/ 5385 w 10000"/>
              <a:gd name="connsiteY5" fmla="*/ 3175 h 10281"/>
              <a:gd name="connsiteX6" fmla="*/ 6280 w 10000"/>
              <a:gd name="connsiteY6" fmla="*/ 2621 h 10281"/>
              <a:gd name="connsiteX7" fmla="*/ 7286 w 10000"/>
              <a:gd name="connsiteY7" fmla="*/ 2016 h 10281"/>
              <a:gd name="connsiteX8" fmla="*/ 8628 w 10000"/>
              <a:gd name="connsiteY8" fmla="*/ 1210 h 10281"/>
              <a:gd name="connsiteX9" fmla="*/ 10000 w 10000"/>
              <a:gd name="connsiteY9" fmla="*/ 0 h 10281"/>
              <a:gd name="connsiteX10" fmla="*/ 9969 w 10000"/>
              <a:gd name="connsiteY10" fmla="*/ 10281 h 10281"/>
              <a:gd name="connsiteX11" fmla="*/ 9522 w 10000"/>
              <a:gd name="connsiteY11" fmla="*/ 10281 h 10281"/>
              <a:gd name="connsiteX12" fmla="*/ 8292 w 10000"/>
              <a:gd name="connsiteY12" fmla="*/ 9393 h 10281"/>
              <a:gd name="connsiteX13" fmla="*/ 7062 w 10000"/>
              <a:gd name="connsiteY13" fmla="*/ 8505 h 10281"/>
              <a:gd name="connsiteX14" fmla="*/ 5848 w 10000"/>
              <a:gd name="connsiteY14" fmla="*/ 7807 h 10281"/>
              <a:gd name="connsiteX15" fmla="*/ 4714 w 10000"/>
              <a:gd name="connsiteY15" fmla="*/ 7172 h 10281"/>
              <a:gd name="connsiteX16" fmla="*/ 3762 w 10000"/>
              <a:gd name="connsiteY16" fmla="*/ 6728 h 10281"/>
              <a:gd name="connsiteX17" fmla="*/ 1833 w 10000"/>
              <a:gd name="connsiteY17" fmla="*/ 6284 h 10281"/>
              <a:gd name="connsiteX18" fmla="*/ 926 w 10000"/>
              <a:gd name="connsiteY18" fmla="*/ 6062 h 10281"/>
              <a:gd name="connsiteX19" fmla="*/ 18 w 10000"/>
              <a:gd name="connsiteY19" fmla="*/ 5767 h 10281"/>
              <a:gd name="connsiteX20" fmla="*/ 18 w 10000"/>
              <a:gd name="connsiteY20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762 w 10000"/>
              <a:gd name="connsiteY4" fmla="*/ 3841 h 10281"/>
              <a:gd name="connsiteX5" fmla="*/ 5385 w 10000"/>
              <a:gd name="connsiteY5" fmla="*/ 3175 h 10281"/>
              <a:gd name="connsiteX6" fmla="*/ 6280 w 10000"/>
              <a:gd name="connsiteY6" fmla="*/ 2621 h 10281"/>
              <a:gd name="connsiteX7" fmla="*/ 7286 w 10000"/>
              <a:gd name="connsiteY7" fmla="*/ 2016 h 10281"/>
              <a:gd name="connsiteX8" fmla="*/ 8628 w 10000"/>
              <a:gd name="connsiteY8" fmla="*/ 1210 h 10281"/>
              <a:gd name="connsiteX9" fmla="*/ 10000 w 10000"/>
              <a:gd name="connsiteY9" fmla="*/ 0 h 10281"/>
              <a:gd name="connsiteX10" fmla="*/ 9969 w 10000"/>
              <a:gd name="connsiteY10" fmla="*/ 10281 h 10281"/>
              <a:gd name="connsiteX11" fmla="*/ 9522 w 10000"/>
              <a:gd name="connsiteY11" fmla="*/ 10281 h 10281"/>
              <a:gd name="connsiteX12" fmla="*/ 8292 w 10000"/>
              <a:gd name="connsiteY12" fmla="*/ 9393 h 10281"/>
              <a:gd name="connsiteX13" fmla="*/ 7062 w 10000"/>
              <a:gd name="connsiteY13" fmla="*/ 8505 h 10281"/>
              <a:gd name="connsiteX14" fmla="*/ 5848 w 10000"/>
              <a:gd name="connsiteY14" fmla="*/ 7807 h 10281"/>
              <a:gd name="connsiteX15" fmla="*/ 4714 w 10000"/>
              <a:gd name="connsiteY15" fmla="*/ 7172 h 10281"/>
              <a:gd name="connsiteX16" fmla="*/ 3762 w 10000"/>
              <a:gd name="connsiteY16" fmla="*/ 6728 h 10281"/>
              <a:gd name="connsiteX17" fmla="*/ 2725 w 10000"/>
              <a:gd name="connsiteY17" fmla="*/ 6506 h 10281"/>
              <a:gd name="connsiteX18" fmla="*/ 1833 w 10000"/>
              <a:gd name="connsiteY18" fmla="*/ 6284 h 10281"/>
              <a:gd name="connsiteX19" fmla="*/ 926 w 10000"/>
              <a:gd name="connsiteY19" fmla="*/ 6062 h 10281"/>
              <a:gd name="connsiteX20" fmla="*/ 18 w 10000"/>
              <a:gd name="connsiteY20" fmla="*/ 5767 h 10281"/>
              <a:gd name="connsiteX21" fmla="*/ 18 w 10000"/>
              <a:gd name="connsiteY21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762 w 10000"/>
              <a:gd name="connsiteY4" fmla="*/ 3841 h 10281"/>
              <a:gd name="connsiteX5" fmla="*/ 5385 w 10000"/>
              <a:gd name="connsiteY5" fmla="*/ 3175 h 10281"/>
              <a:gd name="connsiteX6" fmla="*/ 6280 w 10000"/>
              <a:gd name="connsiteY6" fmla="*/ 2621 h 10281"/>
              <a:gd name="connsiteX7" fmla="*/ 7286 w 10000"/>
              <a:gd name="connsiteY7" fmla="*/ 2016 h 10281"/>
              <a:gd name="connsiteX8" fmla="*/ 8628 w 10000"/>
              <a:gd name="connsiteY8" fmla="*/ 1210 h 10281"/>
              <a:gd name="connsiteX9" fmla="*/ 10000 w 10000"/>
              <a:gd name="connsiteY9" fmla="*/ 0 h 10281"/>
              <a:gd name="connsiteX10" fmla="*/ 9969 w 10000"/>
              <a:gd name="connsiteY10" fmla="*/ 10281 h 10281"/>
              <a:gd name="connsiteX11" fmla="*/ 9522 w 10000"/>
              <a:gd name="connsiteY11" fmla="*/ 10281 h 10281"/>
              <a:gd name="connsiteX12" fmla="*/ 8292 w 10000"/>
              <a:gd name="connsiteY12" fmla="*/ 9393 h 10281"/>
              <a:gd name="connsiteX13" fmla="*/ 7062 w 10000"/>
              <a:gd name="connsiteY13" fmla="*/ 8505 h 10281"/>
              <a:gd name="connsiteX14" fmla="*/ 5848 w 10000"/>
              <a:gd name="connsiteY14" fmla="*/ 7807 h 10281"/>
              <a:gd name="connsiteX15" fmla="*/ 4714 w 10000"/>
              <a:gd name="connsiteY15" fmla="*/ 7172 h 10281"/>
              <a:gd name="connsiteX16" fmla="*/ 3648 w 10000"/>
              <a:gd name="connsiteY16" fmla="*/ 6728 h 10281"/>
              <a:gd name="connsiteX17" fmla="*/ 2725 w 10000"/>
              <a:gd name="connsiteY17" fmla="*/ 6506 h 10281"/>
              <a:gd name="connsiteX18" fmla="*/ 1833 w 10000"/>
              <a:gd name="connsiteY18" fmla="*/ 6284 h 10281"/>
              <a:gd name="connsiteX19" fmla="*/ 926 w 10000"/>
              <a:gd name="connsiteY19" fmla="*/ 6062 h 10281"/>
              <a:gd name="connsiteX20" fmla="*/ 18 w 10000"/>
              <a:gd name="connsiteY20" fmla="*/ 5767 h 10281"/>
              <a:gd name="connsiteX21" fmla="*/ 18 w 10000"/>
              <a:gd name="connsiteY21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5385 w 10000"/>
              <a:gd name="connsiteY5" fmla="*/ 3175 h 10281"/>
              <a:gd name="connsiteX6" fmla="*/ 6280 w 10000"/>
              <a:gd name="connsiteY6" fmla="*/ 2621 h 10281"/>
              <a:gd name="connsiteX7" fmla="*/ 7286 w 10000"/>
              <a:gd name="connsiteY7" fmla="*/ 2016 h 10281"/>
              <a:gd name="connsiteX8" fmla="*/ 8628 w 10000"/>
              <a:gd name="connsiteY8" fmla="*/ 1210 h 10281"/>
              <a:gd name="connsiteX9" fmla="*/ 10000 w 10000"/>
              <a:gd name="connsiteY9" fmla="*/ 0 h 10281"/>
              <a:gd name="connsiteX10" fmla="*/ 9969 w 10000"/>
              <a:gd name="connsiteY10" fmla="*/ 10281 h 10281"/>
              <a:gd name="connsiteX11" fmla="*/ 9522 w 10000"/>
              <a:gd name="connsiteY11" fmla="*/ 10281 h 10281"/>
              <a:gd name="connsiteX12" fmla="*/ 8292 w 10000"/>
              <a:gd name="connsiteY12" fmla="*/ 9393 h 10281"/>
              <a:gd name="connsiteX13" fmla="*/ 7062 w 10000"/>
              <a:gd name="connsiteY13" fmla="*/ 8505 h 10281"/>
              <a:gd name="connsiteX14" fmla="*/ 5848 w 10000"/>
              <a:gd name="connsiteY14" fmla="*/ 7807 h 10281"/>
              <a:gd name="connsiteX15" fmla="*/ 4714 w 10000"/>
              <a:gd name="connsiteY15" fmla="*/ 7172 h 10281"/>
              <a:gd name="connsiteX16" fmla="*/ 3648 w 10000"/>
              <a:gd name="connsiteY16" fmla="*/ 6728 h 10281"/>
              <a:gd name="connsiteX17" fmla="*/ 2725 w 10000"/>
              <a:gd name="connsiteY17" fmla="*/ 6506 h 10281"/>
              <a:gd name="connsiteX18" fmla="*/ 1833 w 10000"/>
              <a:gd name="connsiteY18" fmla="*/ 6284 h 10281"/>
              <a:gd name="connsiteX19" fmla="*/ 926 w 10000"/>
              <a:gd name="connsiteY19" fmla="*/ 6062 h 10281"/>
              <a:gd name="connsiteX20" fmla="*/ 18 w 10000"/>
              <a:gd name="connsiteY20" fmla="*/ 5767 h 10281"/>
              <a:gd name="connsiteX21" fmla="*/ 18 w 10000"/>
              <a:gd name="connsiteY21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385 w 10000"/>
              <a:gd name="connsiteY6" fmla="*/ 3175 h 10281"/>
              <a:gd name="connsiteX7" fmla="*/ 6280 w 10000"/>
              <a:gd name="connsiteY7" fmla="*/ 2621 h 10281"/>
              <a:gd name="connsiteX8" fmla="*/ 7286 w 10000"/>
              <a:gd name="connsiteY8" fmla="*/ 2016 h 10281"/>
              <a:gd name="connsiteX9" fmla="*/ 8628 w 10000"/>
              <a:gd name="connsiteY9" fmla="*/ 1210 h 10281"/>
              <a:gd name="connsiteX10" fmla="*/ 10000 w 10000"/>
              <a:gd name="connsiteY10" fmla="*/ 0 h 10281"/>
              <a:gd name="connsiteX11" fmla="*/ 9969 w 10000"/>
              <a:gd name="connsiteY11" fmla="*/ 10281 h 10281"/>
              <a:gd name="connsiteX12" fmla="*/ 9522 w 10000"/>
              <a:gd name="connsiteY12" fmla="*/ 10281 h 10281"/>
              <a:gd name="connsiteX13" fmla="*/ 8292 w 10000"/>
              <a:gd name="connsiteY13" fmla="*/ 9393 h 10281"/>
              <a:gd name="connsiteX14" fmla="*/ 7062 w 10000"/>
              <a:gd name="connsiteY14" fmla="*/ 8505 h 10281"/>
              <a:gd name="connsiteX15" fmla="*/ 5848 w 10000"/>
              <a:gd name="connsiteY15" fmla="*/ 7807 h 10281"/>
              <a:gd name="connsiteX16" fmla="*/ 4714 w 10000"/>
              <a:gd name="connsiteY16" fmla="*/ 7172 h 10281"/>
              <a:gd name="connsiteX17" fmla="*/ 3648 w 10000"/>
              <a:gd name="connsiteY17" fmla="*/ 6728 h 10281"/>
              <a:gd name="connsiteX18" fmla="*/ 2725 w 10000"/>
              <a:gd name="connsiteY18" fmla="*/ 6506 h 10281"/>
              <a:gd name="connsiteX19" fmla="*/ 1833 w 10000"/>
              <a:gd name="connsiteY19" fmla="*/ 6284 h 10281"/>
              <a:gd name="connsiteX20" fmla="*/ 926 w 10000"/>
              <a:gd name="connsiteY20" fmla="*/ 6062 h 10281"/>
              <a:gd name="connsiteX21" fmla="*/ 18 w 10000"/>
              <a:gd name="connsiteY21" fmla="*/ 5767 h 10281"/>
              <a:gd name="connsiteX22" fmla="*/ 18 w 10000"/>
              <a:gd name="connsiteY22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385 w 10000"/>
              <a:gd name="connsiteY6" fmla="*/ 3175 h 10281"/>
              <a:gd name="connsiteX7" fmla="*/ 6280 w 10000"/>
              <a:gd name="connsiteY7" fmla="*/ 2621 h 10281"/>
              <a:gd name="connsiteX8" fmla="*/ 7286 w 10000"/>
              <a:gd name="connsiteY8" fmla="*/ 2016 h 10281"/>
              <a:gd name="connsiteX9" fmla="*/ 8628 w 10000"/>
              <a:gd name="connsiteY9" fmla="*/ 1210 h 10281"/>
              <a:gd name="connsiteX10" fmla="*/ 10000 w 10000"/>
              <a:gd name="connsiteY10" fmla="*/ 0 h 10281"/>
              <a:gd name="connsiteX11" fmla="*/ 9969 w 10000"/>
              <a:gd name="connsiteY11" fmla="*/ 10281 h 10281"/>
              <a:gd name="connsiteX12" fmla="*/ 9522 w 10000"/>
              <a:gd name="connsiteY12" fmla="*/ 10281 h 10281"/>
              <a:gd name="connsiteX13" fmla="*/ 8292 w 10000"/>
              <a:gd name="connsiteY13" fmla="*/ 9393 h 10281"/>
              <a:gd name="connsiteX14" fmla="*/ 7062 w 10000"/>
              <a:gd name="connsiteY14" fmla="*/ 8505 h 10281"/>
              <a:gd name="connsiteX15" fmla="*/ 5848 w 10000"/>
              <a:gd name="connsiteY15" fmla="*/ 7807 h 10281"/>
              <a:gd name="connsiteX16" fmla="*/ 4556 w 10000"/>
              <a:gd name="connsiteY16" fmla="*/ 7172 h 10281"/>
              <a:gd name="connsiteX17" fmla="*/ 3648 w 10000"/>
              <a:gd name="connsiteY17" fmla="*/ 6728 h 10281"/>
              <a:gd name="connsiteX18" fmla="*/ 2725 w 10000"/>
              <a:gd name="connsiteY18" fmla="*/ 6506 h 10281"/>
              <a:gd name="connsiteX19" fmla="*/ 1833 w 10000"/>
              <a:gd name="connsiteY19" fmla="*/ 6284 h 10281"/>
              <a:gd name="connsiteX20" fmla="*/ 926 w 10000"/>
              <a:gd name="connsiteY20" fmla="*/ 6062 h 10281"/>
              <a:gd name="connsiteX21" fmla="*/ 18 w 10000"/>
              <a:gd name="connsiteY21" fmla="*/ 5767 h 10281"/>
              <a:gd name="connsiteX22" fmla="*/ 18 w 10000"/>
              <a:gd name="connsiteY22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280 w 10000"/>
              <a:gd name="connsiteY7" fmla="*/ 2621 h 10281"/>
              <a:gd name="connsiteX8" fmla="*/ 7286 w 10000"/>
              <a:gd name="connsiteY8" fmla="*/ 2016 h 10281"/>
              <a:gd name="connsiteX9" fmla="*/ 8628 w 10000"/>
              <a:gd name="connsiteY9" fmla="*/ 1210 h 10281"/>
              <a:gd name="connsiteX10" fmla="*/ 10000 w 10000"/>
              <a:gd name="connsiteY10" fmla="*/ 0 h 10281"/>
              <a:gd name="connsiteX11" fmla="*/ 9969 w 10000"/>
              <a:gd name="connsiteY11" fmla="*/ 10281 h 10281"/>
              <a:gd name="connsiteX12" fmla="*/ 9522 w 10000"/>
              <a:gd name="connsiteY12" fmla="*/ 10281 h 10281"/>
              <a:gd name="connsiteX13" fmla="*/ 8292 w 10000"/>
              <a:gd name="connsiteY13" fmla="*/ 9393 h 10281"/>
              <a:gd name="connsiteX14" fmla="*/ 7062 w 10000"/>
              <a:gd name="connsiteY14" fmla="*/ 8505 h 10281"/>
              <a:gd name="connsiteX15" fmla="*/ 5848 w 10000"/>
              <a:gd name="connsiteY15" fmla="*/ 7807 h 10281"/>
              <a:gd name="connsiteX16" fmla="*/ 4556 w 10000"/>
              <a:gd name="connsiteY16" fmla="*/ 7172 h 10281"/>
              <a:gd name="connsiteX17" fmla="*/ 3648 w 10000"/>
              <a:gd name="connsiteY17" fmla="*/ 6728 h 10281"/>
              <a:gd name="connsiteX18" fmla="*/ 2725 w 10000"/>
              <a:gd name="connsiteY18" fmla="*/ 6506 h 10281"/>
              <a:gd name="connsiteX19" fmla="*/ 1833 w 10000"/>
              <a:gd name="connsiteY19" fmla="*/ 6284 h 10281"/>
              <a:gd name="connsiteX20" fmla="*/ 926 w 10000"/>
              <a:gd name="connsiteY20" fmla="*/ 6062 h 10281"/>
              <a:gd name="connsiteX21" fmla="*/ 18 w 10000"/>
              <a:gd name="connsiteY21" fmla="*/ 5767 h 10281"/>
              <a:gd name="connsiteX22" fmla="*/ 18 w 10000"/>
              <a:gd name="connsiteY22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280 w 10000"/>
              <a:gd name="connsiteY7" fmla="*/ 2621 h 10281"/>
              <a:gd name="connsiteX8" fmla="*/ 7286 w 10000"/>
              <a:gd name="connsiteY8" fmla="*/ 2016 h 10281"/>
              <a:gd name="connsiteX9" fmla="*/ 8628 w 10000"/>
              <a:gd name="connsiteY9" fmla="*/ 1210 h 10281"/>
              <a:gd name="connsiteX10" fmla="*/ 10000 w 10000"/>
              <a:gd name="connsiteY10" fmla="*/ 0 h 10281"/>
              <a:gd name="connsiteX11" fmla="*/ 9969 w 10000"/>
              <a:gd name="connsiteY11" fmla="*/ 10281 h 10281"/>
              <a:gd name="connsiteX12" fmla="*/ 9522 w 10000"/>
              <a:gd name="connsiteY12" fmla="*/ 10281 h 10281"/>
              <a:gd name="connsiteX13" fmla="*/ 8292 w 10000"/>
              <a:gd name="connsiteY13" fmla="*/ 9393 h 10281"/>
              <a:gd name="connsiteX14" fmla="*/ 7062 w 10000"/>
              <a:gd name="connsiteY14" fmla="*/ 8505 h 10281"/>
              <a:gd name="connsiteX15" fmla="*/ 5576 w 10000"/>
              <a:gd name="connsiteY15" fmla="*/ 7616 h 10281"/>
              <a:gd name="connsiteX16" fmla="*/ 4556 w 10000"/>
              <a:gd name="connsiteY16" fmla="*/ 7172 h 10281"/>
              <a:gd name="connsiteX17" fmla="*/ 3648 w 10000"/>
              <a:gd name="connsiteY17" fmla="*/ 6728 h 10281"/>
              <a:gd name="connsiteX18" fmla="*/ 2725 w 10000"/>
              <a:gd name="connsiteY18" fmla="*/ 6506 h 10281"/>
              <a:gd name="connsiteX19" fmla="*/ 1833 w 10000"/>
              <a:gd name="connsiteY19" fmla="*/ 6284 h 10281"/>
              <a:gd name="connsiteX20" fmla="*/ 926 w 10000"/>
              <a:gd name="connsiteY20" fmla="*/ 6062 h 10281"/>
              <a:gd name="connsiteX21" fmla="*/ 18 w 10000"/>
              <a:gd name="connsiteY21" fmla="*/ 5767 h 10281"/>
              <a:gd name="connsiteX22" fmla="*/ 18 w 10000"/>
              <a:gd name="connsiteY22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628 w 10000"/>
              <a:gd name="connsiteY9" fmla="*/ 1210 h 10281"/>
              <a:gd name="connsiteX10" fmla="*/ 10000 w 10000"/>
              <a:gd name="connsiteY10" fmla="*/ 0 h 10281"/>
              <a:gd name="connsiteX11" fmla="*/ 9969 w 10000"/>
              <a:gd name="connsiteY11" fmla="*/ 10281 h 10281"/>
              <a:gd name="connsiteX12" fmla="*/ 9522 w 10000"/>
              <a:gd name="connsiteY12" fmla="*/ 10281 h 10281"/>
              <a:gd name="connsiteX13" fmla="*/ 8292 w 10000"/>
              <a:gd name="connsiteY13" fmla="*/ 9393 h 10281"/>
              <a:gd name="connsiteX14" fmla="*/ 7062 w 10000"/>
              <a:gd name="connsiteY14" fmla="*/ 8505 h 10281"/>
              <a:gd name="connsiteX15" fmla="*/ 5576 w 10000"/>
              <a:gd name="connsiteY15" fmla="*/ 7616 h 10281"/>
              <a:gd name="connsiteX16" fmla="*/ 4556 w 10000"/>
              <a:gd name="connsiteY16" fmla="*/ 7172 h 10281"/>
              <a:gd name="connsiteX17" fmla="*/ 3648 w 10000"/>
              <a:gd name="connsiteY17" fmla="*/ 6728 h 10281"/>
              <a:gd name="connsiteX18" fmla="*/ 2725 w 10000"/>
              <a:gd name="connsiteY18" fmla="*/ 6506 h 10281"/>
              <a:gd name="connsiteX19" fmla="*/ 1833 w 10000"/>
              <a:gd name="connsiteY19" fmla="*/ 6284 h 10281"/>
              <a:gd name="connsiteX20" fmla="*/ 926 w 10000"/>
              <a:gd name="connsiteY20" fmla="*/ 6062 h 10281"/>
              <a:gd name="connsiteX21" fmla="*/ 18 w 10000"/>
              <a:gd name="connsiteY21" fmla="*/ 5767 h 10281"/>
              <a:gd name="connsiteX22" fmla="*/ 18 w 10000"/>
              <a:gd name="connsiteY22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628 w 10000"/>
              <a:gd name="connsiteY9" fmla="*/ 1210 h 10281"/>
              <a:gd name="connsiteX10" fmla="*/ 10000 w 10000"/>
              <a:gd name="connsiteY10" fmla="*/ 0 h 10281"/>
              <a:gd name="connsiteX11" fmla="*/ 9969 w 10000"/>
              <a:gd name="connsiteY11" fmla="*/ 10281 h 10281"/>
              <a:gd name="connsiteX12" fmla="*/ 9522 w 10000"/>
              <a:gd name="connsiteY12" fmla="*/ 10281 h 10281"/>
              <a:gd name="connsiteX13" fmla="*/ 8292 w 10000"/>
              <a:gd name="connsiteY13" fmla="*/ 9393 h 10281"/>
              <a:gd name="connsiteX14" fmla="*/ 7062 w 10000"/>
              <a:gd name="connsiteY14" fmla="*/ 8505 h 10281"/>
              <a:gd name="connsiteX15" fmla="*/ 6370 w 10000"/>
              <a:gd name="connsiteY15" fmla="*/ 8092 h 10281"/>
              <a:gd name="connsiteX16" fmla="*/ 5576 w 10000"/>
              <a:gd name="connsiteY16" fmla="*/ 7616 h 10281"/>
              <a:gd name="connsiteX17" fmla="*/ 4556 w 10000"/>
              <a:gd name="connsiteY17" fmla="*/ 7172 h 10281"/>
              <a:gd name="connsiteX18" fmla="*/ 3648 w 10000"/>
              <a:gd name="connsiteY18" fmla="*/ 6728 h 10281"/>
              <a:gd name="connsiteX19" fmla="*/ 2725 w 10000"/>
              <a:gd name="connsiteY19" fmla="*/ 6506 h 10281"/>
              <a:gd name="connsiteX20" fmla="*/ 1833 w 10000"/>
              <a:gd name="connsiteY20" fmla="*/ 6284 h 10281"/>
              <a:gd name="connsiteX21" fmla="*/ 926 w 10000"/>
              <a:gd name="connsiteY21" fmla="*/ 6062 h 10281"/>
              <a:gd name="connsiteX22" fmla="*/ 18 w 10000"/>
              <a:gd name="connsiteY22" fmla="*/ 5767 h 10281"/>
              <a:gd name="connsiteX23" fmla="*/ 18 w 10000"/>
              <a:gd name="connsiteY23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628 w 10000"/>
              <a:gd name="connsiteY9" fmla="*/ 1210 h 10281"/>
              <a:gd name="connsiteX10" fmla="*/ 10000 w 10000"/>
              <a:gd name="connsiteY10" fmla="*/ 0 h 10281"/>
              <a:gd name="connsiteX11" fmla="*/ 9969 w 10000"/>
              <a:gd name="connsiteY11" fmla="*/ 10281 h 10281"/>
              <a:gd name="connsiteX12" fmla="*/ 9522 w 10000"/>
              <a:gd name="connsiteY12" fmla="*/ 10281 h 10281"/>
              <a:gd name="connsiteX13" fmla="*/ 8292 w 10000"/>
              <a:gd name="connsiteY13" fmla="*/ 9393 h 10281"/>
              <a:gd name="connsiteX14" fmla="*/ 7278 w 10000"/>
              <a:gd name="connsiteY14" fmla="*/ 8727 h 10281"/>
              <a:gd name="connsiteX15" fmla="*/ 6370 w 10000"/>
              <a:gd name="connsiteY15" fmla="*/ 8092 h 10281"/>
              <a:gd name="connsiteX16" fmla="*/ 5576 w 10000"/>
              <a:gd name="connsiteY16" fmla="*/ 7616 h 10281"/>
              <a:gd name="connsiteX17" fmla="*/ 4556 w 10000"/>
              <a:gd name="connsiteY17" fmla="*/ 7172 h 10281"/>
              <a:gd name="connsiteX18" fmla="*/ 3648 w 10000"/>
              <a:gd name="connsiteY18" fmla="*/ 6728 h 10281"/>
              <a:gd name="connsiteX19" fmla="*/ 2725 w 10000"/>
              <a:gd name="connsiteY19" fmla="*/ 6506 h 10281"/>
              <a:gd name="connsiteX20" fmla="*/ 1833 w 10000"/>
              <a:gd name="connsiteY20" fmla="*/ 6284 h 10281"/>
              <a:gd name="connsiteX21" fmla="*/ 926 w 10000"/>
              <a:gd name="connsiteY21" fmla="*/ 6062 h 10281"/>
              <a:gd name="connsiteX22" fmla="*/ 18 w 10000"/>
              <a:gd name="connsiteY22" fmla="*/ 5767 h 10281"/>
              <a:gd name="connsiteX23" fmla="*/ 18 w 10000"/>
              <a:gd name="connsiteY23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9093 w 10000"/>
              <a:gd name="connsiteY9" fmla="*/ 733 h 10281"/>
              <a:gd name="connsiteX10" fmla="*/ 10000 w 10000"/>
              <a:gd name="connsiteY10" fmla="*/ 0 h 10281"/>
              <a:gd name="connsiteX11" fmla="*/ 9969 w 10000"/>
              <a:gd name="connsiteY11" fmla="*/ 10281 h 10281"/>
              <a:gd name="connsiteX12" fmla="*/ 9522 w 10000"/>
              <a:gd name="connsiteY12" fmla="*/ 10281 h 10281"/>
              <a:gd name="connsiteX13" fmla="*/ 8292 w 10000"/>
              <a:gd name="connsiteY13" fmla="*/ 9393 h 10281"/>
              <a:gd name="connsiteX14" fmla="*/ 7278 w 10000"/>
              <a:gd name="connsiteY14" fmla="*/ 8727 h 10281"/>
              <a:gd name="connsiteX15" fmla="*/ 6370 w 10000"/>
              <a:gd name="connsiteY15" fmla="*/ 8092 h 10281"/>
              <a:gd name="connsiteX16" fmla="*/ 5576 w 10000"/>
              <a:gd name="connsiteY16" fmla="*/ 7616 h 10281"/>
              <a:gd name="connsiteX17" fmla="*/ 4556 w 10000"/>
              <a:gd name="connsiteY17" fmla="*/ 7172 h 10281"/>
              <a:gd name="connsiteX18" fmla="*/ 3648 w 10000"/>
              <a:gd name="connsiteY18" fmla="*/ 6728 h 10281"/>
              <a:gd name="connsiteX19" fmla="*/ 2725 w 10000"/>
              <a:gd name="connsiteY19" fmla="*/ 6506 h 10281"/>
              <a:gd name="connsiteX20" fmla="*/ 1833 w 10000"/>
              <a:gd name="connsiteY20" fmla="*/ 6284 h 10281"/>
              <a:gd name="connsiteX21" fmla="*/ 926 w 10000"/>
              <a:gd name="connsiteY21" fmla="*/ 6062 h 10281"/>
              <a:gd name="connsiteX22" fmla="*/ 18 w 10000"/>
              <a:gd name="connsiteY22" fmla="*/ 5767 h 10281"/>
              <a:gd name="connsiteX23" fmla="*/ 18 w 10000"/>
              <a:gd name="connsiteY23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522 w 10000"/>
              <a:gd name="connsiteY13" fmla="*/ 10281 h 10281"/>
              <a:gd name="connsiteX14" fmla="*/ 8292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576 w 10000"/>
              <a:gd name="connsiteY17" fmla="*/ 7616 h 10281"/>
              <a:gd name="connsiteX18" fmla="*/ 4556 w 10000"/>
              <a:gd name="connsiteY18" fmla="*/ 7172 h 10281"/>
              <a:gd name="connsiteX19" fmla="*/ 3648 w 10000"/>
              <a:gd name="connsiteY19" fmla="*/ 6728 h 10281"/>
              <a:gd name="connsiteX20" fmla="*/ 2725 w 10000"/>
              <a:gd name="connsiteY20" fmla="*/ 6506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522 w 10000"/>
              <a:gd name="connsiteY13" fmla="*/ 10281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576 w 10000"/>
              <a:gd name="connsiteY17" fmla="*/ 7616 h 10281"/>
              <a:gd name="connsiteX18" fmla="*/ 4556 w 10000"/>
              <a:gd name="connsiteY18" fmla="*/ 7172 h 10281"/>
              <a:gd name="connsiteX19" fmla="*/ 3648 w 10000"/>
              <a:gd name="connsiteY19" fmla="*/ 6728 h 10281"/>
              <a:gd name="connsiteX20" fmla="*/ 2725 w 10000"/>
              <a:gd name="connsiteY20" fmla="*/ 6506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10059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576 w 10000"/>
              <a:gd name="connsiteY17" fmla="*/ 7616 h 10281"/>
              <a:gd name="connsiteX18" fmla="*/ 4556 w 10000"/>
              <a:gd name="connsiteY18" fmla="*/ 7172 h 10281"/>
              <a:gd name="connsiteX19" fmla="*/ 3648 w 10000"/>
              <a:gd name="connsiteY19" fmla="*/ 6728 h 10281"/>
              <a:gd name="connsiteX20" fmla="*/ 2725 w 10000"/>
              <a:gd name="connsiteY20" fmla="*/ 6506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8185 w 10000"/>
              <a:gd name="connsiteY13" fmla="*/ 9393 h 10281"/>
              <a:gd name="connsiteX14" fmla="*/ 7278 w 10000"/>
              <a:gd name="connsiteY14" fmla="*/ 8727 h 10281"/>
              <a:gd name="connsiteX15" fmla="*/ 6370 w 10000"/>
              <a:gd name="connsiteY15" fmla="*/ 8092 h 10281"/>
              <a:gd name="connsiteX16" fmla="*/ 5576 w 10000"/>
              <a:gd name="connsiteY16" fmla="*/ 7616 h 10281"/>
              <a:gd name="connsiteX17" fmla="*/ 4556 w 10000"/>
              <a:gd name="connsiteY17" fmla="*/ 7172 h 10281"/>
              <a:gd name="connsiteX18" fmla="*/ 3648 w 10000"/>
              <a:gd name="connsiteY18" fmla="*/ 6728 h 10281"/>
              <a:gd name="connsiteX19" fmla="*/ 2725 w 10000"/>
              <a:gd name="connsiteY19" fmla="*/ 6506 h 10281"/>
              <a:gd name="connsiteX20" fmla="*/ 1833 w 10000"/>
              <a:gd name="connsiteY20" fmla="*/ 6284 h 10281"/>
              <a:gd name="connsiteX21" fmla="*/ 926 w 10000"/>
              <a:gd name="connsiteY21" fmla="*/ 6062 h 10281"/>
              <a:gd name="connsiteX22" fmla="*/ 18 w 10000"/>
              <a:gd name="connsiteY22" fmla="*/ 5767 h 10281"/>
              <a:gd name="connsiteX23" fmla="*/ 18 w 10000"/>
              <a:gd name="connsiteY23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576 w 10000"/>
              <a:gd name="connsiteY17" fmla="*/ 7616 h 10281"/>
              <a:gd name="connsiteX18" fmla="*/ 4556 w 10000"/>
              <a:gd name="connsiteY18" fmla="*/ 7172 h 10281"/>
              <a:gd name="connsiteX19" fmla="*/ 3648 w 10000"/>
              <a:gd name="connsiteY19" fmla="*/ 6728 h 10281"/>
              <a:gd name="connsiteX20" fmla="*/ 2725 w 10000"/>
              <a:gd name="connsiteY20" fmla="*/ 6506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576 w 10000"/>
              <a:gd name="connsiteY17" fmla="*/ 7616 h 10281"/>
              <a:gd name="connsiteX18" fmla="*/ 4556 w 10000"/>
              <a:gd name="connsiteY18" fmla="*/ 7172 h 10281"/>
              <a:gd name="connsiteX19" fmla="*/ 3648 w 10000"/>
              <a:gd name="connsiteY19" fmla="*/ 6728 h 10281"/>
              <a:gd name="connsiteX20" fmla="*/ 2725 w 10000"/>
              <a:gd name="connsiteY20" fmla="*/ 6506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576 w 10000"/>
              <a:gd name="connsiteY17" fmla="*/ 7616 h 10281"/>
              <a:gd name="connsiteX18" fmla="*/ 4556 w 10000"/>
              <a:gd name="connsiteY18" fmla="*/ 7172 h 10281"/>
              <a:gd name="connsiteX19" fmla="*/ 3648 w 10000"/>
              <a:gd name="connsiteY19" fmla="*/ 6728 h 10281"/>
              <a:gd name="connsiteX20" fmla="*/ 2725 w 10000"/>
              <a:gd name="connsiteY20" fmla="*/ 6506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576 w 10000"/>
              <a:gd name="connsiteY17" fmla="*/ 7616 h 10281"/>
              <a:gd name="connsiteX18" fmla="*/ 4556 w 10000"/>
              <a:gd name="connsiteY18" fmla="*/ 7172 h 10281"/>
              <a:gd name="connsiteX19" fmla="*/ 3648 w 10000"/>
              <a:gd name="connsiteY19" fmla="*/ 6728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576 w 10000"/>
              <a:gd name="connsiteY17" fmla="*/ 7616 h 10281"/>
              <a:gd name="connsiteX18" fmla="*/ 4556 w 10000"/>
              <a:gd name="connsiteY18" fmla="*/ 7172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576 w 10000"/>
              <a:gd name="connsiteY17" fmla="*/ 7616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63 w 10000"/>
              <a:gd name="connsiteY17" fmla="*/ 8060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4556 w 10000"/>
              <a:gd name="connsiteY17" fmla="*/ 7838 h 10281"/>
              <a:gd name="connsiteX18" fmla="*/ 3648 w 10000"/>
              <a:gd name="connsiteY18" fmla="*/ 7172 h 10281"/>
              <a:gd name="connsiteX19" fmla="*/ 2741 w 10000"/>
              <a:gd name="connsiteY19" fmla="*/ 6728 h 10281"/>
              <a:gd name="connsiteX20" fmla="*/ 1833 w 10000"/>
              <a:gd name="connsiteY20" fmla="*/ 6284 h 10281"/>
              <a:gd name="connsiteX21" fmla="*/ 926 w 10000"/>
              <a:gd name="connsiteY21" fmla="*/ 6062 h 10281"/>
              <a:gd name="connsiteX22" fmla="*/ 18 w 10000"/>
              <a:gd name="connsiteY22" fmla="*/ 5767 h 10281"/>
              <a:gd name="connsiteX23" fmla="*/ 18 w 10000"/>
              <a:gd name="connsiteY23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3648 w 10000"/>
              <a:gd name="connsiteY17" fmla="*/ 7172 h 10281"/>
              <a:gd name="connsiteX18" fmla="*/ 2741 w 10000"/>
              <a:gd name="connsiteY18" fmla="*/ 6728 h 10281"/>
              <a:gd name="connsiteX19" fmla="*/ 1833 w 10000"/>
              <a:gd name="connsiteY19" fmla="*/ 6284 h 10281"/>
              <a:gd name="connsiteX20" fmla="*/ 926 w 10000"/>
              <a:gd name="connsiteY20" fmla="*/ 6062 h 10281"/>
              <a:gd name="connsiteX21" fmla="*/ 18 w 10000"/>
              <a:gd name="connsiteY21" fmla="*/ 5767 h 10281"/>
              <a:gd name="connsiteX22" fmla="*/ 18 w 10000"/>
              <a:gd name="connsiteY22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4556 w 10000"/>
              <a:gd name="connsiteY17" fmla="*/ 7489 h 10281"/>
              <a:gd name="connsiteX18" fmla="*/ 3648 w 10000"/>
              <a:gd name="connsiteY18" fmla="*/ 7172 h 10281"/>
              <a:gd name="connsiteX19" fmla="*/ 2741 w 10000"/>
              <a:gd name="connsiteY19" fmla="*/ 6728 h 10281"/>
              <a:gd name="connsiteX20" fmla="*/ 1833 w 10000"/>
              <a:gd name="connsiteY20" fmla="*/ 6284 h 10281"/>
              <a:gd name="connsiteX21" fmla="*/ 926 w 10000"/>
              <a:gd name="connsiteY21" fmla="*/ 6062 h 10281"/>
              <a:gd name="connsiteX22" fmla="*/ 18 w 10000"/>
              <a:gd name="connsiteY22" fmla="*/ 5767 h 10281"/>
              <a:gd name="connsiteX23" fmla="*/ 18 w 10000"/>
              <a:gd name="connsiteY23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4556 w 10000"/>
              <a:gd name="connsiteY17" fmla="*/ 7838 h 10281"/>
              <a:gd name="connsiteX18" fmla="*/ 3648 w 10000"/>
              <a:gd name="connsiteY18" fmla="*/ 7172 h 10281"/>
              <a:gd name="connsiteX19" fmla="*/ 2741 w 10000"/>
              <a:gd name="connsiteY19" fmla="*/ 6728 h 10281"/>
              <a:gd name="connsiteX20" fmla="*/ 1833 w 10000"/>
              <a:gd name="connsiteY20" fmla="*/ 6284 h 10281"/>
              <a:gd name="connsiteX21" fmla="*/ 926 w 10000"/>
              <a:gd name="connsiteY21" fmla="*/ 6062 h 10281"/>
              <a:gd name="connsiteX22" fmla="*/ 18 w 10000"/>
              <a:gd name="connsiteY22" fmla="*/ 5767 h 10281"/>
              <a:gd name="connsiteX23" fmla="*/ 18 w 10000"/>
              <a:gd name="connsiteY23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47 w 10000"/>
              <a:gd name="connsiteY17" fmla="*/ 7965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63 w 10000"/>
              <a:gd name="connsiteY17" fmla="*/ 8727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63 w 10000"/>
              <a:gd name="connsiteY17" fmla="*/ 8727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63 w 10000"/>
              <a:gd name="connsiteY17" fmla="*/ 9837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63 w 10000"/>
              <a:gd name="connsiteY17" fmla="*/ 9837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63 w 10000"/>
              <a:gd name="connsiteY17" fmla="*/ 9837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63 w 10000"/>
              <a:gd name="connsiteY17" fmla="*/ 8060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63 w 10000"/>
              <a:gd name="connsiteY17" fmla="*/ 8060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63 w 10000"/>
              <a:gd name="connsiteY17" fmla="*/ 9837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545"/>
              <a:gd name="connsiteX1" fmla="*/ 926 w 10000"/>
              <a:gd name="connsiteY1" fmla="*/ 4508 h 10545"/>
              <a:gd name="connsiteX2" fmla="*/ 1833 w 10000"/>
              <a:gd name="connsiteY2" fmla="*/ 4285 h 10545"/>
              <a:gd name="connsiteX3" fmla="*/ 2741 w 10000"/>
              <a:gd name="connsiteY3" fmla="*/ 4063 h 10545"/>
              <a:gd name="connsiteX4" fmla="*/ 3648 w 10000"/>
              <a:gd name="connsiteY4" fmla="*/ 3841 h 10545"/>
              <a:gd name="connsiteX5" fmla="*/ 4572 w 10000"/>
              <a:gd name="connsiteY5" fmla="*/ 3492 h 10545"/>
              <a:gd name="connsiteX6" fmla="*/ 5463 w 10000"/>
              <a:gd name="connsiteY6" fmla="*/ 3175 h 10545"/>
              <a:gd name="connsiteX7" fmla="*/ 6370 w 10000"/>
              <a:gd name="connsiteY7" fmla="*/ 2509 h 10545"/>
              <a:gd name="connsiteX8" fmla="*/ 7286 w 10000"/>
              <a:gd name="connsiteY8" fmla="*/ 2016 h 10545"/>
              <a:gd name="connsiteX9" fmla="*/ 8218 w 10000"/>
              <a:gd name="connsiteY9" fmla="*/ 1335 h 10545"/>
              <a:gd name="connsiteX10" fmla="*/ 9093 w 10000"/>
              <a:gd name="connsiteY10" fmla="*/ 733 h 10545"/>
              <a:gd name="connsiteX11" fmla="*/ 10000 w 10000"/>
              <a:gd name="connsiteY11" fmla="*/ 0 h 10545"/>
              <a:gd name="connsiteX12" fmla="*/ 9969 w 10000"/>
              <a:gd name="connsiteY12" fmla="*/ 10281 h 10545"/>
              <a:gd name="connsiteX13" fmla="*/ 9093 w 10000"/>
              <a:gd name="connsiteY13" fmla="*/ 9837 h 10545"/>
              <a:gd name="connsiteX14" fmla="*/ 8185 w 10000"/>
              <a:gd name="connsiteY14" fmla="*/ 9393 h 10545"/>
              <a:gd name="connsiteX15" fmla="*/ 7278 w 10000"/>
              <a:gd name="connsiteY15" fmla="*/ 8727 h 10545"/>
              <a:gd name="connsiteX16" fmla="*/ 6370 w 10000"/>
              <a:gd name="connsiteY16" fmla="*/ 8092 h 10545"/>
              <a:gd name="connsiteX17" fmla="*/ 5463 w 10000"/>
              <a:gd name="connsiteY17" fmla="*/ 10503 h 10545"/>
              <a:gd name="connsiteX18" fmla="*/ 4556 w 10000"/>
              <a:gd name="connsiteY18" fmla="*/ 7838 h 10545"/>
              <a:gd name="connsiteX19" fmla="*/ 3648 w 10000"/>
              <a:gd name="connsiteY19" fmla="*/ 7172 h 10545"/>
              <a:gd name="connsiteX20" fmla="*/ 2741 w 10000"/>
              <a:gd name="connsiteY20" fmla="*/ 6728 h 10545"/>
              <a:gd name="connsiteX21" fmla="*/ 1833 w 10000"/>
              <a:gd name="connsiteY21" fmla="*/ 6284 h 10545"/>
              <a:gd name="connsiteX22" fmla="*/ 926 w 10000"/>
              <a:gd name="connsiteY22" fmla="*/ 6062 h 10545"/>
              <a:gd name="connsiteX23" fmla="*/ 18 w 10000"/>
              <a:gd name="connsiteY23" fmla="*/ 5767 h 10545"/>
              <a:gd name="connsiteX24" fmla="*/ 18 w 10000"/>
              <a:gd name="connsiteY24" fmla="*/ 4759 h 10545"/>
              <a:gd name="connsiteX0" fmla="*/ 18 w 10000"/>
              <a:gd name="connsiteY0" fmla="*/ 4759 h 10545"/>
              <a:gd name="connsiteX1" fmla="*/ 926 w 10000"/>
              <a:gd name="connsiteY1" fmla="*/ 4508 h 10545"/>
              <a:gd name="connsiteX2" fmla="*/ 1833 w 10000"/>
              <a:gd name="connsiteY2" fmla="*/ 4285 h 10545"/>
              <a:gd name="connsiteX3" fmla="*/ 2741 w 10000"/>
              <a:gd name="connsiteY3" fmla="*/ 4063 h 10545"/>
              <a:gd name="connsiteX4" fmla="*/ 3648 w 10000"/>
              <a:gd name="connsiteY4" fmla="*/ 3841 h 10545"/>
              <a:gd name="connsiteX5" fmla="*/ 4572 w 10000"/>
              <a:gd name="connsiteY5" fmla="*/ 3492 h 10545"/>
              <a:gd name="connsiteX6" fmla="*/ 5463 w 10000"/>
              <a:gd name="connsiteY6" fmla="*/ 3175 h 10545"/>
              <a:gd name="connsiteX7" fmla="*/ 6370 w 10000"/>
              <a:gd name="connsiteY7" fmla="*/ 2509 h 10545"/>
              <a:gd name="connsiteX8" fmla="*/ 7286 w 10000"/>
              <a:gd name="connsiteY8" fmla="*/ 2016 h 10545"/>
              <a:gd name="connsiteX9" fmla="*/ 8218 w 10000"/>
              <a:gd name="connsiteY9" fmla="*/ 1335 h 10545"/>
              <a:gd name="connsiteX10" fmla="*/ 9093 w 10000"/>
              <a:gd name="connsiteY10" fmla="*/ 733 h 10545"/>
              <a:gd name="connsiteX11" fmla="*/ 10000 w 10000"/>
              <a:gd name="connsiteY11" fmla="*/ 0 h 10545"/>
              <a:gd name="connsiteX12" fmla="*/ 9969 w 10000"/>
              <a:gd name="connsiteY12" fmla="*/ 10281 h 10545"/>
              <a:gd name="connsiteX13" fmla="*/ 9093 w 10000"/>
              <a:gd name="connsiteY13" fmla="*/ 9837 h 10545"/>
              <a:gd name="connsiteX14" fmla="*/ 8185 w 10000"/>
              <a:gd name="connsiteY14" fmla="*/ 9393 h 10545"/>
              <a:gd name="connsiteX15" fmla="*/ 7278 w 10000"/>
              <a:gd name="connsiteY15" fmla="*/ 8727 h 10545"/>
              <a:gd name="connsiteX16" fmla="*/ 6370 w 10000"/>
              <a:gd name="connsiteY16" fmla="*/ 8092 h 10545"/>
              <a:gd name="connsiteX17" fmla="*/ 5463 w 10000"/>
              <a:gd name="connsiteY17" fmla="*/ 10503 h 10545"/>
              <a:gd name="connsiteX18" fmla="*/ 4556 w 10000"/>
              <a:gd name="connsiteY18" fmla="*/ 7838 h 10545"/>
              <a:gd name="connsiteX19" fmla="*/ 3648 w 10000"/>
              <a:gd name="connsiteY19" fmla="*/ 7172 h 10545"/>
              <a:gd name="connsiteX20" fmla="*/ 2741 w 10000"/>
              <a:gd name="connsiteY20" fmla="*/ 6728 h 10545"/>
              <a:gd name="connsiteX21" fmla="*/ 1833 w 10000"/>
              <a:gd name="connsiteY21" fmla="*/ 6284 h 10545"/>
              <a:gd name="connsiteX22" fmla="*/ 926 w 10000"/>
              <a:gd name="connsiteY22" fmla="*/ 6062 h 10545"/>
              <a:gd name="connsiteX23" fmla="*/ 18 w 10000"/>
              <a:gd name="connsiteY23" fmla="*/ 5767 h 10545"/>
              <a:gd name="connsiteX24" fmla="*/ 18 w 10000"/>
              <a:gd name="connsiteY24" fmla="*/ 4759 h 10545"/>
              <a:gd name="connsiteX0" fmla="*/ 18 w 10000"/>
              <a:gd name="connsiteY0" fmla="*/ 4759 h 10503"/>
              <a:gd name="connsiteX1" fmla="*/ 926 w 10000"/>
              <a:gd name="connsiteY1" fmla="*/ 4508 h 10503"/>
              <a:gd name="connsiteX2" fmla="*/ 1833 w 10000"/>
              <a:gd name="connsiteY2" fmla="*/ 4285 h 10503"/>
              <a:gd name="connsiteX3" fmla="*/ 2741 w 10000"/>
              <a:gd name="connsiteY3" fmla="*/ 4063 h 10503"/>
              <a:gd name="connsiteX4" fmla="*/ 3648 w 10000"/>
              <a:gd name="connsiteY4" fmla="*/ 3841 h 10503"/>
              <a:gd name="connsiteX5" fmla="*/ 4572 w 10000"/>
              <a:gd name="connsiteY5" fmla="*/ 3492 h 10503"/>
              <a:gd name="connsiteX6" fmla="*/ 5463 w 10000"/>
              <a:gd name="connsiteY6" fmla="*/ 3175 h 10503"/>
              <a:gd name="connsiteX7" fmla="*/ 6370 w 10000"/>
              <a:gd name="connsiteY7" fmla="*/ 2509 h 10503"/>
              <a:gd name="connsiteX8" fmla="*/ 7286 w 10000"/>
              <a:gd name="connsiteY8" fmla="*/ 2016 h 10503"/>
              <a:gd name="connsiteX9" fmla="*/ 8218 w 10000"/>
              <a:gd name="connsiteY9" fmla="*/ 1335 h 10503"/>
              <a:gd name="connsiteX10" fmla="*/ 9093 w 10000"/>
              <a:gd name="connsiteY10" fmla="*/ 733 h 10503"/>
              <a:gd name="connsiteX11" fmla="*/ 10000 w 10000"/>
              <a:gd name="connsiteY11" fmla="*/ 0 h 10503"/>
              <a:gd name="connsiteX12" fmla="*/ 9969 w 10000"/>
              <a:gd name="connsiteY12" fmla="*/ 10281 h 10503"/>
              <a:gd name="connsiteX13" fmla="*/ 9093 w 10000"/>
              <a:gd name="connsiteY13" fmla="*/ 9837 h 10503"/>
              <a:gd name="connsiteX14" fmla="*/ 8185 w 10000"/>
              <a:gd name="connsiteY14" fmla="*/ 9393 h 10503"/>
              <a:gd name="connsiteX15" fmla="*/ 7278 w 10000"/>
              <a:gd name="connsiteY15" fmla="*/ 8727 h 10503"/>
              <a:gd name="connsiteX16" fmla="*/ 6370 w 10000"/>
              <a:gd name="connsiteY16" fmla="*/ 8092 h 10503"/>
              <a:gd name="connsiteX17" fmla="*/ 5463 w 10000"/>
              <a:gd name="connsiteY17" fmla="*/ 10503 h 10503"/>
              <a:gd name="connsiteX18" fmla="*/ 4556 w 10000"/>
              <a:gd name="connsiteY18" fmla="*/ 7838 h 10503"/>
              <a:gd name="connsiteX19" fmla="*/ 3648 w 10000"/>
              <a:gd name="connsiteY19" fmla="*/ 7172 h 10503"/>
              <a:gd name="connsiteX20" fmla="*/ 2741 w 10000"/>
              <a:gd name="connsiteY20" fmla="*/ 6728 h 10503"/>
              <a:gd name="connsiteX21" fmla="*/ 1833 w 10000"/>
              <a:gd name="connsiteY21" fmla="*/ 6284 h 10503"/>
              <a:gd name="connsiteX22" fmla="*/ 926 w 10000"/>
              <a:gd name="connsiteY22" fmla="*/ 6062 h 10503"/>
              <a:gd name="connsiteX23" fmla="*/ 18 w 10000"/>
              <a:gd name="connsiteY23" fmla="*/ 5767 h 10503"/>
              <a:gd name="connsiteX24" fmla="*/ 18 w 10000"/>
              <a:gd name="connsiteY24" fmla="*/ 4759 h 10503"/>
              <a:gd name="connsiteX0" fmla="*/ 18 w 10000"/>
              <a:gd name="connsiteY0" fmla="*/ 4759 h 10503"/>
              <a:gd name="connsiteX1" fmla="*/ 926 w 10000"/>
              <a:gd name="connsiteY1" fmla="*/ 4508 h 10503"/>
              <a:gd name="connsiteX2" fmla="*/ 1833 w 10000"/>
              <a:gd name="connsiteY2" fmla="*/ 4285 h 10503"/>
              <a:gd name="connsiteX3" fmla="*/ 2741 w 10000"/>
              <a:gd name="connsiteY3" fmla="*/ 4063 h 10503"/>
              <a:gd name="connsiteX4" fmla="*/ 3648 w 10000"/>
              <a:gd name="connsiteY4" fmla="*/ 3841 h 10503"/>
              <a:gd name="connsiteX5" fmla="*/ 4572 w 10000"/>
              <a:gd name="connsiteY5" fmla="*/ 3492 h 10503"/>
              <a:gd name="connsiteX6" fmla="*/ 5463 w 10000"/>
              <a:gd name="connsiteY6" fmla="*/ 3175 h 10503"/>
              <a:gd name="connsiteX7" fmla="*/ 6370 w 10000"/>
              <a:gd name="connsiteY7" fmla="*/ 2509 h 10503"/>
              <a:gd name="connsiteX8" fmla="*/ 7286 w 10000"/>
              <a:gd name="connsiteY8" fmla="*/ 2016 h 10503"/>
              <a:gd name="connsiteX9" fmla="*/ 8218 w 10000"/>
              <a:gd name="connsiteY9" fmla="*/ 1335 h 10503"/>
              <a:gd name="connsiteX10" fmla="*/ 9093 w 10000"/>
              <a:gd name="connsiteY10" fmla="*/ 733 h 10503"/>
              <a:gd name="connsiteX11" fmla="*/ 10000 w 10000"/>
              <a:gd name="connsiteY11" fmla="*/ 0 h 10503"/>
              <a:gd name="connsiteX12" fmla="*/ 9969 w 10000"/>
              <a:gd name="connsiteY12" fmla="*/ 10281 h 10503"/>
              <a:gd name="connsiteX13" fmla="*/ 9093 w 10000"/>
              <a:gd name="connsiteY13" fmla="*/ 9837 h 10503"/>
              <a:gd name="connsiteX14" fmla="*/ 8185 w 10000"/>
              <a:gd name="connsiteY14" fmla="*/ 9393 h 10503"/>
              <a:gd name="connsiteX15" fmla="*/ 7278 w 10000"/>
              <a:gd name="connsiteY15" fmla="*/ 8727 h 10503"/>
              <a:gd name="connsiteX16" fmla="*/ 6370 w 10000"/>
              <a:gd name="connsiteY16" fmla="*/ 8092 h 10503"/>
              <a:gd name="connsiteX17" fmla="*/ 5463 w 10000"/>
              <a:gd name="connsiteY17" fmla="*/ 10503 h 10503"/>
              <a:gd name="connsiteX18" fmla="*/ 4556 w 10000"/>
              <a:gd name="connsiteY18" fmla="*/ 7838 h 10503"/>
              <a:gd name="connsiteX19" fmla="*/ 3648 w 10000"/>
              <a:gd name="connsiteY19" fmla="*/ 7172 h 10503"/>
              <a:gd name="connsiteX20" fmla="*/ 2741 w 10000"/>
              <a:gd name="connsiteY20" fmla="*/ 6728 h 10503"/>
              <a:gd name="connsiteX21" fmla="*/ 1833 w 10000"/>
              <a:gd name="connsiteY21" fmla="*/ 6284 h 10503"/>
              <a:gd name="connsiteX22" fmla="*/ 926 w 10000"/>
              <a:gd name="connsiteY22" fmla="*/ 6062 h 10503"/>
              <a:gd name="connsiteX23" fmla="*/ 18 w 10000"/>
              <a:gd name="connsiteY23" fmla="*/ 5767 h 10503"/>
              <a:gd name="connsiteX24" fmla="*/ 18 w 10000"/>
              <a:gd name="connsiteY24" fmla="*/ 4759 h 10503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63 w 10000"/>
              <a:gd name="connsiteY17" fmla="*/ 8060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4556 w 10000"/>
              <a:gd name="connsiteY17" fmla="*/ 7838 h 10281"/>
              <a:gd name="connsiteX18" fmla="*/ 3648 w 10000"/>
              <a:gd name="connsiteY18" fmla="*/ 7172 h 10281"/>
              <a:gd name="connsiteX19" fmla="*/ 2741 w 10000"/>
              <a:gd name="connsiteY19" fmla="*/ 6728 h 10281"/>
              <a:gd name="connsiteX20" fmla="*/ 1833 w 10000"/>
              <a:gd name="connsiteY20" fmla="*/ 6284 h 10281"/>
              <a:gd name="connsiteX21" fmla="*/ 926 w 10000"/>
              <a:gd name="connsiteY21" fmla="*/ 6062 h 10281"/>
              <a:gd name="connsiteX22" fmla="*/ 18 w 10000"/>
              <a:gd name="connsiteY22" fmla="*/ 5767 h 10281"/>
              <a:gd name="connsiteX23" fmla="*/ 18 w 10000"/>
              <a:gd name="connsiteY23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79 w 10000"/>
              <a:gd name="connsiteY17" fmla="*/ 7997 h 10281"/>
              <a:gd name="connsiteX18" fmla="*/ 4556 w 10000"/>
              <a:gd name="connsiteY18" fmla="*/ 7838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092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393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837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33 w 10000"/>
              <a:gd name="connsiteY21" fmla="*/ 6284 h 10281"/>
              <a:gd name="connsiteX22" fmla="*/ 926 w 10000"/>
              <a:gd name="connsiteY22" fmla="*/ 6062 h 10281"/>
              <a:gd name="connsiteX23" fmla="*/ 18 w 10000"/>
              <a:gd name="connsiteY23" fmla="*/ 5767 h 10281"/>
              <a:gd name="connsiteX24" fmla="*/ 18 w 10000"/>
              <a:gd name="connsiteY24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926 w 10000"/>
              <a:gd name="connsiteY21" fmla="*/ 6062 h 10281"/>
              <a:gd name="connsiteX22" fmla="*/ 18 w 10000"/>
              <a:gd name="connsiteY22" fmla="*/ 5767 h 10281"/>
              <a:gd name="connsiteX23" fmla="*/ 18 w 10000"/>
              <a:gd name="connsiteY23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3648 w 10000"/>
              <a:gd name="connsiteY19" fmla="*/ 7172 h 10281"/>
              <a:gd name="connsiteX20" fmla="*/ 2741 w 10000"/>
              <a:gd name="connsiteY20" fmla="*/ 6728 h 10281"/>
              <a:gd name="connsiteX21" fmla="*/ 18 w 10000"/>
              <a:gd name="connsiteY21" fmla="*/ 5767 h 10281"/>
              <a:gd name="connsiteX22" fmla="*/ 18 w 10000"/>
              <a:gd name="connsiteY22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3648 w 10000"/>
              <a:gd name="connsiteY19" fmla="*/ 7172 h 10281"/>
              <a:gd name="connsiteX20" fmla="*/ 2741 w 10000"/>
              <a:gd name="connsiteY20" fmla="*/ 6062 h 10281"/>
              <a:gd name="connsiteX21" fmla="*/ 18 w 10000"/>
              <a:gd name="connsiteY21" fmla="*/ 5767 h 10281"/>
              <a:gd name="connsiteX22" fmla="*/ 18 w 10000"/>
              <a:gd name="connsiteY22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3648 w 10000"/>
              <a:gd name="connsiteY19" fmla="*/ 7172 h 10281"/>
              <a:gd name="connsiteX20" fmla="*/ 2741 w 10000"/>
              <a:gd name="connsiteY20" fmla="*/ 5840 h 10281"/>
              <a:gd name="connsiteX21" fmla="*/ 18 w 10000"/>
              <a:gd name="connsiteY21" fmla="*/ 5767 h 10281"/>
              <a:gd name="connsiteX22" fmla="*/ 18 w 10000"/>
              <a:gd name="connsiteY22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3648 w 10000"/>
              <a:gd name="connsiteY19" fmla="*/ 7172 h 10281"/>
              <a:gd name="connsiteX20" fmla="*/ 2741 w 10000"/>
              <a:gd name="connsiteY20" fmla="*/ 6506 h 10281"/>
              <a:gd name="connsiteX21" fmla="*/ 18 w 10000"/>
              <a:gd name="connsiteY21" fmla="*/ 5767 h 10281"/>
              <a:gd name="connsiteX22" fmla="*/ 18 w 10000"/>
              <a:gd name="connsiteY22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4556 w 10000"/>
              <a:gd name="connsiteY18" fmla="*/ 7616 h 10281"/>
              <a:gd name="connsiteX19" fmla="*/ 2741 w 10000"/>
              <a:gd name="connsiteY19" fmla="*/ 6506 h 10281"/>
              <a:gd name="connsiteX20" fmla="*/ 18 w 10000"/>
              <a:gd name="connsiteY20" fmla="*/ 5767 h 10281"/>
              <a:gd name="connsiteX21" fmla="*/ 18 w 10000"/>
              <a:gd name="connsiteY21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79 w 10000"/>
              <a:gd name="connsiteY17" fmla="*/ 7997 h 10281"/>
              <a:gd name="connsiteX18" fmla="*/ 2741 w 10000"/>
              <a:gd name="connsiteY18" fmla="*/ 6506 h 10281"/>
              <a:gd name="connsiteX19" fmla="*/ 18 w 10000"/>
              <a:gd name="connsiteY19" fmla="*/ 5767 h 10281"/>
              <a:gd name="connsiteX20" fmla="*/ 18 w 10000"/>
              <a:gd name="connsiteY20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63 w 10000"/>
              <a:gd name="connsiteY17" fmla="*/ 6728 h 10281"/>
              <a:gd name="connsiteX18" fmla="*/ 2741 w 10000"/>
              <a:gd name="connsiteY18" fmla="*/ 6506 h 10281"/>
              <a:gd name="connsiteX19" fmla="*/ 18 w 10000"/>
              <a:gd name="connsiteY19" fmla="*/ 5767 h 10281"/>
              <a:gd name="connsiteX20" fmla="*/ 18 w 10000"/>
              <a:gd name="connsiteY20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6370 w 10000"/>
              <a:gd name="connsiteY16" fmla="*/ 8283 h 10281"/>
              <a:gd name="connsiteX17" fmla="*/ 5463 w 10000"/>
              <a:gd name="connsiteY17" fmla="*/ 7838 h 10281"/>
              <a:gd name="connsiteX18" fmla="*/ 2741 w 10000"/>
              <a:gd name="connsiteY18" fmla="*/ 6506 h 10281"/>
              <a:gd name="connsiteX19" fmla="*/ 18 w 10000"/>
              <a:gd name="connsiteY19" fmla="*/ 5767 h 10281"/>
              <a:gd name="connsiteX20" fmla="*/ 18 w 10000"/>
              <a:gd name="connsiteY20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7278 w 10000"/>
              <a:gd name="connsiteY15" fmla="*/ 8727 h 10281"/>
              <a:gd name="connsiteX16" fmla="*/ 5463 w 10000"/>
              <a:gd name="connsiteY16" fmla="*/ 7838 h 10281"/>
              <a:gd name="connsiteX17" fmla="*/ 2741 w 10000"/>
              <a:gd name="connsiteY17" fmla="*/ 6506 h 10281"/>
              <a:gd name="connsiteX18" fmla="*/ 18 w 10000"/>
              <a:gd name="connsiteY18" fmla="*/ 5767 h 10281"/>
              <a:gd name="connsiteX19" fmla="*/ 18 w 10000"/>
              <a:gd name="connsiteY19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5463 w 10000"/>
              <a:gd name="connsiteY15" fmla="*/ 7838 h 10281"/>
              <a:gd name="connsiteX16" fmla="*/ 2741 w 10000"/>
              <a:gd name="connsiteY16" fmla="*/ 6506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5463 w 10000"/>
              <a:gd name="connsiteY15" fmla="*/ 7838 h 10281"/>
              <a:gd name="connsiteX16" fmla="*/ 2741 w 10000"/>
              <a:gd name="connsiteY16" fmla="*/ 6506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9093 w 10000"/>
              <a:gd name="connsiteY13" fmla="*/ 9615 h 10281"/>
              <a:gd name="connsiteX14" fmla="*/ 8185 w 10000"/>
              <a:gd name="connsiteY14" fmla="*/ 9171 h 10281"/>
              <a:gd name="connsiteX15" fmla="*/ 5463 w 10000"/>
              <a:gd name="connsiteY15" fmla="*/ 7616 h 10281"/>
              <a:gd name="connsiteX16" fmla="*/ 2741 w 10000"/>
              <a:gd name="connsiteY16" fmla="*/ 6506 h 10281"/>
              <a:gd name="connsiteX17" fmla="*/ 18 w 10000"/>
              <a:gd name="connsiteY17" fmla="*/ 5767 h 10281"/>
              <a:gd name="connsiteX18" fmla="*/ 18 w 10000"/>
              <a:gd name="connsiteY18" fmla="*/ 4759 h 10281"/>
              <a:gd name="connsiteX0" fmla="*/ 18 w 10000"/>
              <a:gd name="connsiteY0" fmla="*/ 4759 h 10281"/>
              <a:gd name="connsiteX1" fmla="*/ 926 w 10000"/>
              <a:gd name="connsiteY1" fmla="*/ 4508 h 10281"/>
              <a:gd name="connsiteX2" fmla="*/ 1833 w 10000"/>
              <a:gd name="connsiteY2" fmla="*/ 4285 h 10281"/>
              <a:gd name="connsiteX3" fmla="*/ 2741 w 10000"/>
              <a:gd name="connsiteY3" fmla="*/ 4063 h 10281"/>
              <a:gd name="connsiteX4" fmla="*/ 3648 w 10000"/>
              <a:gd name="connsiteY4" fmla="*/ 3841 h 10281"/>
              <a:gd name="connsiteX5" fmla="*/ 4572 w 10000"/>
              <a:gd name="connsiteY5" fmla="*/ 3492 h 10281"/>
              <a:gd name="connsiteX6" fmla="*/ 5463 w 10000"/>
              <a:gd name="connsiteY6" fmla="*/ 3175 h 10281"/>
              <a:gd name="connsiteX7" fmla="*/ 6370 w 10000"/>
              <a:gd name="connsiteY7" fmla="*/ 2509 h 10281"/>
              <a:gd name="connsiteX8" fmla="*/ 7286 w 10000"/>
              <a:gd name="connsiteY8" fmla="*/ 2016 h 10281"/>
              <a:gd name="connsiteX9" fmla="*/ 8218 w 10000"/>
              <a:gd name="connsiteY9" fmla="*/ 1335 h 10281"/>
              <a:gd name="connsiteX10" fmla="*/ 9093 w 10000"/>
              <a:gd name="connsiteY10" fmla="*/ 733 h 10281"/>
              <a:gd name="connsiteX11" fmla="*/ 10000 w 10000"/>
              <a:gd name="connsiteY11" fmla="*/ 0 h 10281"/>
              <a:gd name="connsiteX12" fmla="*/ 9969 w 10000"/>
              <a:gd name="connsiteY12" fmla="*/ 10281 h 10281"/>
              <a:gd name="connsiteX13" fmla="*/ 8185 w 10000"/>
              <a:gd name="connsiteY13" fmla="*/ 9171 h 10281"/>
              <a:gd name="connsiteX14" fmla="*/ 5463 w 10000"/>
              <a:gd name="connsiteY14" fmla="*/ 7616 h 10281"/>
              <a:gd name="connsiteX15" fmla="*/ 2741 w 10000"/>
              <a:gd name="connsiteY15" fmla="*/ 6506 h 10281"/>
              <a:gd name="connsiteX16" fmla="*/ 18 w 10000"/>
              <a:gd name="connsiteY16" fmla="*/ 5767 h 10281"/>
              <a:gd name="connsiteX17" fmla="*/ 18 w 10000"/>
              <a:gd name="connsiteY17" fmla="*/ 4759 h 10281"/>
              <a:gd name="connsiteX0" fmla="*/ 18 w 10010"/>
              <a:gd name="connsiteY0" fmla="*/ 4759 h 10503"/>
              <a:gd name="connsiteX1" fmla="*/ 926 w 10010"/>
              <a:gd name="connsiteY1" fmla="*/ 4508 h 10503"/>
              <a:gd name="connsiteX2" fmla="*/ 1833 w 10010"/>
              <a:gd name="connsiteY2" fmla="*/ 4285 h 10503"/>
              <a:gd name="connsiteX3" fmla="*/ 2741 w 10010"/>
              <a:gd name="connsiteY3" fmla="*/ 4063 h 10503"/>
              <a:gd name="connsiteX4" fmla="*/ 3648 w 10010"/>
              <a:gd name="connsiteY4" fmla="*/ 3841 h 10503"/>
              <a:gd name="connsiteX5" fmla="*/ 4572 w 10010"/>
              <a:gd name="connsiteY5" fmla="*/ 3492 h 10503"/>
              <a:gd name="connsiteX6" fmla="*/ 5463 w 10010"/>
              <a:gd name="connsiteY6" fmla="*/ 3175 h 10503"/>
              <a:gd name="connsiteX7" fmla="*/ 6370 w 10010"/>
              <a:gd name="connsiteY7" fmla="*/ 2509 h 10503"/>
              <a:gd name="connsiteX8" fmla="*/ 7286 w 10010"/>
              <a:gd name="connsiteY8" fmla="*/ 2016 h 10503"/>
              <a:gd name="connsiteX9" fmla="*/ 8218 w 10010"/>
              <a:gd name="connsiteY9" fmla="*/ 1335 h 10503"/>
              <a:gd name="connsiteX10" fmla="*/ 9093 w 10010"/>
              <a:gd name="connsiteY10" fmla="*/ 733 h 10503"/>
              <a:gd name="connsiteX11" fmla="*/ 10000 w 10010"/>
              <a:gd name="connsiteY11" fmla="*/ 0 h 10503"/>
              <a:gd name="connsiteX12" fmla="*/ 10000 w 10010"/>
              <a:gd name="connsiteY12" fmla="*/ 10503 h 10503"/>
              <a:gd name="connsiteX13" fmla="*/ 8185 w 10010"/>
              <a:gd name="connsiteY13" fmla="*/ 9171 h 10503"/>
              <a:gd name="connsiteX14" fmla="*/ 5463 w 10010"/>
              <a:gd name="connsiteY14" fmla="*/ 7616 h 10503"/>
              <a:gd name="connsiteX15" fmla="*/ 2741 w 10010"/>
              <a:gd name="connsiteY15" fmla="*/ 6506 h 10503"/>
              <a:gd name="connsiteX16" fmla="*/ 18 w 10010"/>
              <a:gd name="connsiteY16" fmla="*/ 5767 h 10503"/>
              <a:gd name="connsiteX17" fmla="*/ 18 w 10010"/>
              <a:gd name="connsiteY17" fmla="*/ 4759 h 10503"/>
              <a:gd name="connsiteX0" fmla="*/ 18 w 10010"/>
              <a:gd name="connsiteY0" fmla="*/ 4759 h 10503"/>
              <a:gd name="connsiteX1" fmla="*/ 1833 w 10010"/>
              <a:gd name="connsiteY1" fmla="*/ 4285 h 10503"/>
              <a:gd name="connsiteX2" fmla="*/ 2741 w 10010"/>
              <a:gd name="connsiteY2" fmla="*/ 4063 h 10503"/>
              <a:gd name="connsiteX3" fmla="*/ 3648 w 10010"/>
              <a:gd name="connsiteY3" fmla="*/ 3841 h 10503"/>
              <a:gd name="connsiteX4" fmla="*/ 4572 w 10010"/>
              <a:gd name="connsiteY4" fmla="*/ 3492 h 10503"/>
              <a:gd name="connsiteX5" fmla="*/ 5463 w 10010"/>
              <a:gd name="connsiteY5" fmla="*/ 3175 h 10503"/>
              <a:gd name="connsiteX6" fmla="*/ 6370 w 10010"/>
              <a:gd name="connsiteY6" fmla="*/ 2509 h 10503"/>
              <a:gd name="connsiteX7" fmla="*/ 7286 w 10010"/>
              <a:gd name="connsiteY7" fmla="*/ 2016 h 10503"/>
              <a:gd name="connsiteX8" fmla="*/ 8218 w 10010"/>
              <a:gd name="connsiteY8" fmla="*/ 1335 h 10503"/>
              <a:gd name="connsiteX9" fmla="*/ 9093 w 10010"/>
              <a:gd name="connsiteY9" fmla="*/ 733 h 10503"/>
              <a:gd name="connsiteX10" fmla="*/ 10000 w 10010"/>
              <a:gd name="connsiteY10" fmla="*/ 0 h 10503"/>
              <a:gd name="connsiteX11" fmla="*/ 10000 w 10010"/>
              <a:gd name="connsiteY11" fmla="*/ 10503 h 10503"/>
              <a:gd name="connsiteX12" fmla="*/ 8185 w 10010"/>
              <a:gd name="connsiteY12" fmla="*/ 9171 h 10503"/>
              <a:gd name="connsiteX13" fmla="*/ 5463 w 10010"/>
              <a:gd name="connsiteY13" fmla="*/ 7616 h 10503"/>
              <a:gd name="connsiteX14" fmla="*/ 2741 w 10010"/>
              <a:gd name="connsiteY14" fmla="*/ 6506 h 10503"/>
              <a:gd name="connsiteX15" fmla="*/ 18 w 10010"/>
              <a:gd name="connsiteY15" fmla="*/ 5767 h 10503"/>
              <a:gd name="connsiteX16" fmla="*/ 18 w 10010"/>
              <a:gd name="connsiteY16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3648 w 10010"/>
              <a:gd name="connsiteY2" fmla="*/ 3841 h 10503"/>
              <a:gd name="connsiteX3" fmla="*/ 4572 w 10010"/>
              <a:gd name="connsiteY3" fmla="*/ 3492 h 10503"/>
              <a:gd name="connsiteX4" fmla="*/ 5463 w 10010"/>
              <a:gd name="connsiteY4" fmla="*/ 3175 h 10503"/>
              <a:gd name="connsiteX5" fmla="*/ 6370 w 10010"/>
              <a:gd name="connsiteY5" fmla="*/ 2509 h 10503"/>
              <a:gd name="connsiteX6" fmla="*/ 7286 w 10010"/>
              <a:gd name="connsiteY6" fmla="*/ 2016 h 10503"/>
              <a:gd name="connsiteX7" fmla="*/ 8218 w 10010"/>
              <a:gd name="connsiteY7" fmla="*/ 1335 h 10503"/>
              <a:gd name="connsiteX8" fmla="*/ 9093 w 10010"/>
              <a:gd name="connsiteY8" fmla="*/ 733 h 10503"/>
              <a:gd name="connsiteX9" fmla="*/ 10000 w 10010"/>
              <a:gd name="connsiteY9" fmla="*/ 0 h 10503"/>
              <a:gd name="connsiteX10" fmla="*/ 10000 w 10010"/>
              <a:gd name="connsiteY10" fmla="*/ 10503 h 10503"/>
              <a:gd name="connsiteX11" fmla="*/ 8185 w 10010"/>
              <a:gd name="connsiteY11" fmla="*/ 9171 h 10503"/>
              <a:gd name="connsiteX12" fmla="*/ 5463 w 10010"/>
              <a:gd name="connsiteY12" fmla="*/ 7616 h 10503"/>
              <a:gd name="connsiteX13" fmla="*/ 2741 w 10010"/>
              <a:gd name="connsiteY13" fmla="*/ 6506 h 10503"/>
              <a:gd name="connsiteX14" fmla="*/ 18 w 10010"/>
              <a:gd name="connsiteY14" fmla="*/ 5767 h 10503"/>
              <a:gd name="connsiteX15" fmla="*/ 18 w 10010"/>
              <a:gd name="connsiteY15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4572 w 10010"/>
              <a:gd name="connsiteY2" fmla="*/ 3492 h 10503"/>
              <a:gd name="connsiteX3" fmla="*/ 5463 w 10010"/>
              <a:gd name="connsiteY3" fmla="*/ 3175 h 10503"/>
              <a:gd name="connsiteX4" fmla="*/ 6370 w 10010"/>
              <a:gd name="connsiteY4" fmla="*/ 2509 h 10503"/>
              <a:gd name="connsiteX5" fmla="*/ 7286 w 10010"/>
              <a:gd name="connsiteY5" fmla="*/ 2016 h 10503"/>
              <a:gd name="connsiteX6" fmla="*/ 8218 w 10010"/>
              <a:gd name="connsiteY6" fmla="*/ 1335 h 10503"/>
              <a:gd name="connsiteX7" fmla="*/ 9093 w 10010"/>
              <a:gd name="connsiteY7" fmla="*/ 733 h 10503"/>
              <a:gd name="connsiteX8" fmla="*/ 10000 w 10010"/>
              <a:gd name="connsiteY8" fmla="*/ 0 h 10503"/>
              <a:gd name="connsiteX9" fmla="*/ 10000 w 10010"/>
              <a:gd name="connsiteY9" fmla="*/ 10503 h 10503"/>
              <a:gd name="connsiteX10" fmla="*/ 8185 w 10010"/>
              <a:gd name="connsiteY10" fmla="*/ 9171 h 10503"/>
              <a:gd name="connsiteX11" fmla="*/ 5463 w 10010"/>
              <a:gd name="connsiteY11" fmla="*/ 7616 h 10503"/>
              <a:gd name="connsiteX12" fmla="*/ 2741 w 10010"/>
              <a:gd name="connsiteY12" fmla="*/ 6506 h 10503"/>
              <a:gd name="connsiteX13" fmla="*/ 18 w 10010"/>
              <a:gd name="connsiteY13" fmla="*/ 5767 h 10503"/>
              <a:gd name="connsiteX14" fmla="*/ 18 w 10010"/>
              <a:gd name="connsiteY14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3175 h 10503"/>
              <a:gd name="connsiteX3" fmla="*/ 6370 w 10010"/>
              <a:gd name="connsiteY3" fmla="*/ 2509 h 10503"/>
              <a:gd name="connsiteX4" fmla="*/ 7286 w 10010"/>
              <a:gd name="connsiteY4" fmla="*/ 2016 h 10503"/>
              <a:gd name="connsiteX5" fmla="*/ 8218 w 10010"/>
              <a:gd name="connsiteY5" fmla="*/ 1335 h 10503"/>
              <a:gd name="connsiteX6" fmla="*/ 9093 w 10010"/>
              <a:gd name="connsiteY6" fmla="*/ 733 h 10503"/>
              <a:gd name="connsiteX7" fmla="*/ 10000 w 10010"/>
              <a:gd name="connsiteY7" fmla="*/ 0 h 10503"/>
              <a:gd name="connsiteX8" fmla="*/ 10000 w 10010"/>
              <a:gd name="connsiteY8" fmla="*/ 10503 h 10503"/>
              <a:gd name="connsiteX9" fmla="*/ 8185 w 10010"/>
              <a:gd name="connsiteY9" fmla="*/ 9171 h 10503"/>
              <a:gd name="connsiteX10" fmla="*/ 5463 w 10010"/>
              <a:gd name="connsiteY10" fmla="*/ 7616 h 10503"/>
              <a:gd name="connsiteX11" fmla="*/ 2741 w 10010"/>
              <a:gd name="connsiteY11" fmla="*/ 6506 h 10503"/>
              <a:gd name="connsiteX12" fmla="*/ 18 w 10010"/>
              <a:gd name="connsiteY12" fmla="*/ 5767 h 10503"/>
              <a:gd name="connsiteX13" fmla="*/ 18 w 10010"/>
              <a:gd name="connsiteY13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6370 w 10010"/>
              <a:gd name="connsiteY3" fmla="*/ 2509 h 10503"/>
              <a:gd name="connsiteX4" fmla="*/ 7286 w 10010"/>
              <a:gd name="connsiteY4" fmla="*/ 2016 h 10503"/>
              <a:gd name="connsiteX5" fmla="*/ 8218 w 10010"/>
              <a:gd name="connsiteY5" fmla="*/ 1335 h 10503"/>
              <a:gd name="connsiteX6" fmla="*/ 9093 w 10010"/>
              <a:gd name="connsiteY6" fmla="*/ 733 h 10503"/>
              <a:gd name="connsiteX7" fmla="*/ 10000 w 10010"/>
              <a:gd name="connsiteY7" fmla="*/ 0 h 10503"/>
              <a:gd name="connsiteX8" fmla="*/ 10000 w 10010"/>
              <a:gd name="connsiteY8" fmla="*/ 10503 h 10503"/>
              <a:gd name="connsiteX9" fmla="*/ 8185 w 10010"/>
              <a:gd name="connsiteY9" fmla="*/ 9171 h 10503"/>
              <a:gd name="connsiteX10" fmla="*/ 5463 w 10010"/>
              <a:gd name="connsiteY10" fmla="*/ 7616 h 10503"/>
              <a:gd name="connsiteX11" fmla="*/ 2741 w 10010"/>
              <a:gd name="connsiteY11" fmla="*/ 6506 h 10503"/>
              <a:gd name="connsiteX12" fmla="*/ 18 w 10010"/>
              <a:gd name="connsiteY12" fmla="*/ 5767 h 10503"/>
              <a:gd name="connsiteX13" fmla="*/ 18 w 10010"/>
              <a:gd name="connsiteY13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7286 w 10010"/>
              <a:gd name="connsiteY3" fmla="*/ 2016 h 10503"/>
              <a:gd name="connsiteX4" fmla="*/ 8218 w 10010"/>
              <a:gd name="connsiteY4" fmla="*/ 1335 h 10503"/>
              <a:gd name="connsiteX5" fmla="*/ 9093 w 10010"/>
              <a:gd name="connsiteY5" fmla="*/ 733 h 10503"/>
              <a:gd name="connsiteX6" fmla="*/ 10000 w 10010"/>
              <a:gd name="connsiteY6" fmla="*/ 0 h 10503"/>
              <a:gd name="connsiteX7" fmla="*/ 10000 w 10010"/>
              <a:gd name="connsiteY7" fmla="*/ 10503 h 10503"/>
              <a:gd name="connsiteX8" fmla="*/ 8185 w 10010"/>
              <a:gd name="connsiteY8" fmla="*/ 9171 h 10503"/>
              <a:gd name="connsiteX9" fmla="*/ 5463 w 10010"/>
              <a:gd name="connsiteY9" fmla="*/ 7616 h 10503"/>
              <a:gd name="connsiteX10" fmla="*/ 2741 w 10010"/>
              <a:gd name="connsiteY10" fmla="*/ 6506 h 10503"/>
              <a:gd name="connsiteX11" fmla="*/ 18 w 10010"/>
              <a:gd name="connsiteY11" fmla="*/ 5767 h 10503"/>
              <a:gd name="connsiteX12" fmla="*/ 18 w 10010"/>
              <a:gd name="connsiteY12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8218 w 10010"/>
              <a:gd name="connsiteY3" fmla="*/ 1335 h 10503"/>
              <a:gd name="connsiteX4" fmla="*/ 9093 w 10010"/>
              <a:gd name="connsiteY4" fmla="*/ 733 h 10503"/>
              <a:gd name="connsiteX5" fmla="*/ 10000 w 10010"/>
              <a:gd name="connsiteY5" fmla="*/ 0 h 10503"/>
              <a:gd name="connsiteX6" fmla="*/ 10000 w 10010"/>
              <a:gd name="connsiteY6" fmla="*/ 10503 h 10503"/>
              <a:gd name="connsiteX7" fmla="*/ 8185 w 10010"/>
              <a:gd name="connsiteY7" fmla="*/ 9171 h 10503"/>
              <a:gd name="connsiteX8" fmla="*/ 5463 w 10010"/>
              <a:gd name="connsiteY8" fmla="*/ 7616 h 10503"/>
              <a:gd name="connsiteX9" fmla="*/ 2741 w 10010"/>
              <a:gd name="connsiteY9" fmla="*/ 6506 h 10503"/>
              <a:gd name="connsiteX10" fmla="*/ 18 w 10010"/>
              <a:gd name="connsiteY10" fmla="*/ 5767 h 10503"/>
              <a:gd name="connsiteX11" fmla="*/ 18 w 10010"/>
              <a:gd name="connsiteY11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8218 w 10010"/>
              <a:gd name="connsiteY3" fmla="*/ 1335 h 10503"/>
              <a:gd name="connsiteX4" fmla="*/ 10000 w 10010"/>
              <a:gd name="connsiteY4" fmla="*/ 0 h 10503"/>
              <a:gd name="connsiteX5" fmla="*/ 10000 w 10010"/>
              <a:gd name="connsiteY5" fmla="*/ 10503 h 10503"/>
              <a:gd name="connsiteX6" fmla="*/ 8185 w 10010"/>
              <a:gd name="connsiteY6" fmla="*/ 9171 h 10503"/>
              <a:gd name="connsiteX7" fmla="*/ 5463 w 10010"/>
              <a:gd name="connsiteY7" fmla="*/ 7616 h 10503"/>
              <a:gd name="connsiteX8" fmla="*/ 2741 w 10010"/>
              <a:gd name="connsiteY8" fmla="*/ 6506 h 10503"/>
              <a:gd name="connsiteX9" fmla="*/ 18 w 10010"/>
              <a:gd name="connsiteY9" fmla="*/ 5767 h 10503"/>
              <a:gd name="connsiteX10" fmla="*/ 18 w 10010"/>
              <a:gd name="connsiteY10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7278 w 10010"/>
              <a:gd name="connsiteY3" fmla="*/ 1843 h 10503"/>
              <a:gd name="connsiteX4" fmla="*/ 10000 w 10010"/>
              <a:gd name="connsiteY4" fmla="*/ 0 h 10503"/>
              <a:gd name="connsiteX5" fmla="*/ 10000 w 10010"/>
              <a:gd name="connsiteY5" fmla="*/ 10503 h 10503"/>
              <a:gd name="connsiteX6" fmla="*/ 8185 w 10010"/>
              <a:gd name="connsiteY6" fmla="*/ 9171 h 10503"/>
              <a:gd name="connsiteX7" fmla="*/ 5463 w 10010"/>
              <a:gd name="connsiteY7" fmla="*/ 7616 h 10503"/>
              <a:gd name="connsiteX8" fmla="*/ 2741 w 10010"/>
              <a:gd name="connsiteY8" fmla="*/ 6506 h 10503"/>
              <a:gd name="connsiteX9" fmla="*/ 18 w 10010"/>
              <a:gd name="connsiteY9" fmla="*/ 5767 h 10503"/>
              <a:gd name="connsiteX10" fmla="*/ 18 w 10010"/>
              <a:gd name="connsiteY10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7278 w 10010"/>
              <a:gd name="connsiteY3" fmla="*/ 1843 h 10503"/>
              <a:gd name="connsiteX4" fmla="*/ 10000 w 10010"/>
              <a:gd name="connsiteY4" fmla="*/ 0 h 10503"/>
              <a:gd name="connsiteX5" fmla="*/ 10000 w 10010"/>
              <a:gd name="connsiteY5" fmla="*/ 10503 h 10503"/>
              <a:gd name="connsiteX6" fmla="*/ 7278 w 10010"/>
              <a:gd name="connsiteY6" fmla="*/ 8727 h 10503"/>
              <a:gd name="connsiteX7" fmla="*/ 5463 w 10010"/>
              <a:gd name="connsiteY7" fmla="*/ 7616 h 10503"/>
              <a:gd name="connsiteX8" fmla="*/ 2741 w 10010"/>
              <a:gd name="connsiteY8" fmla="*/ 6506 h 10503"/>
              <a:gd name="connsiteX9" fmla="*/ 18 w 10010"/>
              <a:gd name="connsiteY9" fmla="*/ 5767 h 10503"/>
              <a:gd name="connsiteX10" fmla="*/ 18 w 10010"/>
              <a:gd name="connsiteY10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7278 w 10010"/>
              <a:gd name="connsiteY3" fmla="*/ 1843 h 10503"/>
              <a:gd name="connsiteX4" fmla="*/ 10000 w 10010"/>
              <a:gd name="connsiteY4" fmla="*/ 0 h 10503"/>
              <a:gd name="connsiteX5" fmla="*/ 10000 w 10010"/>
              <a:gd name="connsiteY5" fmla="*/ 10503 h 10503"/>
              <a:gd name="connsiteX6" fmla="*/ 7278 w 10010"/>
              <a:gd name="connsiteY6" fmla="*/ 8727 h 10503"/>
              <a:gd name="connsiteX7" fmla="*/ 5463 w 10010"/>
              <a:gd name="connsiteY7" fmla="*/ 7616 h 10503"/>
              <a:gd name="connsiteX8" fmla="*/ 2741 w 10010"/>
              <a:gd name="connsiteY8" fmla="*/ 6506 h 10503"/>
              <a:gd name="connsiteX9" fmla="*/ 18 w 10010"/>
              <a:gd name="connsiteY9" fmla="*/ 5767 h 10503"/>
              <a:gd name="connsiteX10" fmla="*/ 18 w 10010"/>
              <a:gd name="connsiteY10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7278 w 10010"/>
              <a:gd name="connsiteY3" fmla="*/ 1843 h 10503"/>
              <a:gd name="connsiteX4" fmla="*/ 9109 w 10010"/>
              <a:gd name="connsiteY4" fmla="*/ 606 h 10503"/>
              <a:gd name="connsiteX5" fmla="*/ 10000 w 10010"/>
              <a:gd name="connsiteY5" fmla="*/ 0 h 10503"/>
              <a:gd name="connsiteX6" fmla="*/ 10000 w 10010"/>
              <a:gd name="connsiteY6" fmla="*/ 10503 h 10503"/>
              <a:gd name="connsiteX7" fmla="*/ 7278 w 10010"/>
              <a:gd name="connsiteY7" fmla="*/ 8727 h 10503"/>
              <a:gd name="connsiteX8" fmla="*/ 5463 w 10010"/>
              <a:gd name="connsiteY8" fmla="*/ 7616 h 10503"/>
              <a:gd name="connsiteX9" fmla="*/ 2741 w 10010"/>
              <a:gd name="connsiteY9" fmla="*/ 6506 h 10503"/>
              <a:gd name="connsiteX10" fmla="*/ 18 w 10010"/>
              <a:gd name="connsiteY10" fmla="*/ 5767 h 10503"/>
              <a:gd name="connsiteX11" fmla="*/ 18 w 10010"/>
              <a:gd name="connsiteY11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7278 w 10010"/>
              <a:gd name="connsiteY3" fmla="*/ 1843 h 10503"/>
              <a:gd name="connsiteX4" fmla="*/ 9093 w 10010"/>
              <a:gd name="connsiteY4" fmla="*/ 511 h 10503"/>
              <a:gd name="connsiteX5" fmla="*/ 10000 w 10010"/>
              <a:gd name="connsiteY5" fmla="*/ 0 h 10503"/>
              <a:gd name="connsiteX6" fmla="*/ 10000 w 10010"/>
              <a:gd name="connsiteY6" fmla="*/ 10503 h 10503"/>
              <a:gd name="connsiteX7" fmla="*/ 7278 w 10010"/>
              <a:gd name="connsiteY7" fmla="*/ 8727 h 10503"/>
              <a:gd name="connsiteX8" fmla="*/ 5463 w 10010"/>
              <a:gd name="connsiteY8" fmla="*/ 7616 h 10503"/>
              <a:gd name="connsiteX9" fmla="*/ 2741 w 10010"/>
              <a:gd name="connsiteY9" fmla="*/ 6506 h 10503"/>
              <a:gd name="connsiteX10" fmla="*/ 18 w 10010"/>
              <a:gd name="connsiteY10" fmla="*/ 5767 h 10503"/>
              <a:gd name="connsiteX11" fmla="*/ 18 w 10010"/>
              <a:gd name="connsiteY11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7278 w 10010"/>
              <a:gd name="connsiteY3" fmla="*/ 1843 h 10503"/>
              <a:gd name="connsiteX4" fmla="*/ 9093 w 10010"/>
              <a:gd name="connsiteY4" fmla="*/ 511 h 10503"/>
              <a:gd name="connsiteX5" fmla="*/ 10000 w 10010"/>
              <a:gd name="connsiteY5" fmla="*/ 0 h 10503"/>
              <a:gd name="connsiteX6" fmla="*/ 10000 w 10010"/>
              <a:gd name="connsiteY6" fmla="*/ 10503 h 10503"/>
              <a:gd name="connsiteX7" fmla="*/ 9109 w 10010"/>
              <a:gd name="connsiteY7" fmla="*/ 9900 h 10503"/>
              <a:gd name="connsiteX8" fmla="*/ 7278 w 10010"/>
              <a:gd name="connsiteY8" fmla="*/ 8727 h 10503"/>
              <a:gd name="connsiteX9" fmla="*/ 5463 w 10010"/>
              <a:gd name="connsiteY9" fmla="*/ 7616 h 10503"/>
              <a:gd name="connsiteX10" fmla="*/ 2741 w 10010"/>
              <a:gd name="connsiteY10" fmla="*/ 6506 h 10503"/>
              <a:gd name="connsiteX11" fmla="*/ 18 w 10010"/>
              <a:gd name="connsiteY11" fmla="*/ 5767 h 10503"/>
              <a:gd name="connsiteX12" fmla="*/ 18 w 10010"/>
              <a:gd name="connsiteY12" fmla="*/ 4759 h 10503"/>
              <a:gd name="connsiteX0" fmla="*/ 18 w 10010"/>
              <a:gd name="connsiteY0" fmla="*/ 4759 h 10503"/>
              <a:gd name="connsiteX1" fmla="*/ 2741 w 10010"/>
              <a:gd name="connsiteY1" fmla="*/ 4063 h 10503"/>
              <a:gd name="connsiteX2" fmla="*/ 5463 w 10010"/>
              <a:gd name="connsiteY2" fmla="*/ 2953 h 10503"/>
              <a:gd name="connsiteX3" fmla="*/ 7278 w 10010"/>
              <a:gd name="connsiteY3" fmla="*/ 1843 h 10503"/>
              <a:gd name="connsiteX4" fmla="*/ 9093 w 10010"/>
              <a:gd name="connsiteY4" fmla="*/ 511 h 10503"/>
              <a:gd name="connsiteX5" fmla="*/ 10000 w 10010"/>
              <a:gd name="connsiteY5" fmla="*/ 0 h 10503"/>
              <a:gd name="connsiteX6" fmla="*/ 10000 w 10010"/>
              <a:gd name="connsiteY6" fmla="*/ 10503 h 10503"/>
              <a:gd name="connsiteX7" fmla="*/ 9093 w 10010"/>
              <a:gd name="connsiteY7" fmla="*/ 10059 h 10503"/>
              <a:gd name="connsiteX8" fmla="*/ 7278 w 10010"/>
              <a:gd name="connsiteY8" fmla="*/ 8727 h 10503"/>
              <a:gd name="connsiteX9" fmla="*/ 5463 w 10010"/>
              <a:gd name="connsiteY9" fmla="*/ 7616 h 10503"/>
              <a:gd name="connsiteX10" fmla="*/ 2741 w 10010"/>
              <a:gd name="connsiteY10" fmla="*/ 6506 h 10503"/>
              <a:gd name="connsiteX11" fmla="*/ 18 w 10010"/>
              <a:gd name="connsiteY11" fmla="*/ 5767 h 10503"/>
              <a:gd name="connsiteX12" fmla="*/ 18 w 10010"/>
              <a:gd name="connsiteY12" fmla="*/ 4759 h 10503"/>
              <a:gd name="connsiteX0" fmla="*/ 18 w 10010"/>
              <a:gd name="connsiteY0" fmla="*/ 5137 h 10881"/>
              <a:gd name="connsiteX1" fmla="*/ 2741 w 10010"/>
              <a:gd name="connsiteY1" fmla="*/ 4441 h 10881"/>
              <a:gd name="connsiteX2" fmla="*/ 5463 w 10010"/>
              <a:gd name="connsiteY2" fmla="*/ 3331 h 10881"/>
              <a:gd name="connsiteX3" fmla="*/ 7278 w 10010"/>
              <a:gd name="connsiteY3" fmla="*/ 2221 h 10881"/>
              <a:gd name="connsiteX4" fmla="*/ 9093 w 10010"/>
              <a:gd name="connsiteY4" fmla="*/ 889 h 10881"/>
              <a:gd name="connsiteX5" fmla="*/ 10000 w 10010"/>
              <a:gd name="connsiteY5" fmla="*/ 0 h 10881"/>
              <a:gd name="connsiteX6" fmla="*/ 10000 w 10010"/>
              <a:gd name="connsiteY6" fmla="*/ 10881 h 10881"/>
              <a:gd name="connsiteX7" fmla="*/ 9093 w 10010"/>
              <a:gd name="connsiteY7" fmla="*/ 10437 h 10881"/>
              <a:gd name="connsiteX8" fmla="*/ 7278 w 10010"/>
              <a:gd name="connsiteY8" fmla="*/ 9105 h 10881"/>
              <a:gd name="connsiteX9" fmla="*/ 5463 w 10010"/>
              <a:gd name="connsiteY9" fmla="*/ 7994 h 10881"/>
              <a:gd name="connsiteX10" fmla="*/ 2741 w 10010"/>
              <a:gd name="connsiteY10" fmla="*/ 6884 h 10881"/>
              <a:gd name="connsiteX11" fmla="*/ 18 w 10010"/>
              <a:gd name="connsiteY11" fmla="*/ 6145 h 10881"/>
              <a:gd name="connsiteX12" fmla="*/ 18 w 10010"/>
              <a:gd name="connsiteY12" fmla="*/ 5137 h 10881"/>
              <a:gd name="connsiteX0" fmla="*/ 18 w 10010"/>
              <a:gd name="connsiteY0" fmla="*/ 5137 h 11547"/>
              <a:gd name="connsiteX1" fmla="*/ 2741 w 10010"/>
              <a:gd name="connsiteY1" fmla="*/ 4441 h 11547"/>
              <a:gd name="connsiteX2" fmla="*/ 5463 w 10010"/>
              <a:gd name="connsiteY2" fmla="*/ 3331 h 11547"/>
              <a:gd name="connsiteX3" fmla="*/ 7278 w 10010"/>
              <a:gd name="connsiteY3" fmla="*/ 2221 h 11547"/>
              <a:gd name="connsiteX4" fmla="*/ 9093 w 10010"/>
              <a:gd name="connsiteY4" fmla="*/ 889 h 11547"/>
              <a:gd name="connsiteX5" fmla="*/ 10000 w 10010"/>
              <a:gd name="connsiteY5" fmla="*/ 0 h 11547"/>
              <a:gd name="connsiteX6" fmla="*/ 10000 w 10010"/>
              <a:gd name="connsiteY6" fmla="*/ 11547 h 11547"/>
              <a:gd name="connsiteX7" fmla="*/ 9093 w 10010"/>
              <a:gd name="connsiteY7" fmla="*/ 10437 h 11547"/>
              <a:gd name="connsiteX8" fmla="*/ 7278 w 10010"/>
              <a:gd name="connsiteY8" fmla="*/ 9105 h 11547"/>
              <a:gd name="connsiteX9" fmla="*/ 5463 w 10010"/>
              <a:gd name="connsiteY9" fmla="*/ 7994 h 11547"/>
              <a:gd name="connsiteX10" fmla="*/ 2741 w 10010"/>
              <a:gd name="connsiteY10" fmla="*/ 6884 h 11547"/>
              <a:gd name="connsiteX11" fmla="*/ 18 w 10010"/>
              <a:gd name="connsiteY11" fmla="*/ 6145 h 11547"/>
              <a:gd name="connsiteX12" fmla="*/ 18 w 10010"/>
              <a:gd name="connsiteY12" fmla="*/ 5137 h 11547"/>
              <a:gd name="connsiteX0" fmla="*/ 18 w 10010"/>
              <a:gd name="connsiteY0" fmla="*/ 5137 h 11103"/>
              <a:gd name="connsiteX1" fmla="*/ 2741 w 10010"/>
              <a:gd name="connsiteY1" fmla="*/ 4441 h 11103"/>
              <a:gd name="connsiteX2" fmla="*/ 5463 w 10010"/>
              <a:gd name="connsiteY2" fmla="*/ 3331 h 11103"/>
              <a:gd name="connsiteX3" fmla="*/ 7278 w 10010"/>
              <a:gd name="connsiteY3" fmla="*/ 2221 h 11103"/>
              <a:gd name="connsiteX4" fmla="*/ 9093 w 10010"/>
              <a:gd name="connsiteY4" fmla="*/ 889 h 11103"/>
              <a:gd name="connsiteX5" fmla="*/ 10000 w 10010"/>
              <a:gd name="connsiteY5" fmla="*/ 0 h 11103"/>
              <a:gd name="connsiteX6" fmla="*/ 10000 w 10010"/>
              <a:gd name="connsiteY6" fmla="*/ 11103 h 11103"/>
              <a:gd name="connsiteX7" fmla="*/ 9093 w 10010"/>
              <a:gd name="connsiteY7" fmla="*/ 10437 h 11103"/>
              <a:gd name="connsiteX8" fmla="*/ 7278 w 10010"/>
              <a:gd name="connsiteY8" fmla="*/ 9105 h 11103"/>
              <a:gd name="connsiteX9" fmla="*/ 5463 w 10010"/>
              <a:gd name="connsiteY9" fmla="*/ 7994 h 11103"/>
              <a:gd name="connsiteX10" fmla="*/ 2741 w 10010"/>
              <a:gd name="connsiteY10" fmla="*/ 6884 h 11103"/>
              <a:gd name="connsiteX11" fmla="*/ 18 w 10010"/>
              <a:gd name="connsiteY11" fmla="*/ 6145 h 11103"/>
              <a:gd name="connsiteX12" fmla="*/ 18 w 10010"/>
              <a:gd name="connsiteY12" fmla="*/ 5137 h 11103"/>
              <a:gd name="connsiteX0" fmla="*/ 18 w 10010"/>
              <a:gd name="connsiteY0" fmla="*/ 5137 h 11180"/>
              <a:gd name="connsiteX1" fmla="*/ 2741 w 10010"/>
              <a:gd name="connsiteY1" fmla="*/ 4441 h 11180"/>
              <a:gd name="connsiteX2" fmla="*/ 5463 w 10010"/>
              <a:gd name="connsiteY2" fmla="*/ 3331 h 11180"/>
              <a:gd name="connsiteX3" fmla="*/ 7278 w 10010"/>
              <a:gd name="connsiteY3" fmla="*/ 2221 h 11180"/>
              <a:gd name="connsiteX4" fmla="*/ 9093 w 10010"/>
              <a:gd name="connsiteY4" fmla="*/ 889 h 11180"/>
              <a:gd name="connsiteX5" fmla="*/ 10000 w 10010"/>
              <a:gd name="connsiteY5" fmla="*/ 0 h 11180"/>
              <a:gd name="connsiteX6" fmla="*/ 10000 w 10010"/>
              <a:gd name="connsiteY6" fmla="*/ 11180 h 11180"/>
              <a:gd name="connsiteX7" fmla="*/ 9093 w 10010"/>
              <a:gd name="connsiteY7" fmla="*/ 10437 h 11180"/>
              <a:gd name="connsiteX8" fmla="*/ 7278 w 10010"/>
              <a:gd name="connsiteY8" fmla="*/ 9105 h 11180"/>
              <a:gd name="connsiteX9" fmla="*/ 5463 w 10010"/>
              <a:gd name="connsiteY9" fmla="*/ 7994 h 11180"/>
              <a:gd name="connsiteX10" fmla="*/ 2741 w 10010"/>
              <a:gd name="connsiteY10" fmla="*/ 6884 h 11180"/>
              <a:gd name="connsiteX11" fmla="*/ 18 w 10010"/>
              <a:gd name="connsiteY11" fmla="*/ 6145 h 11180"/>
              <a:gd name="connsiteX12" fmla="*/ 18 w 10010"/>
              <a:gd name="connsiteY12" fmla="*/ 5137 h 11180"/>
              <a:gd name="connsiteX0" fmla="*/ 18 w 10010"/>
              <a:gd name="connsiteY0" fmla="*/ 5137 h 11402"/>
              <a:gd name="connsiteX1" fmla="*/ 2741 w 10010"/>
              <a:gd name="connsiteY1" fmla="*/ 4441 h 11402"/>
              <a:gd name="connsiteX2" fmla="*/ 5463 w 10010"/>
              <a:gd name="connsiteY2" fmla="*/ 3331 h 11402"/>
              <a:gd name="connsiteX3" fmla="*/ 7278 w 10010"/>
              <a:gd name="connsiteY3" fmla="*/ 2221 h 11402"/>
              <a:gd name="connsiteX4" fmla="*/ 9093 w 10010"/>
              <a:gd name="connsiteY4" fmla="*/ 889 h 11402"/>
              <a:gd name="connsiteX5" fmla="*/ 10000 w 10010"/>
              <a:gd name="connsiteY5" fmla="*/ 0 h 11402"/>
              <a:gd name="connsiteX6" fmla="*/ 10000 w 10010"/>
              <a:gd name="connsiteY6" fmla="*/ 11402 h 11402"/>
              <a:gd name="connsiteX7" fmla="*/ 9093 w 10010"/>
              <a:gd name="connsiteY7" fmla="*/ 10437 h 11402"/>
              <a:gd name="connsiteX8" fmla="*/ 7278 w 10010"/>
              <a:gd name="connsiteY8" fmla="*/ 9105 h 11402"/>
              <a:gd name="connsiteX9" fmla="*/ 5463 w 10010"/>
              <a:gd name="connsiteY9" fmla="*/ 7994 h 11402"/>
              <a:gd name="connsiteX10" fmla="*/ 2741 w 10010"/>
              <a:gd name="connsiteY10" fmla="*/ 6884 h 11402"/>
              <a:gd name="connsiteX11" fmla="*/ 18 w 10010"/>
              <a:gd name="connsiteY11" fmla="*/ 6145 h 11402"/>
              <a:gd name="connsiteX12" fmla="*/ 18 w 10010"/>
              <a:gd name="connsiteY12" fmla="*/ 5137 h 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0" h="11402">
                <a:moveTo>
                  <a:pt x="18" y="5137"/>
                </a:moveTo>
                <a:lnTo>
                  <a:pt x="2741" y="4441"/>
                </a:lnTo>
                <a:lnTo>
                  <a:pt x="5463" y="3331"/>
                </a:lnTo>
                <a:lnTo>
                  <a:pt x="7278" y="2221"/>
                </a:lnTo>
                <a:lnTo>
                  <a:pt x="9093" y="889"/>
                </a:lnTo>
                <a:lnTo>
                  <a:pt x="10000" y="0"/>
                </a:lnTo>
                <a:cubicBezTo>
                  <a:pt x="9990" y="3427"/>
                  <a:pt x="10010" y="7975"/>
                  <a:pt x="10000" y="11402"/>
                </a:cubicBezTo>
                <a:lnTo>
                  <a:pt x="9093" y="10437"/>
                </a:lnTo>
                <a:lnTo>
                  <a:pt x="7278" y="9105"/>
                </a:lnTo>
                <a:lnTo>
                  <a:pt x="5463" y="7994"/>
                </a:lnTo>
                <a:cubicBezTo>
                  <a:pt x="4858" y="7698"/>
                  <a:pt x="3651" y="7256"/>
                  <a:pt x="2741" y="6884"/>
                </a:cubicBezTo>
                <a:lnTo>
                  <a:pt x="18" y="6145"/>
                </a:lnTo>
                <a:cubicBezTo>
                  <a:pt x="36" y="5748"/>
                  <a:pt x="0" y="5534"/>
                  <a:pt x="18" y="51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Freeform 70"/>
          <p:cNvSpPr>
            <a:spLocks/>
          </p:cNvSpPr>
          <p:nvPr/>
        </p:nvSpPr>
        <p:spPr bwMode="auto">
          <a:xfrm>
            <a:off x="902455" y="1905000"/>
            <a:ext cx="3898145" cy="1143000"/>
          </a:xfrm>
          <a:custGeom>
            <a:avLst/>
            <a:gdLst>
              <a:gd name="T0" fmla="*/ 0 w 4416"/>
              <a:gd name="T1" fmla="*/ 0 h 3792"/>
              <a:gd name="T2" fmla="*/ 864 w 4416"/>
              <a:gd name="T3" fmla="*/ 0 h 3792"/>
              <a:gd name="T4" fmla="*/ 1632 w 4416"/>
              <a:gd name="T5" fmla="*/ 0 h 3792"/>
              <a:gd name="T6" fmla="*/ 2352 w 4416"/>
              <a:gd name="T7" fmla="*/ 0 h 3792"/>
              <a:gd name="T8" fmla="*/ 3216 w 4416"/>
              <a:gd name="T9" fmla="*/ 0 h 3792"/>
              <a:gd name="T10" fmla="*/ 3792 w 4416"/>
              <a:gd name="T11" fmla="*/ 0 h 3792"/>
              <a:gd name="T12" fmla="*/ 4416 w 4416"/>
              <a:gd name="T13" fmla="*/ 0 h 3792"/>
              <a:gd name="T14" fmla="*/ 4416 w 4416"/>
              <a:gd name="T15" fmla="*/ 0 h 3792"/>
              <a:gd name="T16" fmla="*/ 3600 w 4416"/>
              <a:gd name="T17" fmla="*/ 0 h 3792"/>
              <a:gd name="T18" fmla="*/ 2688 w 4416"/>
              <a:gd name="T19" fmla="*/ 0 h 3792"/>
              <a:gd name="T20" fmla="*/ 2064 w 4416"/>
              <a:gd name="T21" fmla="*/ 0 h 3792"/>
              <a:gd name="T22" fmla="*/ 1536 w 4416"/>
              <a:gd name="T23" fmla="*/ 0 h 3792"/>
              <a:gd name="T24" fmla="*/ 768 w 4416"/>
              <a:gd name="T25" fmla="*/ 0 h 3792"/>
              <a:gd name="T26" fmla="*/ 0 w 4416"/>
              <a:gd name="T27" fmla="*/ 0 h 3792"/>
              <a:gd name="T28" fmla="*/ 0 w 4416"/>
              <a:gd name="T29" fmla="*/ 0 h 37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416"/>
              <a:gd name="T46" fmla="*/ 0 h 3792"/>
              <a:gd name="T47" fmla="*/ 4416 w 4416"/>
              <a:gd name="T48" fmla="*/ 3792 h 3792"/>
              <a:gd name="connsiteX0" fmla="*/ 0 w 10000"/>
              <a:gd name="connsiteY0" fmla="*/ 4557 h 10000"/>
              <a:gd name="connsiteX1" fmla="*/ 1957 w 10000"/>
              <a:gd name="connsiteY1" fmla="*/ 4051 h 10000"/>
              <a:gd name="connsiteX2" fmla="*/ 3696 w 10000"/>
              <a:gd name="connsiteY2" fmla="*/ 3544 h 10000"/>
              <a:gd name="connsiteX3" fmla="*/ 5326 w 10000"/>
              <a:gd name="connsiteY3" fmla="*/ 2911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152 w 10000"/>
              <a:gd name="connsiteY8" fmla="*/ 8987 h 10000"/>
              <a:gd name="connsiteX9" fmla="*/ 6087 w 10000"/>
              <a:gd name="connsiteY9" fmla="*/ 7975 h 10000"/>
              <a:gd name="connsiteX10" fmla="*/ 4674 w 10000"/>
              <a:gd name="connsiteY10" fmla="*/ 7342 h 10000"/>
              <a:gd name="connsiteX11" fmla="*/ 3478 w 10000"/>
              <a:gd name="connsiteY11" fmla="*/ 6962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233 h 10000"/>
              <a:gd name="connsiteX2" fmla="*/ 3696 w 10000"/>
              <a:gd name="connsiteY2" fmla="*/ 3544 h 10000"/>
              <a:gd name="connsiteX3" fmla="*/ 5326 w 10000"/>
              <a:gd name="connsiteY3" fmla="*/ 2911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152 w 10000"/>
              <a:gd name="connsiteY8" fmla="*/ 8987 h 10000"/>
              <a:gd name="connsiteX9" fmla="*/ 6087 w 10000"/>
              <a:gd name="connsiteY9" fmla="*/ 7975 h 10000"/>
              <a:gd name="connsiteX10" fmla="*/ 4674 w 10000"/>
              <a:gd name="connsiteY10" fmla="*/ 7342 h 10000"/>
              <a:gd name="connsiteX11" fmla="*/ 3478 w 10000"/>
              <a:gd name="connsiteY11" fmla="*/ 6962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233 h 10000"/>
              <a:gd name="connsiteX2" fmla="*/ 3696 w 10000"/>
              <a:gd name="connsiteY2" fmla="*/ 3544 h 10000"/>
              <a:gd name="connsiteX3" fmla="*/ 5326 w 10000"/>
              <a:gd name="connsiteY3" fmla="*/ 2911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152 w 10000"/>
              <a:gd name="connsiteY8" fmla="*/ 8987 h 10000"/>
              <a:gd name="connsiteX9" fmla="*/ 6087 w 10000"/>
              <a:gd name="connsiteY9" fmla="*/ 7975 h 10000"/>
              <a:gd name="connsiteX10" fmla="*/ 4674 w 10000"/>
              <a:gd name="connsiteY10" fmla="*/ 7342 h 10000"/>
              <a:gd name="connsiteX11" fmla="*/ 3619 w 10000"/>
              <a:gd name="connsiteY11" fmla="*/ 6976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233 h 10000"/>
              <a:gd name="connsiteX2" fmla="*/ 3696 w 10000"/>
              <a:gd name="connsiteY2" fmla="*/ 3544 h 10000"/>
              <a:gd name="connsiteX3" fmla="*/ 5326 w 10000"/>
              <a:gd name="connsiteY3" fmla="*/ 2911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32 w 10000"/>
              <a:gd name="connsiteY8" fmla="*/ 9093 h 10000"/>
              <a:gd name="connsiteX9" fmla="*/ 6087 w 10000"/>
              <a:gd name="connsiteY9" fmla="*/ 7975 h 10000"/>
              <a:gd name="connsiteX10" fmla="*/ 4674 w 10000"/>
              <a:gd name="connsiteY10" fmla="*/ 7342 h 10000"/>
              <a:gd name="connsiteX11" fmla="*/ 3619 w 10000"/>
              <a:gd name="connsiteY11" fmla="*/ 6976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233 h 10000"/>
              <a:gd name="connsiteX2" fmla="*/ 3696 w 10000"/>
              <a:gd name="connsiteY2" fmla="*/ 3544 h 10000"/>
              <a:gd name="connsiteX3" fmla="*/ 5326 w 10000"/>
              <a:gd name="connsiteY3" fmla="*/ 2911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32 w 10000"/>
              <a:gd name="connsiteY8" fmla="*/ 9093 h 10000"/>
              <a:gd name="connsiteX9" fmla="*/ 7407 w 10000"/>
              <a:gd name="connsiteY9" fmla="*/ 8186 h 10000"/>
              <a:gd name="connsiteX10" fmla="*/ 4674 w 10000"/>
              <a:gd name="connsiteY10" fmla="*/ 7342 h 10000"/>
              <a:gd name="connsiteX11" fmla="*/ 3619 w 10000"/>
              <a:gd name="connsiteY11" fmla="*/ 6976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233 h 10000"/>
              <a:gd name="connsiteX2" fmla="*/ 3696 w 10000"/>
              <a:gd name="connsiteY2" fmla="*/ 3544 h 10000"/>
              <a:gd name="connsiteX3" fmla="*/ 5326 w 10000"/>
              <a:gd name="connsiteY3" fmla="*/ 2911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32 w 10000"/>
              <a:gd name="connsiteY8" fmla="*/ 9093 h 10000"/>
              <a:gd name="connsiteX9" fmla="*/ 7296 w 10000"/>
              <a:gd name="connsiteY9" fmla="*/ 8488 h 10000"/>
              <a:gd name="connsiteX10" fmla="*/ 4674 w 10000"/>
              <a:gd name="connsiteY10" fmla="*/ 7342 h 10000"/>
              <a:gd name="connsiteX11" fmla="*/ 3619 w 10000"/>
              <a:gd name="connsiteY11" fmla="*/ 6976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233 h 10000"/>
              <a:gd name="connsiteX2" fmla="*/ 3696 w 10000"/>
              <a:gd name="connsiteY2" fmla="*/ 3544 h 10000"/>
              <a:gd name="connsiteX3" fmla="*/ 5326 w 10000"/>
              <a:gd name="connsiteY3" fmla="*/ 2911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32 w 10000"/>
              <a:gd name="connsiteY8" fmla="*/ 9093 h 10000"/>
              <a:gd name="connsiteX9" fmla="*/ 7296 w 10000"/>
              <a:gd name="connsiteY9" fmla="*/ 8488 h 10000"/>
              <a:gd name="connsiteX10" fmla="*/ 5402 w 10000"/>
              <a:gd name="connsiteY10" fmla="*/ 7581 h 10000"/>
              <a:gd name="connsiteX11" fmla="*/ 3619 w 10000"/>
              <a:gd name="connsiteY11" fmla="*/ 6976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233 h 10000"/>
              <a:gd name="connsiteX2" fmla="*/ 3696 w 10000"/>
              <a:gd name="connsiteY2" fmla="*/ 3544 h 10000"/>
              <a:gd name="connsiteX3" fmla="*/ 5402 w 10000"/>
              <a:gd name="connsiteY3" fmla="*/ 3045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32 w 10000"/>
              <a:gd name="connsiteY8" fmla="*/ 9093 h 10000"/>
              <a:gd name="connsiteX9" fmla="*/ 7296 w 10000"/>
              <a:gd name="connsiteY9" fmla="*/ 8488 h 10000"/>
              <a:gd name="connsiteX10" fmla="*/ 5402 w 10000"/>
              <a:gd name="connsiteY10" fmla="*/ 7581 h 10000"/>
              <a:gd name="connsiteX11" fmla="*/ 3619 w 10000"/>
              <a:gd name="connsiteY11" fmla="*/ 6976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233 h 10000"/>
              <a:gd name="connsiteX2" fmla="*/ 3696 w 10000"/>
              <a:gd name="connsiteY2" fmla="*/ 3544 h 10000"/>
              <a:gd name="connsiteX3" fmla="*/ 5402 w 10000"/>
              <a:gd name="connsiteY3" fmla="*/ 2743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32 w 10000"/>
              <a:gd name="connsiteY8" fmla="*/ 9093 h 10000"/>
              <a:gd name="connsiteX9" fmla="*/ 7296 w 10000"/>
              <a:gd name="connsiteY9" fmla="*/ 8488 h 10000"/>
              <a:gd name="connsiteX10" fmla="*/ 5402 w 10000"/>
              <a:gd name="connsiteY10" fmla="*/ 7581 h 10000"/>
              <a:gd name="connsiteX11" fmla="*/ 3619 w 10000"/>
              <a:gd name="connsiteY11" fmla="*/ 6976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233 h 10000"/>
              <a:gd name="connsiteX2" fmla="*/ 3696 w 10000"/>
              <a:gd name="connsiteY2" fmla="*/ 3544 h 10000"/>
              <a:gd name="connsiteX3" fmla="*/ 5402 w 10000"/>
              <a:gd name="connsiteY3" fmla="*/ 2743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32 w 10000"/>
              <a:gd name="connsiteY8" fmla="*/ 9093 h 10000"/>
              <a:gd name="connsiteX9" fmla="*/ 7296 w 10000"/>
              <a:gd name="connsiteY9" fmla="*/ 8488 h 10000"/>
              <a:gd name="connsiteX10" fmla="*/ 5402 w 10000"/>
              <a:gd name="connsiteY10" fmla="*/ 7581 h 10000"/>
              <a:gd name="connsiteX11" fmla="*/ 3619 w 10000"/>
              <a:gd name="connsiteY11" fmla="*/ 6976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4557 h 10000"/>
              <a:gd name="connsiteX1" fmla="*/ 1957 w 10000"/>
              <a:gd name="connsiteY1" fmla="*/ 4233 h 10000"/>
              <a:gd name="connsiteX2" fmla="*/ 3696 w 10000"/>
              <a:gd name="connsiteY2" fmla="*/ 3544 h 10000"/>
              <a:gd name="connsiteX3" fmla="*/ 5402 w 10000"/>
              <a:gd name="connsiteY3" fmla="*/ 2743 h 10000"/>
              <a:gd name="connsiteX4" fmla="*/ 7283 w 10000"/>
              <a:gd name="connsiteY4" fmla="*/ 1899 h 10000"/>
              <a:gd name="connsiteX5" fmla="*/ 8587 w 10000"/>
              <a:gd name="connsiteY5" fmla="*/ 1139 h 10000"/>
              <a:gd name="connsiteX6" fmla="*/ 10000 w 10000"/>
              <a:gd name="connsiteY6" fmla="*/ 0 h 10000"/>
              <a:gd name="connsiteX7" fmla="*/ 10000 w 10000"/>
              <a:gd name="connsiteY7" fmla="*/ 10000 h 10000"/>
              <a:gd name="connsiteX8" fmla="*/ 8632 w 10000"/>
              <a:gd name="connsiteY8" fmla="*/ 9093 h 10000"/>
              <a:gd name="connsiteX9" fmla="*/ 7296 w 10000"/>
              <a:gd name="connsiteY9" fmla="*/ 8488 h 10000"/>
              <a:gd name="connsiteX10" fmla="*/ 5402 w 10000"/>
              <a:gd name="connsiteY10" fmla="*/ 7581 h 10000"/>
              <a:gd name="connsiteX11" fmla="*/ 3619 w 10000"/>
              <a:gd name="connsiteY11" fmla="*/ 6976 h 10000"/>
              <a:gd name="connsiteX12" fmla="*/ 1957 w 10000"/>
              <a:gd name="connsiteY12" fmla="*/ 6350 h 10000"/>
              <a:gd name="connsiteX13" fmla="*/ 0 w 10000"/>
              <a:gd name="connsiteY13" fmla="*/ 5949 h 10000"/>
              <a:gd name="connsiteX14" fmla="*/ 0 w 10000"/>
              <a:gd name="connsiteY14" fmla="*/ 4557 h 10000"/>
              <a:gd name="connsiteX0" fmla="*/ 0 w 10000"/>
              <a:gd name="connsiteY0" fmla="*/ 5140 h 10583"/>
              <a:gd name="connsiteX1" fmla="*/ 1957 w 10000"/>
              <a:gd name="connsiteY1" fmla="*/ 4816 h 10583"/>
              <a:gd name="connsiteX2" fmla="*/ 3696 w 10000"/>
              <a:gd name="connsiteY2" fmla="*/ 4127 h 10583"/>
              <a:gd name="connsiteX3" fmla="*/ 5402 w 10000"/>
              <a:gd name="connsiteY3" fmla="*/ 3326 h 10583"/>
              <a:gd name="connsiteX4" fmla="*/ 7283 w 10000"/>
              <a:gd name="connsiteY4" fmla="*/ 2482 h 10583"/>
              <a:gd name="connsiteX5" fmla="*/ 8587 w 10000"/>
              <a:gd name="connsiteY5" fmla="*/ 1722 h 10583"/>
              <a:gd name="connsiteX6" fmla="*/ 9969 w 10000"/>
              <a:gd name="connsiteY6" fmla="*/ 0 h 10583"/>
              <a:gd name="connsiteX7" fmla="*/ 10000 w 10000"/>
              <a:gd name="connsiteY7" fmla="*/ 10583 h 10583"/>
              <a:gd name="connsiteX8" fmla="*/ 8632 w 10000"/>
              <a:gd name="connsiteY8" fmla="*/ 9676 h 10583"/>
              <a:gd name="connsiteX9" fmla="*/ 7296 w 10000"/>
              <a:gd name="connsiteY9" fmla="*/ 9071 h 10583"/>
              <a:gd name="connsiteX10" fmla="*/ 5402 w 10000"/>
              <a:gd name="connsiteY10" fmla="*/ 8164 h 10583"/>
              <a:gd name="connsiteX11" fmla="*/ 3619 w 10000"/>
              <a:gd name="connsiteY11" fmla="*/ 7559 h 10583"/>
              <a:gd name="connsiteX12" fmla="*/ 1957 w 10000"/>
              <a:gd name="connsiteY12" fmla="*/ 6933 h 10583"/>
              <a:gd name="connsiteX13" fmla="*/ 0 w 10000"/>
              <a:gd name="connsiteY13" fmla="*/ 6532 h 10583"/>
              <a:gd name="connsiteX14" fmla="*/ 0 w 10000"/>
              <a:gd name="connsiteY14" fmla="*/ 5140 h 10583"/>
              <a:gd name="connsiteX0" fmla="*/ 0 w 9979"/>
              <a:gd name="connsiteY0" fmla="*/ 5140 h 10936"/>
              <a:gd name="connsiteX1" fmla="*/ 1957 w 9979"/>
              <a:gd name="connsiteY1" fmla="*/ 4816 h 10936"/>
              <a:gd name="connsiteX2" fmla="*/ 3696 w 9979"/>
              <a:gd name="connsiteY2" fmla="*/ 4127 h 10936"/>
              <a:gd name="connsiteX3" fmla="*/ 5402 w 9979"/>
              <a:gd name="connsiteY3" fmla="*/ 3326 h 10936"/>
              <a:gd name="connsiteX4" fmla="*/ 7283 w 9979"/>
              <a:gd name="connsiteY4" fmla="*/ 2482 h 10936"/>
              <a:gd name="connsiteX5" fmla="*/ 8587 w 9979"/>
              <a:gd name="connsiteY5" fmla="*/ 1722 h 10936"/>
              <a:gd name="connsiteX6" fmla="*/ 9969 w 9979"/>
              <a:gd name="connsiteY6" fmla="*/ 0 h 10936"/>
              <a:gd name="connsiteX7" fmla="*/ 9969 w 9979"/>
              <a:gd name="connsiteY7" fmla="*/ 10936 h 10936"/>
              <a:gd name="connsiteX8" fmla="*/ 8632 w 9979"/>
              <a:gd name="connsiteY8" fmla="*/ 9676 h 10936"/>
              <a:gd name="connsiteX9" fmla="*/ 7296 w 9979"/>
              <a:gd name="connsiteY9" fmla="*/ 9071 h 10936"/>
              <a:gd name="connsiteX10" fmla="*/ 5402 w 9979"/>
              <a:gd name="connsiteY10" fmla="*/ 8164 h 10936"/>
              <a:gd name="connsiteX11" fmla="*/ 3619 w 9979"/>
              <a:gd name="connsiteY11" fmla="*/ 7559 h 10936"/>
              <a:gd name="connsiteX12" fmla="*/ 1957 w 9979"/>
              <a:gd name="connsiteY12" fmla="*/ 6933 h 10936"/>
              <a:gd name="connsiteX13" fmla="*/ 0 w 9979"/>
              <a:gd name="connsiteY13" fmla="*/ 6532 h 10936"/>
              <a:gd name="connsiteX14" fmla="*/ 0 w 9979"/>
              <a:gd name="connsiteY14" fmla="*/ 5140 h 10936"/>
              <a:gd name="connsiteX0" fmla="*/ 0 w 10000"/>
              <a:gd name="connsiteY0" fmla="*/ 4700 h 10000"/>
              <a:gd name="connsiteX1" fmla="*/ 1961 w 10000"/>
              <a:gd name="connsiteY1" fmla="*/ 4404 h 10000"/>
              <a:gd name="connsiteX2" fmla="*/ 3704 w 10000"/>
              <a:gd name="connsiteY2" fmla="*/ 3774 h 10000"/>
              <a:gd name="connsiteX3" fmla="*/ 5413 w 10000"/>
              <a:gd name="connsiteY3" fmla="*/ 3041 h 10000"/>
              <a:gd name="connsiteX4" fmla="*/ 7298 w 10000"/>
              <a:gd name="connsiteY4" fmla="*/ 2270 h 10000"/>
              <a:gd name="connsiteX5" fmla="*/ 8605 w 10000"/>
              <a:gd name="connsiteY5" fmla="*/ 1575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8651 w 10000"/>
              <a:gd name="connsiteY8" fmla="*/ 9032 h 10000"/>
              <a:gd name="connsiteX9" fmla="*/ 7311 w 10000"/>
              <a:gd name="connsiteY9" fmla="*/ 8295 h 10000"/>
              <a:gd name="connsiteX10" fmla="*/ 5413 w 10000"/>
              <a:gd name="connsiteY10" fmla="*/ 7465 h 10000"/>
              <a:gd name="connsiteX11" fmla="*/ 3627 w 10000"/>
              <a:gd name="connsiteY11" fmla="*/ 6912 h 10000"/>
              <a:gd name="connsiteX12" fmla="*/ 1961 w 10000"/>
              <a:gd name="connsiteY12" fmla="*/ 6340 h 10000"/>
              <a:gd name="connsiteX13" fmla="*/ 0 w 10000"/>
              <a:gd name="connsiteY13" fmla="*/ 5973 h 10000"/>
              <a:gd name="connsiteX14" fmla="*/ 0 w 10000"/>
              <a:gd name="connsiteY14" fmla="*/ 4700 h 10000"/>
              <a:gd name="connsiteX0" fmla="*/ 0 w 10000"/>
              <a:gd name="connsiteY0" fmla="*/ 4700 h 10000"/>
              <a:gd name="connsiteX1" fmla="*/ 1961 w 10000"/>
              <a:gd name="connsiteY1" fmla="*/ 4404 h 10000"/>
              <a:gd name="connsiteX2" fmla="*/ 3704 w 10000"/>
              <a:gd name="connsiteY2" fmla="*/ 3774 h 10000"/>
              <a:gd name="connsiteX3" fmla="*/ 5413 w 10000"/>
              <a:gd name="connsiteY3" fmla="*/ 3041 h 10000"/>
              <a:gd name="connsiteX4" fmla="*/ 7298 w 10000"/>
              <a:gd name="connsiteY4" fmla="*/ 2270 h 10000"/>
              <a:gd name="connsiteX5" fmla="*/ 8539 w 10000"/>
              <a:gd name="connsiteY5" fmla="*/ 1613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8651 w 10000"/>
              <a:gd name="connsiteY8" fmla="*/ 9032 h 10000"/>
              <a:gd name="connsiteX9" fmla="*/ 7311 w 10000"/>
              <a:gd name="connsiteY9" fmla="*/ 8295 h 10000"/>
              <a:gd name="connsiteX10" fmla="*/ 5413 w 10000"/>
              <a:gd name="connsiteY10" fmla="*/ 7465 h 10000"/>
              <a:gd name="connsiteX11" fmla="*/ 3627 w 10000"/>
              <a:gd name="connsiteY11" fmla="*/ 6912 h 10000"/>
              <a:gd name="connsiteX12" fmla="*/ 1961 w 10000"/>
              <a:gd name="connsiteY12" fmla="*/ 6340 h 10000"/>
              <a:gd name="connsiteX13" fmla="*/ 0 w 10000"/>
              <a:gd name="connsiteY13" fmla="*/ 5973 h 10000"/>
              <a:gd name="connsiteX14" fmla="*/ 0 w 10000"/>
              <a:gd name="connsiteY14" fmla="*/ 4700 h 10000"/>
              <a:gd name="connsiteX0" fmla="*/ 0 w 10000"/>
              <a:gd name="connsiteY0" fmla="*/ 4700 h 10000"/>
              <a:gd name="connsiteX1" fmla="*/ 1961 w 10000"/>
              <a:gd name="connsiteY1" fmla="*/ 4404 h 10000"/>
              <a:gd name="connsiteX2" fmla="*/ 3704 w 10000"/>
              <a:gd name="connsiteY2" fmla="*/ 3774 h 10000"/>
              <a:gd name="connsiteX3" fmla="*/ 5413 w 10000"/>
              <a:gd name="connsiteY3" fmla="*/ 3041 h 10000"/>
              <a:gd name="connsiteX4" fmla="*/ 7298 w 10000"/>
              <a:gd name="connsiteY4" fmla="*/ 2270 h 10000"/>
              <a:gd name="connsiteX5" fmla="*/ 8651 w 10000"/>
              <a:gd name="connsiteY5" fmla="*/ 1290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8651 w 10000"/>
              <a:gd name="connsiteY8" fmla="*/ 9032 h 10000"/>
              <a:gd name="connsiteX9" fmla="*/ 7311 w 10000"/>
              <a:gd name="connsiteY9" fmla="*/ 8295 h 10000"/>
              <a:gd name="connsiteX10" fmla="*/ 5413 w 10000"/>
              <a:gd name="connsiteY10" fmla="*/ 7465 h 10000"/>
              <a:gd name="connsiteX11" fmla="*/ 3627 w 10000"/>
              <a:gd name="connsiteY11" fmla="*/ 6912 h 10000"/>
              <a:gd name="connsiteX12" fmla="*/ 1961 w 10000"/>
              <a:gd name="connsiteY12" fmla="*/ 6340 h 10000"/>
              <a:gd name="connsiteX13" fmla="*/ 0 w 10000"/>
              <a:gd name="connsiteY13" fmla="*/ 5973 h 10000"/>
              <a:gd name="connsiteX14" fmla="*/ 0 w 10000"/>
              <a:gd name="connsiteY14" fmla="*/ 4700 h 10000"/>
              <a:gd name="connsiteX0" fmla="*/ 0 w 10000"/>
              <a:gd name="connsiteY0" fmla="*/ 4700 h 10000"/>
              <a:gd name="connsiteX1" fmla="*/ 1961 w 10000"/>
              <a:gd name="connsiteY1" fmla="*/ 4404 h 10000"/>
              <a:gd name="connsiteX2" fmla="*/ 3704 w 10000"/>
              <a:gd name="connsiteY2" fmla="*/ 3774 h 10000"/>
              <a:gd name="connsiteX3" fmla="*/ 5413 w 10000"/>
              <a:gd name="connsiteY3" fmla="*/ 3041 h 10000"/>
              <a:gd name="connsiteX4" fmla="*/ 7298 w 10000"/>
              <a:gd name="connsiteY4" fmla="*/ 2270 h 10000"/>
              <a:gd name="connsiteX5" fmla="*/ 8651 w 10000"/>
              <a:gd name="connsiteY5" fmla="*/ 1290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8651 w 10000"/>
              <a:gd name="connsiteY8" fmla="*/ 9032 h 10000"/>
              <a:gd name="connsiteX9" fmla="*/ 7199 w 10000"/>
              <a:gd name="connsiteY9" fmla="*/ 8387 h 10000"/>
              <a:gd name="connsiteX10" fmla="*/ 5413 w 10000"/>
              <a:gd name="connsiteY10" fmla="*/ 7465 h 10000"/>
              <a:gd name="connsiteX11" fmla="*/ 3627 w 10000"/>
              <a:gd name="connsiteY11" fmla="*/ 6912 h 10000"/>
              <a:gd name="connsiteX12" fmla="*/ 1961 w 10000"/>
              <a:gd name="connsiteY12" fmla="*/ 6340 h 10000"/>
              <a:gd name="connsiteX13" fmla="*/ 0 w 10000"/>
              <a:gd name="connsiteY13" fmla="*/ 5973 h 10000"/>
              <a:gd name="connsiteX14" fmla="*/ 0 w 10000"/>
              <a:gd name="connsiteY14" fmla="*/ 4700 h 10000"/>
              <a:gd name="connsiteX0" fmla="*/ 0 w 10000"/>
              <a:gd name="connsiteY0" fmla="*/ 4700 h 10000"/>
              <a:gd name="connsiteX1" fmla="*/ 1961 w 10000"/>
              <a:gd name="connsiteY1" fmla="*/ 4404 h 10000"/>
              <a:gd name="connsiteX2" fmla="*/ 3704 w 10000"/>
              <a:gd name="connsiteY2" fmla="*/ 3774 h 10000"/>
              <a:gd name="connsiteX3" fmla="*/ 5413 w 10000"/>
              <a:gd name="connsiteY3" fmla="*/ 3041 h 10000"/>
              <a:gd name="connsiteX4" fmla="*/ 7088 w 10000"/>
              <a:gd name="connsiteY4" fmla="*/ 2258 h 10000"/>
              <a:gd name="connsiteX5" fmla="*/ 8651 w 10000"/>
              <a:gd name="connsiteY5" fmla="*/ 1290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8651 w 10000"/>
              <a:gd name="connsiteY8" fmla="*/ 9032 h 10000"/>
              <a:gd name="connsiteX9" fmla="*/ 7199 w 10000"/>
              <a:gd name="connsiteY9" fmla="*/ 8387 h 10000"/>
              <a:gd name="connsiteX10" fmla="*/ 5413 w 10000"/>
              <a:gd name="connsiteY10" fmla="*/ 7465 h 10000"/>
              <a:gd name="connsiteX11" fmla="*/ 3627 w 10000"/>
              <a:gd name="connsiteY11" fmla="*/ 6912 h 10000"/>
              <a:gd name="connsiteX12" fmla="*/ 1961 w 10000"/>
              <a:gd name="connsiteY12" fmla="*/ 6340 h 10000"/>
              <a:gd name="connsiteX13" fmla="*/ 0 w 10000"/>
              <a:gd name="connsiteY13" fmla="*/ 5973 h 10000"/>
              <a:gd name="connsiteX14" fmla="*/ 0 w 10000"/>
              <a:gd name="connsiteY14" fmla="*/ 4700 h 10000"/>
              <a:gd name="connsiteX0" fmla="*/ 0 w 10000"/>
              <a:gd name="connsiteY0" fmla="*/ 4700 h 10000"/>
              <a:gd name="connsiteX1" fmla="*/ 1961 w 10000"/>
              <a:gd name="connsiteY1" fmla="*/ 4404 h 10000"/>
              <a:gd name="connsiteX2" fmla="*/ 3704 w 10000"/>
              <a:gd name="connsiteY2" fmla="*/ 3774 h 10000"/>
              <a:gd name="connsiteX3" fmla="*/ 5413 w 10000"/>
              <a:gd name="connsiteY3" fmla="*/ 3041 h 10000"/>
              <a:gd name="connsiteX4" fmla="*/ 7088 w 10000"/>
              <a:gd name="connsiteY4" fmla="*/ 2258 h 10000"/>
              <a:gd name="connsiteX5" fmla="*/ 8651 w 10000"/>
              <a:gd name="connsiteY5" fmla="*/ 967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8651 w 10000"/>
              <a:gd name="connsiteY8" fmla="*/ 9032 h 10000"/>
              <a:gd name="connsiteX9" fmla="*/ 7199 w 10000"/>
              <a:gd name="connsiteY9" fmla="*/ 8387 h 10000"/>
              <a:gd name="connsiteX10" fmla="*/ 5413 w 10000"/>
              <a:gd name="connsiteY10" fmla="*/ 7465 h 10000"/>
              <a:gd name="connsiteX11" fmla="*/ 3627 w 10000"/>
              <a:gd name="connsiteY11" fmla="*/ 6912 h 10000"/>
              <a:gd name="connsiteX12" fmla="*/ 1961 w 10000"/>
              <a:gd name="connsiteY12" fmla="*/ 6340 h 10000"/>
              <a:gd name="connsiteX13" fmla="*/ 0 w 10000"/>
              <a:gd name="connsiteY13" fmla="*/ 5973 h 10000"/>
              <a:gd name="connsiteX14" fmla="*/ 0 w 10000"/>
              <a:gd name="connsiteY14" fmla="*/ 4700 h 10000"/>
              <a:gd name="connsiteX0" fmla="*/ 0 w 10000"/>
              <a:gd name="connsiteY0" fmla="*/ 5023 h 10323"/>
              <a:gd name="connsiteX1" fmla="*/ 1961 w 10000"/>
              <a:gd name="connsiteY1" fmla="*/ 4727 h 10323"/>
              <a:gd name="connsiteX2" fmla="*/ 3704 w 10000"/>
              <a:gd name="connsiteY2" fmla="*/ 4097 h 10323"/>
              <a:gd name="connsiteX3" fmla="*/ 5413 w 10000"/>
              <a:gd name="connsiteY3" fmla="*/ 3364 h 10323"/>
              <a:gd name="connsiteX4" fmla="*/ 7088 w 10000"/>
              <a:gd name="connsiteY4" fmla="*/ 2581 h 10323"/>
              <a:gd name="connsiteX5" fmla="*/ 8651 w 10000"/>
              <a:gd name="connsiteY5" fmla="*/ 1290 h 10323"/>
              <a:gd name="connsiteX6" fmla="*/ 9990 w 10000"/>
              <a:gd name="connsiteY6" fmla="*/ 0 h 10323"/>
              <a:gd name="connsiteX7" fmla="*/ 9990 w 10000"/>
              <a:gd name="connsiteY7" fmla="*/ 10323 h 10323"/>
              <a:gd name="connsiteX8" fmla="*/ 8651 w 10000"/>
              <a:gd name="connsiteY8" fmla="*/ 9355 h 10323"/>
              <a:gd name="connsiteX9" fmla="*/ 7199 w 10000"/>
              <a:gd name="connsiteY9" fmla="*/ 8710 h 10323"/>
              <a:gd name="connsiteX10" fmla="*/ 5413 w 10000"/>
              <a:gd name="connsiteY10" fmla="*/ 7788 h 10323"/>
              <a:gd name="connsiteX11" fmla="*/ 3627 w 10000"/>
              <a:gd name="connsiteY11" fmla="*/ 7235 h 10323"/>
              <a:gd name="connsiteX12" fmla="*/ 1961 w 10000"/>
              <a:gd name="connsiteY12" fmla="*/ 6663 h 10323"/>
              <a:gd name="connsiteX13" fmla="*/ 0 w 10000"/>
              <a:gd name="connsiteY13" fmla="*/ 6296 h 10323"/>
              <a:gd name="connsiteX14" fmla="*/ 0 w 10000"/>
              <a:gd name="connsiteY14" fmla="*/ 5023 h 10323"/>
              <a:gd name="connsiteX0" fmla="*/ 0 w 10000"/>
              <a:gd name="connsiteY0" fmla="*/ 5023 h 10645"/>
              <a:gd name="connsiteX1" fmla="*/ 1961 w 10000"/>
              <a:gd name="connsiteY1" fmla="*/ 4727 h 10645"/>
              <a:gd name="connsiteX2" fmla="*/ 3704 w 10000"/>
              <a:gd name="connsiteY2" fmla="*/ 4097 h 10645"/>
              <a:gd name="connsiteX3" fmla="*/ 5413 w 10000"/>
              <a:gd name="connsiteY3" fmla="*/ 3364 h 10645"/>
              <a:gd name="connsiteX4" fmla="*/ 7088 w 10000"/>
              <a:gd name="connsiteY4" fmla="*/ 2581 h 10645"/>
              <a:gd name="connsiteX5" fmla="*/ 8651 w 10000"/>
              <a:gd name="connsiteY5" fmla="*/ 1290 h 10645"/>
              <a:gd name="connsiteX6" fmla="*/ 9990 w 10000"/>
              <a:gd name="connsiteY6" fmla="*/ 0 h 10645"/>
              <a:gd name="connsiteX7" fmla="*/ 9990 w 10000"/>
              <a:gd name="connsiteY7" fmla="*/ 10645 h 10645"/>
              <a:gd name="connsiteX8" fmla="*/ 8651 w 10000"/>
              <a:gd name="connsiteY8" fmla="*/ 9355 h 10645"/>
              <a:gd name="connsiteX9" fmla="*/ 7199 w 10000"/>
              <a:gd name="connsiteY9" fmla="*/ 8710 h 10645"/>
              <a:gd name="connsiteX10" fmla="*/ 5413 w 10000"/>
              <a:gd name="connsiteY10" fmla="*/ 7788 h 10645"/>
              <a:gd name="connsiteX11" fmla="*/ 3627 w 10000"/>
              <a:gd name="connsiteY11" fmla="*/ 7235 h 10645"/>
              <a:gd name="connsiteX12" fmla="*/ 1961 w 10000"/>
              <a:gd name="connsiteY12" fmla="*/ 6663 h 10645"/>
              <a:gd name="connsiteX13" fmla="*/ 0 w 10000"/>
              <a:gd name="connsiteY13" fmla="*/ 6296 h 10645"/>
              <a:gd name="connsiteX14" fmla="*/ 0 w 10000"/>
              <a:gd name="connsiteY14" fmla="*/ 5023 h 10645"/>
              <a:gd name="connsiteX0" fmla="*/ 0 w 10000"/>
              <a:gd name="connsiteY0" fmla="*/ 5023 h 10645"/>
              <a:gd name="connsiteX1" fmla="*/ 1961 w 10000"/>
              <a:gd name="connsiteY1" fmla="*/ 4727 h 10645"/>
              <a:gd name="connsiteX2" fmla="*/ 3704 w 10000"/>
              <a:gd name="connsiteY2" fmla="*/ 4097 h 10645"/>
              <a:gd name="connsiteX3" fmla="*/ 5413 w 10000"/>
              <a:gd name="connsiteY3" fmla="*/ 3364 h 10645"/>
              <a:gd name="connsiteX4" fmla="*/ 7088 w 10000"/>
              <a:gd name="connsiteY4" fmla="*/ 2581 h 10645"/>
              <a:gd name="connsiteX5" fmla="*/ 8651 w 10000"/>
              <a:gd name="connsiteY5" fmla="*/ 1290 h 10645"/>
              <a:gd name="connsiteX6" fmla="*/ 9990 w 10000"/>
              <a:gd name="connsiteY6" fmla="*/ 0 h 10645"/>
              <a:gd name="connsiteX7" fmla="*/ 9990 w 10000"/>
              <a:gd name="connsiteY7" fmla="*/ 10645 h 10645"/>
              <a:gd name="connsiteX8" fmla="*/ 8651 w 10000"/>
              <a:gd name="connsiteY8" fmla="*/ 9678 h 10645"/>
              <a:gd name="connsiteX9" fmla="*/ 7199 w 10000"/>
              <a:gd name="connsiteY9" fmla="*/ 8710 h 10645"/>
              <a:gd name="connsiteX10" fmla="*/ 5413 w 10000"/>
              <a:gd name="connsiteY10" fmla="*/ 7788 h 10645"/>
              <a:gd name="connsiteX11" fmla="*/ 3627 w 10000"/>
              <a:gd name="connsiteY11" fmla="*/ 7235 h 10645"/>
              <a:gd name="connsiteX12" fmla="*/ 1961 w 10000"/>
              <a:gd name="connsiteY12" fmla="*/ 6663 h 10645"/>
              <a:gd name="connsiteX13" fmla="*/ 0 w 10000"/>
              <a:gd name="connsiteY13" fmla="*/ 6296 h 10645"/>
              <a:gd name="connsiteX14" fmla="*/ 0 w 10000"/>
              <a:gd name="connsiteY14" fmla="*/ 5023 h 10645"/>
              <a:gd name="connsiteX0" fmla="*/ 0 w 10000"/>
              <a:gd name="connsiteY0" fmla="*/ 5023 h 10968"/>
              <a:gd name="connsiteX1" fmla="*/ 1961 w 10000"/>
              <a:gd name="connsiteY1" fmla="*/ 4727 h 10968"/>
              <a:gd name="connsiteX2" fmla="*/ 3704 w 10000"/>
              <a:gd name="connsiteY2" fmla="*/ 4097 h 10968"/>
              <a:gd name="connsiteX3" fmla="*/ 5413 w 10000"/>
              <a:gd name="connsiteY3" fmla="*/ 3364 h 10968"/>
              <a:gd name="connsiteX4" fmla="*/ 7088 w 10000"/>
              <a:gd name="connsiteY4" fmla="*/ 2581 h 10968"/>
              <a:gd name="connsiteX5" fmla="*/ 8651 w 10000"/>
              <a:gd name="connsiteY5" fmla="*/ 1290 h 10968"/>
              <a:gd name="connsiteX6" fmla="*/ 9990 w 10000"/>
              <a:gd name="connsiteY6" fmla="*/ 0 h 10968"/>
              <a:gd name="connsiteX7" fmla="*/ 9990 w 10000"/>
              <a:gd name="connsiteY7" fmla="*/ 10968 h 10968"/>
              <a:gd name="connsiteX8" fmla="*/ 8651 w 10000"/>
              <a:gd name="connsiteY8" fmla="*/ 9678 h 10968"/>
              <a:gd name="connsiteX9" fmla="*/ 7199 w 10000"/>
              <a:gd name="connsiteY9" fmla="*/ 8710 h 10968"/>
              <a:gd name="connsiteX10" fmla="*/ 5413 w 10000"/>
              <a:gd name="connsiteY10" fmla="*/ 7788 h 10968"/>
              <a:gd name="connsiteX11" fmla="*/ 3627 w 10000"/>
              <a:gd name="connsiteY11" fmla="*/ 7235 h 10968"/>
              <a:gd name="connsiteX12" fmla="*/ 1961 w 10000"/>
              <a:gd name="connsiteY12" fmla="*/ 6663 h 10968"/>
              <a:gd name="connsiteX13" fmla="*/ 0 w 10000"/>
              <a:gd name="connsiteY13" fmla="*/ 6296 h 10968"/>
              <a:gd name="connsiteX14" fmla="*/ 0 w 10000"/>
              <a:gd name="connsiteY14" fmla="*/ 5023 h 10968"/>
              <a:gd name="connsiteX0" fmla="*/ 0 w 10000"/>
              <a:gd name="connsiteY0" fmla="*/ 5023 h 10968"/>
              <a:gd name="connsiteX1" fmla="*/ 1961 w 10000"/>
              <a:gd name="connsiteY1" fmla="*/ 4727 h 10968"/>
              <a:gd name="connsiteX2" fmla="*/ 3627 w 10000"/>
              <a:gd name="connsiteY2" fmla="*/ 4194 h 10968"/>
              <a:gd name="connsiteX3" fmla="*/ 5413 w 10000"/>
              <a:gd name="connsiteY3" fmla="*/ 3364 h 10968"/>
              <a:gd name="connsiteX4" fmla="*/ 7088 w 10000"/>
              <a:gd name="connsiteY4" fmla="*/ 2581 h 10968"/>
              <a:gd name="connsiteX5" fmla="*/ 8651 w 10000"/>
              <a:gd name="connsiteY5" fmla="*/ 1290 h 10968"/>
              <a:gd name="connsiteX6" fmla="*/ 9990 w 10000"/>
              <a:gd name="connsiteY6" fmla="*/ 0 h 10968"/>
              <a:gd name="connsiteX7" fmla="*/ 9990 w 10000"/>
              <a:gd name="connsiteY7" fmla="*/ 10968 h 10968"/>
              <a:gd name="connsiteX8" fmla="*/ 8651 w 10000"/>
              <a:gd name="connsiteY8" fmla="*/ 9678 h 10968"/>
              <a:gd name="connsiteX9" fmla="*/ 7199 w 10000"/>
              <a:gd name="connsiteY9" fmla="*/ 8710 h 10968"/>
              <a:gd name="connsiteX10" fmla="*/ 5413 w 10000"/>
              <a:gd name="connsiteY10" fmla="*/ 7788 h 10968"/>
              <a:gd name="connsiteX11" fmla="*/ 3627 w 10000"/>
              <a:gd name="connsiteY11" fmla="*/ 7235 h 10968"/>
              <a:gd name="connsiteX12" fmla="*/ 1961 w 10000"/>
              <a:gd name="connsiteY12" fmla="*/ 6663 h 10968"/>
              <a:gd name="connsiteX13" fmla="*/ 0 w 10000"/>
              <a:gd name="connsiteY13" fmla="*/ 6296 h 10968"/>
              <a:gd name="connsiteX14" fmla="*/ 0 w 10000"/>
              <a:gd name="connsiteY14" fmla="*/ 5023 h 10968"/>
              <a:gd name="connsiteX0" fmla="*/ 0 w 10000"/>
              <a:gd name="connsiteY0" fmla="*/ 5023 h 10968"/>
              <a:gd name="connsiteX1" fmla="*/ 1961 w 10000"/>
              <a:gd name="connsiteY1" fmla="*/ 4727 h 10968"/>
              <a:gd name="connsiteX2" fmla="*/ 3627 w 10000"/>
              <a:gd name="connsiteY2" fmla="*/ 4194 h 10968"/>
              <a:gd name="connsiteX3" fmla="*/ 5413 w 10000"/>
              <a:gd name="connsiteY3" fmla="*/ 3364 h 10968"/>
              <a:gd name="connsiteX4" fmla="*/ 7088 w 10000"/>
              <a:gd name="connsiteY4" fmla="*/ 2581 h 10968"/>
              <a:gd name="connsiteX5" fmla="*/ 8651 w 10000"/>
              <a:gd name="connsiteY5" fmla="*/ 1290 h 10968"/>
              <a:gd name="connsiteX6" fmla="*/ 9990 w 10000"/>
              <a:gd name="connsiteY6" fmla="*/ 0 h 10968"/>
              <a:gd name="connsiteX7" fmla="*/ 9990 w 10000"/>
              <a:gd name="connsiteY7" fmla="*/ 10968 h 10968"/>
              <a:gd name="connsiteX8" fmla="*/ 8651 w 10000"/>
              <a:gd name="connsiteY8" fmla="*/ 9678 h 10968"/>
              <a:gd name="connsiteX9" fmla="*/ 7199 w 10000"/>
              <a:gd name="connsiteY9" fmla="*/ 8710 h 10968"/>
              <a:gd name="connsiteX10" fmla="*/ 5413 w 10000"/>
              <a:gd name="connsiteY10" fmla="*/ 7788 h 10968"/>
              <a:gd name="connsiteX11" fmla="*/ 3627 w 10000"/>
              <a:gd name="connsiteY11" fmla="*/ 7235 h 10968"/>
              <a:gd name="connsiteX12" fmla="*/ 1961 w 10000"/>
              <a:gd name="connsiteY12" fmla="*/ 6663 h 10968"/>
              <a:gd name="connsiteX13" fmla="*/ 0 w 10000"/>
              <a:gd name="connsiteY13" fmla="*/ 6296 h 10968"/>
              <a:gd name="connsiteX14" fmla="*/ 0 w 10000"/>
              <a:gd name="connsiteY14" fmla="*/ 5023 h 10968"/>
              <a:gd name="connsiteX0" fmla="*/ 0 w 10000"/>
              <a:gd name="connsiteY0" fmla="*/ 5023 h 10968"/>
              <a:gd name="connsiteX1" fmla="*/ 1961 w 10000"/>
              <a:gd name="connsiteY1" fmla="*/ 4727 h 10968"/>
              <a:gd name="connsiteX2" fmla="*/ 3627 w 10000"/>
              <a:gd name="connsiteY2" fmla="*/ 4194 h 10968"/>
              <a:gd name="connsiteX3" fmla="*/ 5413 w 10000"/>
              <a:gd name="connsiteY3" fmla="*/ 3364 h 10968"/>
              <a:gd name="connsiteX4" fmla="*/ 7088 w 10000"/>
              <a:gd name="connsiteY4" fmla="*/ 2581 h 10968"/>
              <a:gd name="connsiteX5" fmla="*/ 8651 w 10000"/>
              <a:gd name="connsiteY5" fmla="*/ 1290 h 10968"/>
              <a:gd name="connsiteX6" fmla="*/ 9990 w 10000"/>
              <a:gd name="connsiteY6" fmla="*/ 0 h 10968"/>
              <a:gd name="connsiteX7" fmla="*/ 9990 w 10000"/>
              <a:gd name="connsiteY7" fmla="*/ 10968 h 10968"/>
              <a:gd name="connsiteX8" fmla="*/ 8651 w 10000"/>
              <a:gd name="connsiteY8" fmla="*/ 9678 h 10968"/>
              <a:gd name="connsiteX9" fmla="*/ 7199 w 10000"/>
              <a:gd name="connsiteY9" fmla="*/ 8710 h 10968"/>
              <a:gd name="connsiteX10" fmla="*/ 5413 w 10000"/>
              <a:gd name="connsiteY10" fmla="*/ 7788 h 10968"/>
              <a:gd name="connsiteX11" fmla="*/ 3627 w 10000"/>
              <a:gd name="connsiteY11" fmla="*/ 7235 h 10968"/>
              <a:gd name="connsiteX12" fmla="*/ 1961 w 10000"/>
              <a:gd name="connsiteY12" fmla="*/ 6663 h 10968"/>
              <a:gd name="connsiteX13" fmla="*/ 0 w 10000"/>
              <a:gd name="connsiteY13" fmla="*/ 6296 h 10968"/>
              <a:gd name="connsiteX14" fmla="*/ 0 w 10000"/>
              <a:gd name="connsiteY14" fmla="*/ 5023 h 10968"/>
              <a:gd name="connsiteX0" fmla="*/ 0 w 10000"/>
              <a:gd name="connsiteY0" fmla="*/ 5023 h 10968"/>
              <a:gd name="connsiteX1" fmla="*/ 1961 w 10000"/>
              <a:gd name="connsiteY1" fmla="*/ 4727 h 10968"/>
              <a:gd name="connsiteX2" fmla="*/ 3627 w 10000"/>
              <a:gd name="connsiteY2" fmla="*/ 4194 h 10968"/>
              <a:gd name="connsiteX3" fmla="*/ 5413 w 10000"/>
              <a:gd name="connsiteY3" fmla="*/ 3364 h 10968"/>
              <a:gd name="connsiteX4" fmla="*/ 7088 w 10000"/>
              <a:gd name="connsiteY4" fmla="*/ 2581 h 10968"/>
              <a:gd name="connsiteX5" fmla="*/ 8651 w 10000"/>
              <a:gd name="connsiteY5" fmla="*/ 1290 h 10968"/>
              <a:gd name="connsiteX6" fmla="*/ 9990 w 10000"/>
              <a:gd name="connsiteY6" fmla="*/ 0 h 10968"/>
              <a:gd name="connsiteX7" fmla="*/ 9990 w 10000"/>
              <a:gd name="connsiteY7" fmla="*/ 10968 h 10968"/>
              <a:gd name="connsiteX8" fmla="*/ 8651 w 10000"/>
              <a:gd name="connsiteY8" fmla="*/ 9678 h 10968"/>
              <a:gd name="connsiteX9" fmla="*/ 7199 w 10000"/>
              <a:gd name="connsiteY9" fmla="*/ 8710 h 10968"/>
              <a:gd name="connsiteX10" fmla="*/ 5413 w 10000"/>
              <a:gd name="connsiteY10" fmla="*/ 7788 h 10968"/>
              <a:gd name="connsiteX11" fmla="*/ 3627 w 10000"/>
              <a:gd name="connsiteY11" fmla="*/ 7235 h 10968"/>
              <a:gd name="connsiteX12" fmla="*/ 1961 w 10000"/>
              <a:gd name="connsiteY12" fmla="*/ 6663 h 10968"/>
              <a:gd name="connsiteX13" fmla="*/ 0 w 10000"/>
              <a:gd name="connsiteY13" fmla="*/ 6296 h 10968"/>
              <a:gd name="connsiteX14" fmla="*/ 0 w 10000"/>
              <a:gd name="connsiteY14" fmla="*/ 5023 h 10968"/>
              <a:gd name="connsiteX0" fmla="*/ 0 w 10000"/>
              <a:gd name="connsiteY0" fmla="*/ 5023 h 10968"/>
              <a:gd name="connsiteX1" fmla="*/ 1961 w 10000"/>
              <a:gd name="connsiteY1" fmla="*/ 4727 h 10968"/>
              <a:gd name="connsiteX2" fmla="*/ 3627 w 10000"/>
              <a:gd name="connsiteY2" fmla="*/ 4194 h 10968"/>
              <a:gd name="connsiteX3" fmla="*/ 5301 w 10000"/>
              <a:gd name="connsiteY3" fmla="*/ 3549 h 10968"/>
              <a:gd name="connsiteX4" fmla="*/ 7088 w 10000"/>
              <a:gd name="connsiteY4" fmla="*/ 2581 h 10968"/>
              <a:gd name="connsiteX5" fmla="*/ 8651 w 10000"/>
              <a:gd name="connsiteY5" fmla="*/ 1290 h 10968"/>
              <a:gd name="connsiteX6" fmla="*/ 9990 w 10000"/>
              <a:gd name="connsiteY6" fmla="*/ 0 h 10968"/>
              <a:gd name="connsiteX7" fmla="*/ 9990 w 10000"/>
              <a:gd name="connsiteY7" fmla="*/ 10968 h 10968"/>
              <a:gd name="connsiteX8" fmla="*/ 8651 w 10000"/>
              <a:gd name="connsiteY8" fmla="*/ 9678 h 10968"/>
              <a:gd name="connsiteX9" fmla="*/ 7199 w 10000"/>
              <a:gd name="connsiteY9" fmla="*/ 8710 h 10968"/>
              <a:gd name="connsiteX10" fmla="*/ 5413 w 10000"/>
              <a:gd name="connsiteY10" fmla="*/ 7788 h 10968"/>
              <a:gd name="connsiteX11" fmla="*/ 3627 w 10000"/>
              <a:gd name="connsiteY11" fmla="*/ 7235 h 10968"/>
              <a:gd name="connsiteX12" fmla="*/ 1961 w 10000"/>
              <a:gd name="connsiteY12" fmla="*/ 6663 h 10968"/>
              <a:gd name="connsiteX13" fmla="*/ 0 w 10000"/>
              <a:gd name="connsiteY13" fmla="*/ 6296 h 10968"/>
              <a:gd name="connsiteX14" fmla="*/ 0 w 10000"/>
              <a:gd name="connsiteY14" fmla="*/ 5023 h 10968"/>
              <a:gd name="connsiteX0" fmla="*/ 0 w 10000"/>
              <a:gd name="connsiteY0" fmla="*/ 5023 h 10968"/>
              <a:gd name="connsiteX1" fmla="*/ 1961 w 10000"/>
              <a:gd name="connsiteY1" fmla="*/ 4727 h 10968"/>
              <a:gd name="connsiteX2" fmla="*/ 3627 w 10000"/>
              <a:gd name="connsiteY2" fmla="*/ 4194 h 10968"/>
              <a:gd name="connsiteX3" fmla="*/ 5301 w 10000"/>
              <a:gd name="connsiteY3" fmla="*/ 3549 h 10968"/>
              <a:gd name="connsiteX4" fmla="*/ 7088 w 10000"/>
              <a:gd name="connsiteY4" fmla="*/ 2581 h 10968"/>
              <a:gd name="connsiteX5" fmla="*/ 8651 w 10000"/>
              <a:gd name="connsiteY5" fmla="*/ 1290 h 10968"/>
              <a:gd name="connsiteX6" fmla="*/ 9990 w 10000"/>
              <a:gd name="connsiteY6" fmla="*/ 0 h 10968"/>
              <a:gd name="connsiteX7" fmla="*/ 9990 w 10000"/>
              <a:gd name="connsiteY7" fmla="*/ 10968 h 10968"/>
              <a:gd name="connsiteX8" fmla="*/ 8651 w 10000"/>
              <a:gd name="connsiteY8" fmla="*/ 9678 h 10968"/>
              <a:gd name="connsiteX9" fmla="*/ 7199 w 10000"/>
              <a:gd name="connsiteY9" fmla="*/ 8710 h 10968"/>
              <a:gd name="connsiteX10" fmla="*/ 5413 w 10000"/>
              <a:gd name="connsiteY10" fmla="*/ 7788 h 10968"/>
              <a:gd name="connsiteX11" fmla="*/ 3627 w 10000"/>
              <a:gd name="connsiteY11" fmla="*/ 7235 h 10968"/>
              <a:gd name="connsiteX12" fmla="*/ 1961 w 10000"/>
              <a:gd name="connsiteY12" fmla="*/ 6663 h 10968"/>
              <a:gd name="connsiteX13" fmla="*/ 0 w 10000"/>
              <a:gd name="connsiteY13" fmla="*/ 6296 h 10968"/>
              <a:gd name="connsiteX14" fmla="*/ 0 w 10000"/>
              <a:gd name="connsiteY14" fmla="*/ 5023 h 10968"/>
              <a:gd name="connsiteX0" fmla="*/ 55 w 10000"/>
              <a:gd name="connsiteY0" fmla="*/ 5228 h 10968"/>
              <a:gd name="connsiteX1" fmla="*/ 1961 w 10000"/>
              <a:gd name="connsiteY1" fmla="*/ 4727 h 10968"/>
              <a:gd name="connsiteX2" fmla="*/ 3627 w 10000"/>
              <a:gd name="connsiteY2" fmla="*/ 4194 h 10968"/>
              <a:gd name="connsiteX3" fmla="*/ 5301 w 10000"/>
              <a:gd name="connsiteY3" fmla="*/ 3549 h 10968"/>
              <a:gd name="connsiteX4" fmla="*/ 7088 w 10000"/>
              <a:gd name="connsiteY4" fmla="*/ 2581 h 10968"/>
              <a:gd name="connsiteX5" fmla="*/ 8651 w 10000"/>
              <a:gd name="connsiteY5" fmla="*/ 1290 h 10968"/>
              <a:gd name="connsiteX6" fmla="*/ 9990 w 10000"/>
              <a:gd name="connsiteY6" fmla="*/ 0 h 10968"/>
              <a:gd name="connsiteX7" fmla="*/ 9990 w 10000"/>
              <a:gd name="connsiteY7" fmla="*/ 10968 h 10968"/>
              <a:gd name="connsiteX8" fmla="*/ 8651 w 10000"/>
              <a:gd name="connsiteY8" fmla="*/ 9678 h 10968"/>
              <a:gd name="connsiteX9" fmla="*/ 7199 w 10000"/>
              <a:gd name="connsiteY9" fmla="*/ 8710 h 10968"/>
              <a:gd name="connsiteX10" fmla="*/ 5413 w 10000"/>
              <a:gd name="connsiteY10" fmla="*/ 7788 h 10968"/>
              <a:gd name="connsiteX11" fmla="*/ 3627 w 10000"/>
              <a:gd name="connsiteY11" fmla="*/ 7235 h 10968"/>
              <a:gd name="connsiteX12" fmla="*/ 1961 w 10000"/>
              <a:gd name="connsiteY12" fmla="*/ 6663 h 10968"/>
              <a:gd name="connsiteX13" fmla="*/ 0 w 10000"/>
              <a:gd name="connsiteY13" fmla="*/ 6296 h 10968"/>
              <a:gd name="connsiteX14" fmla="*/ 55 w 10000"/>
              <a:gd name="connsiteY14" fmla="*/ 5228 h 10968"/>
              <a:gd name="connsiteX0" fmla="*/ 18 w 9963"/>
              <a:gd name="connsiteY0" fmla="*/ 5228 h 10968"/>
              <a:gd name="connsiteX1" fmla="*/ 1924 w 9963"/>
              <a:gd name="connsiteY1" fmla="*/ 4727 h 10968"/>
              <a:gd name="connsiteX2" fmla="*/ 3590 w 9963"/>
              <a:gd name="connsiteY2" fmla="*/ 4194 h 10968"/>
              <a:gd name="connsiteX3" fmla="*/ 5264 w 9963"/>
              <a:gd name="connsiteY3" fmla="*/ 3549 h 10968"/>
              <a:gd name="connsiteX4" fmla="*/ 7051 w 9963"/>
              <a:gd name="connsiteY4" fmla="*/ 2581 h 10968"/>
              <a:gd name="connsiteX5" fmla="*/ 8614 w 9963"/>
              <a:gd name="connsiteY5" fmla="*/ 1290 h 10968"/>
              <a:gd name="connsiteX6" fmla="*/ 9953 w 9963"/>
              <a:gd name="connsiteY6" fmla="*/ 0 h 10968"/>
              <a:gd name="connsiteX7" fmla="*/ 9953 w 9963"/>
              <a:gd name="connsiteY7" fmla="*/ 10968 h 10968"/>
              <a:gd name="connsiteX8" fmla="*/ 8614 w 9963"/>
              <a:gd name="connsiteY8" fmla="*/ 9678 h 10968"/>
              <a:gd name="connsiteX9" fmla="*/ 7162 w 9963"/>
              <a:gd name="connsiteY9" fmla="*/ 8710 h 10968"/>
              <a:gd name="connsiteX10" fmla="*/ 5376 w 9963"/>
              <a:gd name="connsiteY10" fmla="*/ 7788 h 10968"/>
              <a:gd name="connsiteX11" fmla="*/ 3590 w 9963"/>
              <a:gd name="connsiteY11" fmla="*/ 7235 h 10968"/>
              <a:gd name="connsiteX12" fmla="*/ 1924 w 9963"/>
              <a:gd name="connsiteY12" fmla="*/ 6663 h 10968"/>
              <a:gd name="connsiteX13" fmla="*/ 18 w 9963"/>
              <a:gd name="connsiteY13" fmla="*/ 6300 h 10968"/>
              <a:gd name="connsiteX14" fmla="*/ 18 w 9963"/>
              <a:gd name="connsiteY14" fmla="*/ 5228 h 10968"/>
              <a:gd name="connsiteX0" fmla="*/ 18 w 10000"/>
              <a:gd name="connsiteY0" fmla="*/ 4767 h 10000"/>
              <a:gd name="connsiteX1" fmla="*/ 1931 w 10000"/>
              <a:gd name="connsiteY1" fmla="*/ 4310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7077 w 10000"/>
              <a:gd name="connsiteY4" fmla="*/ 2353 h 10000"/>
              <a:gd name="connsiteX5" fmla="*/ 8646 w 10000"/>
              <a:gd name="connsiteY5" fmla="*/ 1176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8646 w 10000"/>
              <a:gd name="connsiteY8" fmla="*/ 8824 h 10000"/>
              <a:gd name="connsiteX9" fmla="*/ 7189 w 10000"/>
              <a:gd name="connsiteY9" fmla="*/ 7941 h 10000"/>
              <a:gd name="connsiteX10" fmla="*/ 5396 w 10000"/>
              <a:gd name="connsiteY10" fmla="*/ 7101 h 10000"/>
              <a:gd name="connsiteX11" fmla="*/ 3603 w 10000"/>
              <a:gd name="connsiteY11" fmla="*/ 6596 h 10000"/>
              <a:gd name="connsiteX12" fmla="*/ 1931 w 10000"/>
              <a:gd name="connsiteY12" fmla="*/ 6075 h 10000"/>
              <a:gd name="connsiteX13" fmla="*/ 18 w 10000"/>
              <a:gd name="connsiteY13" fmla="*/ 5744 h 10000"/>
              <a:gd name="connsiteX14" fmla="*/ 18 w 10000"/>
              <a:gd name="connsiteY14" fmla="*/ 4767 h 10000"/>
              <a:gd name="connsiteX0" fmla="*/ 18 w 10000"/>
              <a:gd name="connsiteY0" fmla="*/ 4767 h 10000"/>
              <a:gd name="connsiteX1" fmla="*/ 1931 w 10000"/>
              <a:gd name="connsiteY1" fmla="*/ 4310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7077 w 10000"/>
              <a:gd name="connsiteY4" fmla="*/ 2353 h 10000"/>
              <a:gd name="connsiteX5" fmla="*/ 7765 w 10000"/>
              <a:gd name="connsiteY5" fmla="*/ 1785 h 10000"/>
              <a:gd name="connsiteX6" fmla="*/ 8646 w 10000"/>
              <a:gd name="connsiteY6" fmla="*/ 1176 h 10000"/>
              <a:gd name="connsiteX7" fmla="*/ 9990 w 10000"/>
              <a:gd name="connsiteY7" fmla="*/ 0 h 10000"/>
              <a:gd name="connsiteX8" fmla="*/ 9990 w 10000"/>
              <a:gd name="connsiteY8" fmla="*/ 10000 h 10000"/>
              <a:gd name="connsiteX9" fmla="*/ 8646 w 10000"/>
              <a:gd name="connsiteY9" fmla="*/ 8824 h 10000"/>
              <a:gd name="connsiteX10" fmla="*/ 7189 w 10000"/>
              <a:gd name="connsiteY10" fmla="*/ 7941 h 10000"/>
              <a:gd name="connsiteX11" fmla="*/ 5396 w 10000"/>
              <a:gd name="connsiteY11" fmla="*/ 7101 h 10000"/>
              <a:gd name="connsiteX12" fmla="*/ 3603 w 10000"/>
              <a:gd name="connsiteY12" fmla="*/ 6596 h 10000"/>
              <a:gd name="connsiteX13" fmla="*/ 1931 w 10000"/>
              <a:gd name="connsiteY13" fmla="*/ 6075 h 10000"/>
              <a:gd name="connsiteX14" fmla="*/ 18 w 10000"/>
              <a:gd name="connsiteY14" fmla="*/ 5744 h 10000"/>
              <a:gd name="connsiteX15" fmla="*/ 18 w 10000"/>
              <a:gd name="connsiteY15" fmla="*/ 4767 h 10000"/>
              <a:gd name="connsiteX0" fmla="*/ 18 w 10000"/>
              <a:gd name="connsiteY0" fmla="*/ 4767 h 10000"/>
              <a:gd name="connsiteX1" fmla="*/ 1931 w 10000"/>
              <a:gd name="connsiteY1" fmla="*/ 4310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7077 w 10000"/>
              <a:gd name="connsiteY4" fmla="*/ 2353 h 10000"/>
              <a:gd name="connsiteX5" fmla="*/ 8085 w 10000"/>
              <a:gd name="connsiteY5" fmla="*/ 1886 h 10000"/>
              <a:gd name="connsiteX6" fmla="*/ 8646 w 10000"/>
              <a:gd name="connsiteY6" fmla="*/ 1176 h 10000"/>
              <a:gd name="connsiteX7" fmla="*/ 9990 w 10000"/>
              <a:gd name="connsiteY7" fmla="*/ 0 h 10000"/>
              <a:gd name="connsiteX8" fmla="*/ 9990 w 10000"/>
              <a:gd name="connsiteY8" fmla="*/ 10000 h 10000"/>
              <a:gd name="connsiteX9" fmla="*/ 8646 w 10000"/>
              <a:gd name="connsiteY9" fmla="*/ 8824 h 10000"/>
              <a:gd name="connsiteX10" fmla="*/ 7189 w 10000"/>
              <a:gd name="connsiteY10" fmla="*/ 7941 h 10000"/>
              <a:gd name="connsiteX11" fmla="*/ 5396 w 10000"/>
              <a:gd name="connsiteY11" fmla="*/ 7101 h 10000"/>
              <a:gd name="connsiteX12" fmla="*/ 3603 w 10000"/>
              <a:gd name="connsiteY12" fmla="*/ 6596 h 10000"/>
              <a:gd name="connsiteX13" fmla="*/ 1931 w 10000"/>
              <a:gd name="connsiteY13" fmla="*/ 6075 h 10000"/>
              <a:gd name="connsiteX14" fmla="*/ 18 w 10000"/>
              <a:gd name="connsiteY14" fmla="*/ 5744 h 10000"/>
              <a:gd name="connsiteX15" fmla="*/ 18 w 10000"/>
              <a:gd name="connsiteY15" fmla="*/ 4767 h 10000"/>
              <a:gd name="connsiteX0" fmla="*/ 18 w 10000"/>
              <a:gd name="connsiteY0" fmla="*/ 4767 h 10000"/>
              <a:gd name="connsiteX1" fmla="*/ 1931 w 10000"/>
              <a:gd name="connsiteY1" fmla="*/ 4310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7077 w 10000"/>
              <a:gd name="connsiteY4" fmla="*/ 2353 h 10000"/>
              <a:gd name="connsiteX5" fmla="*/ 8085 w 10000"/>
              <a:gd name="connsiteY5" fmla="*/ 1886 h 10000"/>
              <a:gd name="connsiteX6" fmla="*/ 9206 w 10000"/>
              <a:gd name="connsiteY6" fmla="*/ 828 h 10000"/>
              <a:gd name="connsiteX7" fmla="*/ 9990 w 10000"/>
              <a:gd name="connsiteY7" fmla="*/ 0 h 10000"/>
              <a:gd name="connsiteX8" fmla="*/ 9990 w 10000"/>
              <a:gd name="connsiteY8" fmla="*/ 10000 h 10000"/>
              <a:gd name="connsiteX9" fmla="*/ 8646 w 10000"/>
              <a:gd name="connsiteY9" fmla="*/ 8824 h 10000"/>
              <a:gd name="connsiteX10" fmla="*/ 7189 w 10000"/>
              <a:gd name="connsiteY10" fmla="*/ 7941 h 10000"/>
              <a:gd name="connsiteX11" fmla="*/ 5396 w 10000"/>
              <a:gd name="connsiteY11" fmla="*/ 7101 h 10000"/>
              <a:gd name="connsiteX12" fmla="*/ 3603 w 10000"/>
              <a:gd name="connsiteY12" fmla="*/ 6596 h 10000"/>
              <a:gd name="connsiteX13" fmla="*/ 1931 w 10000"/>
              <a:gd name="connsiteY13" fmla="*/ 6075 h 10000"/>
              <a:gd name="connsiteX14" fmla="*/ 18 w 10000"/>
              <a:gd name="connsiteY14" fmla="*/ 5744 h 10000"/>
              <a:gd name="connsiteX15" fmla="*/ 18 w 10000"/>
              <a:gd name="connsiteY15" fmla="*/ 4767 h 10000"/>
              <a:gd name="connsiteX0" fmla="*/ 18 w 10000"/>
              <a:gd name="connsiteY0" fmla="*/ 4767 h 10000"/>
              <a:gd name="connsiteX1" fmla="*/ 1931 w 10000"/>
              <a:gd name="connsiteY1" fmla="*/ 4310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7077 w 10000"/>
              <a:gd name="connsiteY4" fmla="*/ 2353 h 10000"/>
              <a:gd name="connsiteX5" fmla="*/ 8085 w 10000"/>
              <a:gd name="connsiteY5" fmla="*/ 1886 h 10000"/>
              <a:gd name="connsiteX6" fmla="*/ 9206 w 10000"/>
              <a:gd name="connsiteY6" fmla="*/ 828 h 10000"/>
              <a:gd name="connsiteX7" fmla="*/ 9990 w 10000"/>
              <a:gd name="connsiteY7" fmla="*/ 0 h 10000"/>
              <a:gd name="connsiteX8" fmla="*/ 9990 w 10000"/>
              <a:gd name="connsiteY8" fmla="*/ 10000 h 10000"/>
              <a:gd name="connsiteX9" fmla="*/ 8646 w 10000"/>
              <a:gd name="connsiteY9" fmla="*/ 8824 h 10000"/>
              <a:gd name="connsiteX10" fmla="*/ 8101 w 10000"/>
              <a:gd name="connsiteY10" fmla="*/ 8337 h 10000"/>
              <a:gd name="connsiteX11" fmla="*/ 7189 w 10000"/>
              <a:gd name="connsiteY11" fmla="*/ 7941 h 10000"/>
              <a:gd name="connsiteX12" fmla="*/ 5396 w 10000"/>
              <a:gd name="connsiteY12" fmla="*/ 7101 h 10000"/>
              <a:gd name="connsiteX13" fmla="*/ 3603 w 10000"/>
              <a:gd name="connsiteY13" fmla="*/ 6596 h 10000"/>
              <a:gd name="connsiteX14" fmla="*/ 1931 w 10000"/>
              <a:gd name="connsiteY14" fmla="*/ 6075 h 10000"/>
              <a:gd name="connsiteX15" fmla="*/ 18 w 10000"/>
              <a:gd name="connsiteY15" fmla="*/ 5744 h 10000"/>
              <a:gd name="connsiteX16" fmla="*/ 18 w 10000"/>
              <a:gd name="connsiteY16" fmla="*/ 4767 h 10000"/>
              <a:gd name="connsiteX0" fmla="*/ 18 w 10000"/>
              <a:gd name="connsiteY0" fmla="*/ 4767 h 10000"/>
              <a:gd name="connsiteX1" fmla="*/ 1931 w 10000"/>
              <a:gd name="connsiteY1" fmla="*/ 4310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7077 w 10000"/>
              <a:gd name="connsiteY4" fmla="*/ 2353 h 10000"/>
              <a:gd name="connsiteX5" fmla="*/ 8085 w 10000"/>
              <a:gd name="connsiteY5" fmla="*/ 1886 h 10000"/>
              <a:gd name="connsiteX6" fmla="*/ 9206 w 10000"/>
              <a:gd name="connsiteY6" fmla="*/ 828 h 10000"/>
              <a:gd name="connsiteX7" fmla="*/ 9990 w 10000"/>
              <a:gd name="connsiteY7" fmla="*/ 0 h 10000"/>
              <a:gd name="connsiteX8" fmla="*/ 9990 w 10000"/>
              <a:gd name="connsiteY8" fmla="*/ 10000 h 10000"/>
              <a:gd name="connsiteX9" fmla="*/ 9094 w 10000"/>
              <a:gd name="connsiteY9" fmla="*/ 8942 h 10000"/>
              <a:gd name="connsiteX10" fmla="*/ 8101 w 10000"/>
              <a:gd name="connsiteY10" fmla="*/ 8337 h 10000"/>
              <a:gd name="connsiteX11" fmla="*/ 7189 w 10000"/>
              <a:gd name="connsiteY11" fmla="*/ 7941 h 10000"/>
              <a:gd name="connsiteX12" fmla="*/ 5396 w 10000"/>
              <a:gd name="connsiteY12" fmla="*/ 7101 h 10000"/>
              <a:gd name="connsiteX13" fmla="*/ 3603 w 10000"/>
              <a:gd name="connsiteY13" fmla="*/ 6596 h 10000"/>
              <a:gd name="connsiteX14" fmla="*/ 1931 w 10000"/>
              <a:gd name="connsiteY14" fmla="*/ 6075 h 10000"/>
              <a:gd name="connsiteX15" fmla="*/ 18 w 10000"/>
              <a:gd name="connsiteY15" fmla="*/ 5744 h 10000"/>
              <a:gd name="connsiteX16" fmla="*/ 18 w 10000"/>
              <a:gd name="connsiteY16" fmla="*/ 4767 h 10000"/>
              <a:gd name="connsiteX0" fmla="*/ 18 w 10000"/>
              <a:gd name="connsiteY0" fmla="*/ 4767 h 10000"/>
              <a:gd name="connsiteX1" fmla="*/ 1931 w 10000"/>
              <a:gd name="connsiteY1" fmla="*/ 4310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7077 w 10000"/>
              <a:gd name="connsiteY4" fmla="*/ 2353 h 10000"/>
              <a:gd name="connsiteX5" fmla="*/ 8085 w 10000"/>
              <a:gd name="connsiteY5" fmla="*/ 1886 h 10000"/>
              <a:gd name="connsiteX6" fmla="*/ 9206 w 10000"/>
              <a:gd name="connsiteY6" fmla="*/ 828 h 10000"/>
              <a:gd name="connsiteX7" fmla="*/ 9990 w 10000"/>
              <a:gd name="connsiteY7" fmla="*/ 0 h 10000"/>
              <a:gd name="connsiteX8" fmla="*/ 9990 w 10000"/>
              <a:gd name="connsiteY8" fmla="*/ 10000 h 10000"/>
              <a:gd name="connsiteX9" fmla="*/ 9094 w 10000"/>
              <a:gd name="connsiteY9" fmla="*/ 8942 h 10000"/>
              <a:gd name="connsiteX10" fmla="*/ 8101 w 10000"/>
              <a:gd name="connsiteY10" fmla="*/ 8337 h 10000"/>
              <a:gd name="connsiteX11" fmla="*/ 6853 w 10000"/>
              <a:gd name="connsiteY11" fmla="*/ 7531 h 10000"/>
              <a:gd name="connsiteX12" fmla="*/ 5396 w 10000"/>
              <a:gd name="connsiteY12" fmla="*/ 7101 h 10000"/>
              <a:gd name="connsiteX13" fmla="*/ 3603 w 10000"/>
              <a:gd name="connsiteY13" fmla="*/ 6596 h 10000"/>
              <a:gd name="connsiteX14" fmla="*/ 1931 w 10000"/>
              <a:gd name="connsiteY14" fmla="*/ 6075 h 10000"/>
              <a:gd name="connsiteX15" fmla="*/ 18 w 10000"/>
              <a:gd name="connsiteY15" fmla="*/ 5744 h 10000"/>
              <a:gd name="connsiteX16" fmla="*/ 18 w 10000"/>
              <a:gd name="connsiteY16" fmla="*/ 4767 h 10000"/>
              <a:gd name="connsiteX0" fmla="*/ 18 w 10000"/>
              <a:gd name="connsiteY0" fmla="*/ 4767 h 10000"/>
              <a:gd name="connsiteX1" fmla="*/ 1931 w 10000"/>
              <a:gd name="connsiteY1" fmla="*/ 4310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6853 w 10000"/>
              <a:gd name="connsiteY4" fmla="*/ 2592 h 10000"/>
              <a:gd name="connsiteX5" fmla="*/ 8085 w 10000"/>
              <a:gd name="connsiteY5" fmla="*/ 1886 h 10000"/>
              <a:gd name="connsiteX6" fmla="*/ 9206 w 10000"/>
              <a:gd name="connsiteY6" fmla="*/ 828 h 10000"/>
              <a:gd name="connsiteX7" fmla="*/ 9990 w 10000"/>
              <a:gd name="connsiteY7" fmla="*/ 0 h 10000"/>
              <a:gd name="connsiteX8" fmla="*/ 9990 w 10000"/>
              <a:gd name="connsiteY8" fmla="*/ 10000 h 10000"/>
              <a:gd name="connsiteX9" fmla="*/ 9094 w 10000"/>
              <a:gd name="connsiteY9" fmla="*/ 8942 h 10000"/>
              <a:gd name="connsiteX10" fmla="*/ 8101 w 10000"/>
              <a:gd name="connsiteY10" fmla="*/ 8337 h 10000"/>
              <a:gd name="connsiteX11" fmla="*/ 6853 w 10000"/>
              <a:gd name="connsiteY11" fmla="*/ 7531 h 10000"/>
              <a:gd name="connsiteX12" fmla="*/ 5396 w 10000"/>
              <a:gd name="connsiteY12" fmla="*/ 7101 h 10000"/>
              <a:gd name="connsiteX13" fmla="*/ 3603 w 10000"/>
              <a:gd name="connsiteY13" fmla="*/ 6596 h 10000"/>
              <a:gd name="connsiteX14" fmla="*/ 1931 w 10000"/>
              <a:gd name="connsiteY14" fmla="*/ 6075 h 10000"/>
              <a:gd name="connsiteX15" fmla="*/ 18 w 10000"/>
              <a:gd name="connsiteY15" fmla="*/ 5744 h 10000"/>
              <a:gd name="connsiteX16" fmla="*/ 18 w 10000"/>
              <a:gd name="connsiteY16" fmla="*/ 4767 h 10000"/>
              <a:gd name="connsiteX0" fmla="*/ 18 w 10000"/>
              <a:gd name="connsiteY0" fmla="*/ 4767 h 10000"/>
              <a:gd name="connsiteX1" fmla="*/ 1698 w 10000"/>
              <a:gd name="connsiteY1" fmla="*/ 4356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6853 w 10000"/>
              <a:gd name="connsiteY4" fmla="*/ 2592 h 10000"/>
              <a:gd name="connsiteX5" fmla="*/ 8085 w 10000"/>
              <a:gd name="connsiteY5" fmla="*/ 1886 h 10000"/>
              <a:gd name="connsiteX6" fmla="*/ 9206 w 10000"/>
              <a:gd name="connsiteY6" fmla="*/ 828 h 10000"/>
              <a:gd name="connsiteX7" fmla="*/ 9990 w 10000"/>
              <a:gd name="connsiteY7" fmla="*/ 0 h 10000"/>
              <a:gd name="connsiteX8" fmla="*/ 9990 w 10000"/>
              <a:gd name="connsiteY8" fmla="*/ 10000 h 10000"/>
              <a:gd name="connsiteX9" fmla="*/ 9094 w 10000"/>
              <a:gd name="connsiteY9" fmla="*/ 8942 h 10000"/>
              <a:gd name="connsiteX10" fmla="*/ 8101 w 10000"/>
              <a:gd name="connsiteY10" fmla="*/ 8337 h 10000"/>
              <a:gd name="connsiteX11" fmla="*/ 6853 w 10000"/>
              <a:gd name="connsiteY11" fmla="*/ 7531 h 10000"/>
              <a:gd name="connsiteX12" fmla="*/ 5396 w 10000"/>
              <a:gd name="connsiteY12" fmla="*/ 7101 h 10000"/>
              <a:gd name="connsiteX13" fmla="*/ 3603 w 10000"/>
              <a:gd name="connsiteY13" fmla="*/ 6596 h 10000"/>
              <a:gd name="connsiteX14" fmla="*/ 1931 w 10000"/>
              <a:gd name="connsiteY14" fmla="*/ 6075 h 10000"/>
              <a:gd name="connsiteX15" fmla="*/ 18 w 10000"/>
              <a:gd name="connsiteY15" fmla="*/ 5744 h 10000"/>
              <a:gd name="connsiteX16" fmla="*/ 18 w 10000"/>
              <a:gd name="connsiteY16" fmla="*/ 4767 h 10000"/>
              <a:gd name="connsiteX0" fmla="*/ 18 w 10000"/>
              <a:gd name="connsiteY0" fmla="*/ 4767 h 10000"/>
              <a:gd name="connsiteX1" fmla="*/ 1698 w 10000"/>
              <a:gd name="connsiteY1" fmla="*/ 4356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6853 w 10000"/>
              <a:gd name="connsiteY4" fmla="*/ 2592 h 10000"/>
              <a:gd name="connsiteX5" fmla="*/ 8085 w 10000"/>
              <a:gd name="connsiteY5" fmla="*/ 1886 h 10000"/>
              <a:gd name="connsiteX6" fmla="*/ 9206 w 10000"/>
              <a:gd name="connsiteY6" fmla="*/ 828 h 10000"/>
              <a:gd name="connsiteX7" fmla="*/ 9990 w 10000"/>
              <a:gd name="connsiteY7" fmla="*/ 0 h 10000"/>
              <a:gd name="connsiteX8" fmla="*/ 9990 w 10000"/>
              <a:gd name="connsiteY8" fmla="*/ 10000 h 10000"/>
              <a:gd name="connsiteX9" fmla="*/ 9094 w 10000"/>
              <a:gd name="connsiteY9" fmla="*/ 8942 h 10000"/>
              <a:gd name="connsiteX10" fmla="*/ 8101 w 10000"/>
              <a:gd name="connsiteY10" fmla="*/ 8337 h 10000"/>
              <a:gd name="connsiteX11" fmla="*/ 6853 w 10000"/>
              <a:gd name="connsiteY11" fmla="*/ 7531 h 10000"/>
              <a:gd name="connsiteX12" fmla="*/ 5396 w 10000"/>
              <a:gd name="connsiteY12" fmla="*/ 7101 h 10000"/>
              <a:gd name="connsiteX13" fmla="*/ 3603 w 10000"/>
              <a:gd name="connsiteY13" fmla="*/ 6596 h 10000"/>
              <a:gd name="connsiteX14" fmla="*/ 1698 w 10000"/>
              <a:gd name="connsiteY14" fmla="*/ 6119 h 10000"/>
              <a:gd name="connsiteX15" fmla="*/ 18 w 10000"/>
              <a:gd name="connsiteY15" fmla="*/ 5744 h 10000"/>
              <a:gd name="connsiteX16" fmla="*/ 18 w 10000"/>
              <a:gd name="connsiteY16" fmla="*/ 4767 h 10000"/>
              <a:gd name="connsiteX0" fmla="*/ 18 w 10000"/>
              <a:gd name="connsiteY0" fmla="*/ 4767 h 10000"/>
              <a:gd name="connsiteX1" fmla="*/ 1698 w 10000"/>
              <a:gd name="connsiteY1" fmla="*/ 4356 h 10000"/>
              <a:gd name="connsiteX2" fmla="*/ 2931 w 10000"/>
              <a:gd name="connsiteY2" fmla="*/ 4003 h 10000"/>
              <a:gd name="connsiteX3" fmla="*/ 3603 w 10000"/>
              <a:gd name="connsiteY3" fmla="*/ 3824 h 10000"/>
              <a:gd name="connsiteX4" fmla="*/ 5284 w 10000"/>
              <a:gd name="connsiteY4" fmla="*/ 3236 h 10000"/>
              <a:gd name="connsiteX5" fmla="*/ 6853 w 10000"/>
              <a:gd name="connsiteY5" fmla="*/ 2592 h 10000"/>
              <a:gd name="connsiteX6" fmla="*/ 8085 w 10000"/>
              <a:gd name="connsiteY6" fmla="*/ 1886 h 10000"/>
              <a:gd name="connsiteX7" fmla="*/ 9206 w 10000"/>
              <a:gd name="connsiteY7" fmla="*/ 828 h 10000"/>
              <a:gd name="connsiteX8" fmla="*/ 9990 w 10000"/>
              <a:gd name="connsiteY8" fmla="*/ 0 h 10000"/>
              <a:gd name="connsiteX9" fmla="*/ 9990 w 10000"/>
              <a:gd name="connsiteY9" fmla="*/ 10000 h 10000"/>
              <a:gd name="connsiteX10" fmla="*/ 9094 w 10000"/>
              <a:gd name="connsiteY10" fmla="*/ 8942 h 10000"/>
              <a:gd name="connsiteX11" fmla="*/ 8101 w 10000"/>
              <a:gd name="connsiteY11" fmla="*/ 8337 h 10000"/>
              <a:gd name="connsiteX12" fmla="*/ 6853 w 10000"/>
              <a:gd name="connsiteY12" fmla="*/ 7531 h 10000"/>
              <a:gd name="connsiteX13" fmla="*/ 5396 w 10000"/>
              <a:gd name="connsiteY13" fmla="*/ 7101 h 10000"/>
              <a:gd name="connsiteX14" fmla="*/ 3603 w 10000"/>
              <a:gd name="connsiteY14" fmla="*/ 6596 h 10000"/>
              <a:gd name="connsiteX15" fmla="*/ 1698 w 10000"/>
              <a:gd name="connsiteY15" fmla="*/ 6119 h 10000"/>
              <a:gd name="connsiteX16" fmla="*/ 18 w 10000"/>
              <a:gd name="connsiteY16" fmla="*/ 5744 h 10000"/>
              <a:gd name="connsiteX17" fmla="*/ 18 w 10000"/>
              <a:gd name="connsiteY17" fmla="*/ 4767 h 10000"/>
              <a:gd name="connsiteX0" fmla="*/ 18 w 10000"/>
              <a:gd name="connsiteY0" fmla="*/ 4767 h 10000"/>
              <a:gd name="connsiteX1" fmla="*/ 1698 w 10000"/>
              <a:gd name="connsiteY1" fmla="*/ 4356 h 10000"/>
              <a:gd name="connsiteX2" fmla="*/ 2931 w 10000"/>
              <a:gd name="connsiteY2" fmla="*/ 4003 h 10000"/>
              <a:gd name="connsiteX3" fmla="*/ 3603 w 10000"/>
              <a:gd name="connsiteY3" fmla="*/ 3824 h 10000"/>
              <a:gd name="connsiteX4" fmla="*/ 5284 w 10000"/>
              <a:gd name="connsiteY4" fmla="*/ 3236 h 10000"/>
              <a:gd name="connsiteX5" fmla="*/ 6853 w 10000"/>
              <a:gd name="connsiteY5" fmla="*/ 2592 h 10000"/>
              <a:gd name="connsiteX6" fmla="*/ 8085 w 10000"/>
              <a:gd name="connsiteY6" fmla="*/ 1886 h 10000"/>
              <a:gd name="connsiteX7" fmla="*/ 9206 w 10000"/>
              <a:gd name="connsiteY7" fmla="*/ 828 h 10000"/>
              <a:gd name="connsiteX8" fmla="*/ 9990 w 10000"/>
              <a:gd name="connsiteY8" fmla="*/ 0 h 10000"/>
              <a:gd name="connsiteX9" fmla="*/ 9990 w 10000"/>
              <a:gd name="connsiteY9" fmla="*/ 10000 h 10000"/>
              <a:gd name="connsiteX10" fmla="*/ 9094 w 10000"/>
              <a:gd name="connsiteY10" fmla="*/ 8942 h 10000"/>
              <a:gd name="connsiteX11" fmla="*/ 8101 w 10000"/>
              <a:gd name="connsiteY11" fmla="*/ 8337 h 10000"/>
              <a:gd name="connsiteX12" fmla="*/ 6853 w 10000"/>
              <a:gd name="connsiteY12" fmla="*/ 7531 h 10000"/>
              <a:gd name="connsiteX13" fmla="*/ 5396 w 10000"/>
              <a:gd name="connsiteY13" fmla="*/ 7101 h 10000"/>
              <a:gd name="connsiteX14" fmla="*/ 3603 w 10000"/>
              <a:gd name="connsiteY14" fmla="*/ 6596 h 10000"/>
              <a:gd name="connsiteX15" fmla="*/ 2931 w 10000"/>
              <a:gd name="connsiteY15" fmla="*/ 6523 h 10000"/>
              <a:gd name="connsiteX16" fmla="*/ 1698 w 10000"/>
              <a:gd name="connsiteY16" fmla="*/ 6119 h 10000"/>
              <a:gd name="connsiteX17" fmla="*/ 18 w 10000"/>
              <a:gd name="connsiteY17" fmla="*/ 5744 h 10000"/>
              <a:gd name="connsiteX18" fmla="*/ 18 w 10000"/>
              <a:gd name="connsiteY18" fmla="*/ 4767 h 10000"/>
              <a:gd name="connsiteX0" fmla="*/ 18 w 10000"/>
              <a:gd name="connsiteY0" fmla="*/ 4767 h 10000"/>
              <a:gd name="connsiteX1" fmla="*/ 1698 w 10000"/>
              <a:gd name="connsiteY1" fmla="*/ 4356 h 10000"/>
              <a:gd name="connsiteX2" fmla="*/ 2740 w 10000"/>
              <a:gd name="connsiteY2" fmla="*/ 4003 h 10000"/>
              <a:gd name="connsiteX3" fmla="*/ 3603 w 10000"/>
              <a:gd name="connsiteY3" fmla="*/ 3824 h 10000"/>
              <a:gd name="connsiteX4" fmla="*/ 5284 w 10000"/>
              <a:gd name="connsiteY4" fmla="*/ 3236 h 10000"/>
              <a:gd name="connsiteX5" fmla="*/ 6853 w 10000"/>
              <a:gd name="connsiteY5" fmla="*/ 2592 h 10000"/>
              <a:gd name="connsiteX6" fmla="*/ 8085 w 10000"/>
              <a:gd name="connsiteY6" fmla="*/ 1886 h 10000"/>
              <a:gd name="connsiteX7" fmla="*/ 9206 w 10000"/>
              <a:gd name="connsiteY7" fmla="*/ 828 h 10000"/>
              <a:gd name="connsiteX8" fmla="*/ 9990 w 10000"/>
              <a:gd name="connsiteY8" fmla="*/ 0 h 10000"/>
              <a:gd name="connsiteX9" fmla="*/ 9990 w 10000"/>
              <a:gd name="connsiteY9" fmla="*/ 10000 h 10000"/>
              <a:gd name="connsiteX10" fmla="*/ 9094 w 10000"/>
              <a:gd name="connsiteY10" fmla="*/ 8942 h 10000"/>
              <a:gd name="connsiteX11" fmla="*/ 8101 w 10000"/>
              <a:gd name="connsiteY11" fmla="*/ 8337 h 10000"/>
              <a:gd name="connsiteX12" fmla="*/ 6853 w 10000"/>
              <a:gd name="connsiteY12" fmla="*/ 7531 h 10000"/>
              <a:gd name="connsiteX13" fmla="*/ 5396 w 10000"/>
              <a:gd name="connsiteY13" fmla="*/ 7101 h 10000"/>
              <a:gd name="connsiteX14" fmla="*/ 3603 w 10000"/>
              <a:gd name="connsiteY14" fmla="*/ 6596 h 10000"/>
              <a:gd name="connsiteX15" fmla="*/ 2931 w 10000"/>
              <a:gd name="connsiteY15" fmla="*/ 6523 h 10000"/>
              <a:gd name="connsiteX16" fmla="*/ 1698 w 10000"/>
              <a:gd name="connsiteY16" fmla="*/ 6119 h 10000"/>
              <a:gd name="connsiteX17" fmla="*/ 18 w 10000"/>
              <a:gd name="connsiteY17" fmla="*/ 5744 h 10000"/>
              <a:gd name="connsiteX18" fmla="*/ 18 w 10000"/>
              <a:gd name="connsiteY18" fmla="*/ 4767 h 10000"/>
              <a:gd name="connsiteX0" fmla="*/ 18 w 10000"/>
              <a:gd name="connsiteY0" fmla="*/ 4767 h 10000"/>
              <a:gd name="connsiteX1" fmla="*/ 1698 w 10000"/>
              <a:gd name="connsiteY1" fmla="*/ 4356 h 10000"/>
              <a:gd name="connsiteX2" fmla="*/ 2740 w 10000"/>
              <a:gd name="connsiteY2" fmla="*/ 4003 h 10000"/>
              <a:gd name="connsiteX3" fmla="*/ 3603 w 10000"/>
              <a:gd name="connsiteY3" fmla="*/ 3824 h 10000"/>
              <a:gd name="connsiteX4" fmla="*/ 5284 w 10000"/>
              <a:gd name="connsiteY4" fmla="*/ 3236 h 10000"/>
              <a:gd name="connsiteX5" fmla="*/ 6853 w 10000"/>
              <a:gd name="connsiteY5" fmla="*/ 2592 h 10000"/>
              <a:gd name="connsiteX6" fmla="*/ 8085 w 10000"/>
              <a:gd name="connsiteY6" fmla="*/ 1886 h 10000"/>
              <a:gd name="connsiteX7" fmla="*/ 9206 w 10000"/>
              <a:gd name="connsiteY7" fmla="*/ 828 h 10000"/>
              <a:gd name="connsiteX8" fmla="*/ 9990 w 10000"/>
              <a:gd name="connsiteY8" fmla="*/ 0 h 10000"/>
              <a:gd name="connsiteX9" fmla="*/ 9990 w 10000"/>
              <a:gd name="connsiteY9" fmla="*/ 10000 h 10000"/>
              <a:gd name="connsiteX10" fmla="*/ 9094 w 10000"/>
              <a:gd name="connsiteY10" fmla="*/ 8942 h 10000"/>
              <a:gd name="connsiteX11" fmla="*/ 8101 w 10000"/>
              <a:gd name="connsiteY11" fmla="*/ 8337 h 10000"/>
              <a:gd name="connsiteX12" fmla="*/ 6853 w 10000"/>
              <a:gd name="connsiteY12" fmla="*/ 7531 h 10000"/>
              <a:gd name="connsiteX13" fmla="*/ 5396 w 10000"/>
              <a:gd name="connsiteY13" fmla="*/ 7101 h 10000"/>
              <a:gd name="connsiteX14" fmla="*/ 3603 w 10000"/>
              <a:gd name="connsiteY14" fmla="*/ 6596 h 10000"/>
              <a:gd name="connsiteX15" fmla="*/ 2854 w 10000"/>
              <a:gd name="connsiteY15" fmla="*/ 6472 h 10000"/>
              <a:gd name="connsiteX16" fmla="*/ 1698 w 10000"/>
              <a:gd name="connsiteY16" fmla="*/ 6119 h 10000"/>
              <a:gd name="connsiteX17" fmla="*/ 18 w 10000"/>
              <a:gd name="connsiteY17" fmla="*/ 5744 h 10000"/>
              <a:gd name="connsiteX18" fmla="*/ 18 w 10000"/>
              <a:gd name="connsiteY18" fmla="*/ 4767 h 10000"/>
              <a:gd name="connsiteX0" fmla="*/ 18 w 10000"/>
              <a:gd name="connsiteY0" fmla="*/ 4767 h 10000"/>
              <a:gd name="connsiteX1" fmla="*/ 1698 w 10000"/>
              <a:gd name="connsiteY1" fmla="*/ 4356 h 10000"/>
              <a:gd name="connsiteX2" fmla="*/ 2740 w 10000"/>
              <a:gd name="connsiteY2" fmla="*/ 4003 h 10000"/>
              <a:gd name="connsiteX3" fmla="*/ 3603 w 10000"/>
              <a:gd name="connsiteY3" fmla="*/ 3824 h 10000"/>
              <a:gd name="connsiteX4" fmla="*/ 5284 w 10000"/>
              <a:gd name="connsiteY4" fmla="*/ 3236 h 10000"/>
              <a:gd name="connsiteX5" fmla="*/ 6853 w 10000"/>
              <a:gd name="connsiteY5" fmla="*/ 2592 h 10000"/>
              <a:gd name="connsiteX6" fmla="*/ 8085 w 10000"/>
              <a:gd name="connsiteY6" fmla="*/ 1886 h 10000"/>
              <a:gd name="connsiteX7" fmla="*/ 9206 w 10000"/>
              <a:gd name="connsiteY7" fmla="*/ 828 h 10000"/>
              <a:gd name="connsiteX8" fmla="*/ 9990 w 10000"/>
              <a:gd name="connsiteY8" fmla="*/ 0 h 10000"/>
              <a:gd name="connsiteX9" fmla="*/ 9990 w 10000"/>
              <a:gd name="connsiteY9" fmla="*/ 10000 h 10000"/>
              <a:gd name="connsiteX10" fmla="*/ 9094 w 10000"/>
              <a:gd name="connsiteY10" fmla="*/ 8942 h 10000"/>
              <a:gd name="connsiteX11" fmla="*/ 8101 w 10000"/>
              <a:gd name="connsiteY11" fmla="*/ 8337 h 10000"/>
              <a:gd name="connsiteX12" fmla="*/ 6853 w 10000"/>
              <a:gd name="connsiteY12" fmla="*/ 7531 h 10000"/>
              <a:gd name="connsiteX13" fmla="*/ 5396 w 10000"/>
              <a:gd name="connsiteY13" fmla="*/ 7101 h 10000"/>
              <a:gd name="connsiteX14" fmla="*/ 3603 w 10000"/>
              <a:gd name="connsiteY14" fmla="*/ 6596 h 10000"/>
              <a:gd name="connsiteX15" fmla="*/ 2854 w 10000"/>
              <a:gd name="connsiteY15" fmla="*/ 6472 h 10000"/>
              <a:gd name="connsiteX16" fmla="*/ 18 w 10000"/>
              <a:gd name="connsiteY16" fmla="*/ 5744 h 10000"/>
              <a:gd name="connsiteX17" fmla="*/ 18 w 10000"/>
              <a:gd name="connsiteY17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3603 w 10000"/>
              <a:gd name="connsiteY2" fmla="*/ 3824 h 10000"/>
              <a:gd name="connsiteX3" fmla="*/ 5284 w 10000"/>
              <a:gd name="connsiteY3" fmla="*/ 3236 h 10000"/>
              <a:gd name="connsiteX4" fmla="*/ 6853 w 10000"/>
              <a:gd name="connsiteY4" fmla="*/ 2592 h 10000"/>
              <a:gd name="connsiteX5" fmla="*/ 8085 w 10000"/>
              <a:gd name="connsiteY5" fmla="*/ 1886 h 10000"/>
              <a:gd name="connsiteX6" fmla="*/ 9206 w 10000"/>
              <a:gd name="connsiteY6" fmla="*/ 828 h 10000"/>
              <a:gd name="connsiteX7" fmla="*/ 9990 w 10000"/>
              <a:gd name="connsiteY7" fmla="*/ 0 h 10000"/>
              <a:gd name="connsiteX8" fmla="*/ 9990 w 10000"/>
              <a:gd name="connsiteY8" fmla="*/ 10000 h 10000"/>
              <a:gd name="connsiteX9" fmla="*/ 9094 w 10000"/>
              <a:gd name="connsiteY9" fmla="*/ 8942 h 10000"/>
              <a:gd name="connsiteX10" fmla="*/ 8101 w 10000"/>
              <a:gd name="connsiteY10" fmla="*/ 8337 h 10000"/>
              <a:gd name="connsiteX11" fmla="*/ 6853 w 10000"/>
              <a:gd name="connsiteY11" fmla="*/ 7531 h 10000"/>
              <a:gd name="connsiteX12" fmla="*/ 5396 w 10000"/>
              <a:gd name="connsiteY12" fmla="*/ 7101 h 10000"/>
              <a:gd name="connsiteX13" fmla="*/ 3603 w 10000"/>
              <a:gd name="connsiteY13" fmla="*/ 6596 h 10000"/>
              <a:gd name="connsiteX14" fmla="*/ 2854 w 10000"/>
              <a:gd name="connsiteY14" fmla="*/ 6472 h 10000"/>
              <a:gd name="connsiteX15" fmla="*/ 18 w 10000"/>
              <a:gd name="connsiteY15" fmla="*/ 5744 h 10000"/>
              <a:gd name="connsiteX16" fmla="*/ 18 w 10000"/>
              <a:gd name="connsiteY16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5284 w 10000"/>
              <a:gd name="connsiteY2" fmla="*/ 3236 h 10000"/>
              <a:gd name="connsiteX3" fmla="*/ 6853 w 10000"/>
              <a:gd name="connsiteY3" fmla="*/ 2592 h 10000"/>
              <a:gd name="connsiteX4" fmla="*/ 8085 w 10000"/>
              <a:gd name="connsiteY4" fmla="*/ 1886 h 10000"/>
              <a:gd name="connsiteX5" fmla="*/ 9206 w 10000"/>
              <a:gd name="connsiteY5" fmla="*/ 828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9094 w 10000"/>
              <a:gd name="connsiteY8" fmla="*/ 8942 h 10000"/>
              <a:gd name="connsiteX9" fmla="*/ 8101 w 10000"/>
              <a:gd name="connsiteY9" fmla="*/ 8337 h 10000"/>
              <a:gd name="connsiteX10" fmla="*/ 6853 w 10000"/>
              <a:gd name="connsiteY10" fmla="*/ 7531 h 10000"/>
              <a:gd name="connsiteX11" fmla="*/ 5396 w 10000"/>
              <a:gd name="connsiteY11" fmla="*/ 7101 h 10000"/>
              <a:gd name="connsiteX12" fmla="*/ 3603 w 10000"/>
              <a:gd name="connsiteY12" fmla="*/ 6596 h 10000"/>
              <a:gd name="connsiteX13" fmla="*/ 2854 w 10000"/>
              <a:gd name="connsiteY13" fmla="*/ 6472 h 10000"/>
              <a:gd name="connsiteX14" fmla="*/ 18 w 10000"/>
              <a:gd name="connsiteY14" fmla="*/ 5744 h 10000"/>
              <a:gd name="connsiteX15" fmla="*/ 18 w 10000"/>
              <a:gd name="connsiteY15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5284 w 10000"/>
              <a:gd name="connsiteY2" fmla="*/ 3236 h 10000"/>
              <a:gd name="connsiteX3" fmla="*/ 6853 w 10000"/>
              <a:gd name="connsiteY3" fmla="*/ 2592 h 10000"/>
              <a:gd name="connsiteX4" fmla="*/ 8085 w 10000"/>
              <a:gd name="connsiteY4" fmla="*/ 1886 h 10000"/>
              <a:gd name="connsiteX5" fmla="*/ 9206 w 10000"/>
              <a:gd name="connsiteY5" fmla="*/ 828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9094 w 10000"/>
              <a:gd name="connsiteY8" fmla="*/ 8942 h 10000"/>
              <a:gd name="connsiteX9" fmla="*/ 8101 w 10000"/>
              <a:gd name="connsiteY9" fmla="*/ 8337 h 10000"/>
              <a:gd name="connsiteX10" fmla="*/ 6853 w 10000"/>
              <a:gd name="connsiteY10" fmla="*/ 7531 h 10000"/>
              <a:gd name="connsiteX11" fmla="*/ 5396 w 10000"/>
              <a:gd name="connsiteY11" fmla="*/ 7101 h 10000"/>
              <a:gd name="connsiteX12" fmla="*/ 2854 w 10000"/>
              <a:gd name="connsiteY12" fmla="*/ 6472 h 10000"/>
              <a:gd name="connsiteX13" fmla="*/ 18 w 10000"/>
              <a:gd name="connsiteY13" fmla="*/ 5744 h 10000"/>
              <a:gd name="connsiteX14" fmla="*/ 18 w 10000"/>
              <a:gd name="connsiteY14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5349 w 10000"/>
              <a:gd name="connsiteY2" fmla="*/ 3297 h 10000"/>
              <a:gd name="connsiteX3" fmla="*/ 6853 w 10000"/>
              <a:gd name="connsiteY3" fmla="*/ 2592 h 10000"/>
              <a:gd name="connsiteX4" fmla="*/ 8085 w 10000"/>
              <a:gd name="connsiteY4" fmla="*/ 1886 h 10000"/>
              <a:gd name="connsiteX5" fmla="*/ 9206 w 10000"/>
              <a:gd name="connsiteY5" fmla="*/ 828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9094 w 10000"/>
              <a:gd name="connsiteY8" fmla="*/ 8942 h 10000"/>
              <a:gd name="connsiteX9" fmla="*/ 8101 w 10000"/>
              <a:gd name="connsiteY9" fmla="*/ 8337 h 10000"/>
              <a:gd name="connsiteX10" fmla="*/ 6853 w 10000"/>
              <a:gd name="connsiteY10" fmla="*/ 7531 h 10000"/>
              <a:gd name="connsiteX11" fmla="*/ 5396 w 10000"/>
              <a:gd name="connsiteY11" fmla="*/ 7101 h 10000"/>
              <a:gd name="connsiteX12" fmla="*/ 2854 w 10000"/>
              <a:gd name="connsiteY12" fmla="*/ 6472 h 10000"/>
              <a:gd name="connsiteX13" fmla="*/ 18 w 10000"/>
              <a:gd name="connsiteY13" fmla="*/ 5744 h 10000"/>
              <a:gd name="connsiteX14" fmla="*/ 18 w 10000"/>
              <a:gd name="connsiteY14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5349 w 10000"/>
              <a:gd name="connsiteY2" fmla="*/ 3297 h 10000"/>
              <a:gd name="connsiteX3" fmla="*/ 6853 w 10000"/>
              <a:gd name="connsiteY3" fmla="*/ 2592 h 10000"/>
              <a:gd name="connsiteX4" fmla="*/ 8085 w 10000"/>
              <a:gd name="connsiteY4" fmla="*/ 1886 h 10000"/>
              <a:gd name="connsiteX5" fmla="*/ 9206 w 10000"/>
              <a:gd name="connsiteY5" fmla="*/ 828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9094 w 10000"/>
              <a:gd name="connsiteY8" fmla="*/ 8942 h 10000"/>
              <a:gd name="connsiteX9" fmla="*/ 8101 w 10000"/>
              <a:gd name="connsiteY9" fmla="*/ 8337 h 10000"/>
              <a:gd name="connsiteX10" fmla="*/ 6853 w 10000"/>
              <a:gd name="connsiteY10" fmla="*/ 7531 h 10000"/>
              <a:gd name="connsiteX11" fmla="*/ 2854 w 10000"/>
              <a:gd name="connsiteY11" fmla="*/ 6472 h 10000"/>
              <a:gd name="connsiteX12" fmla="*/ 18 w 10000"/>
              <a:gd name="connsiteY12" fmla="*/ 5744 h 10000"/>
              <a:gd name="connsiteX13" fmla="*/ 18 w 10000"/>
              <a:gd name="connsiteY13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6853 w 10000"/>
              <a:gd name="connsiteY2" fmla="*/ 2592 h 10000"/>
              <a:gd name="connsiteX3" fmla="*/ 8085 w 10000"/>
              <a:gd name="connsiteY3" fmla="*/ 1886 h 10000"/>
              <a:gd name="connsiteX4" fmla="*/ 9206 w 10000"/>
              <a:gd name="connsiteY4" fmla="*/ 828 h 10000"/>
              <a:gd name="connsiteX5" fmla="*/ 9990 w 10000"/>
              <a:gd name="connsiteY5" fmla="*/ 0 h 10000"/>
              <a:gd name="connsiteX6" fmla="*/ 9990 w 10000"/>
              <a:gd name="connsiteY6" fmla="*/ 10000 h 10000"/>
              <a:gd name="connsiteX7" fmla="*/ 9094 w 10000"/>
              <a:gd name="connsiteY7" fmla="*/ 8942 h 10000"/>
              <a:gd name="connsiteX8" fmla="*/ 8101 w 10000"/>
              <a:gd name="connsiteY8" fmla="*/ 8337 h 10000"/>
              <a:gd name="connsiteX9" fmla="*/ 6853 w 10000"/>
              <a:gd name="connsiteY9" fmla="*/ 7531 h 10000"/>
              <a:gd name="connsiteX10" fmla="*/ 2854 w 10000"/>
              <a:gd name="connsiteY10" fmla="*/ 6472 h 10000"/>
              <a:gd name="connsiteX11" fmla="*/ 18 w 10000"/>
              <a:gd name="connsiteY11" fmla="*/ 5744 h 10000"/>
              <a:gd name="connsiteX12" fmla="*/ 18 w 10000"/>
              <a:gd name="connsiteY12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5463 w 10000"/>
              <a:gd name="connsiteY2" fmla="*/ 3096 h 10000"/>
              <a:gd name="connsiteX3" fmla="*/ 6853 w 10000"/>
              <a:gd name="connsiteY3" fmla="*/ 2592 h 10000"/>
              <a:gd name="connsiteX4" fmla="*/ 8085 w 10000"/>
              <a:gd name="connsiteY4" fmla="*/ 1886 h 10000"/>
              <a:gd name="connsiteX5" fmla="*/ 9206 w 10000"/>
              <a:gd name="connsiteY5" fmla="*/ 828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9094 w 10000"/>
              <a:gd name="connsiteY8" fmla="*/ 8942 h 10000"/>
              <a:gd name="connsiteX9" fmla="*/ 8101 w 10000"/>
              <a:gd name="connsiteY9" fmla="*/ 8337 h 10000"/>
              <a:gd name="connsiteX10" fmla="*/ 6853 w 10000"/>
              <a:gd name="connsiteY10" fmla="*/ 7531 h 10000"/>
              <a:gd name="connsiteX11" fmla="*/ 2854 w 10000"/>
              <a:gd name="connsiteY11" fmla="*/ 6472 h 10000"/>
              <a:gd name="connsiteX12" fmla="*/ 18 w 10000"/>
              <a:gd name="connsiteY12" fmla="*/ 5744 h 10000"/>
              <a:gd name="connsiteX13" fmla="*/ 18 w 10000"/>
              <a:gd name="connsiteY13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5463 w 10000"/>
              <a:gd name="connsiteY2" fmla="*/ 3096 h 10000"/>
              <a:gd name="connsiteX3" fmla="*/ 6853 w 10000"/>
              <a:gd name="connsiteY3" fmla="*/ 2592 h 10000"/>
              <a:gd name="connsiteX4" fmla="*/ 8085 w 10000"/>
              <a:gd name="connsiteY4" fmla="*/ 1886 h 10000"/>
              <a:gd name="connsiteX5" fmla="*/ 9206 w 10000"/>
              <a:gd name="connsiteY5" fmla="*/ 828 h 10000"/>
              <a:gd name="connsiteX6" fmla="*/ 9990 w 10000"/>
              <a:gd name="connsiteY6" fmla="*/ 0 h 10000"/>
              <a:gd name="connsiteX7" fmla="*/ 9990 w 10000"/>
              <a:gd name="connsiteY7" fmla="*/ 10000 h 10000"/>
              <a:gd name="connsiteX8" fmla="*/ 9094 w 10000"/>
              <a:gd name="connsiteY8" fmla="*/ 8942 h 10000"/>
              <a:gd name="connsiteX9" fmla="*/ 8101 w 10000"/>
              <a:gd name="connsiteY9" fmla="*/ 8337 h 10000"/>
              <a:gd name="connsiteX10" fmla="*/ 6853 w 10000"/>
              <a:gd name="connsiteY10" fmla="*/ 7531 h 10000"/>
              <a:gd name="connsiteX11" fmla="*/ 5446 w 10000"/>
              <a:gd name="connsiteY11" fmla="*/ 7178 h 10000"/>
              <a:gd name="connsiteX12" fmla="*/ 2854 w 10000"/>
              <a:gd name="connsiteY12" fmla="*/ 6472 h 10000"/>
              <a:gd name="connsiteX13" fmla="*/ 18 w 10000"/>
              <a:gd name="connsiteY13" fmla="*/ 5744 h 10000"/>
              <a:gd name="connsiteX14" fmla="*/ 18 w 10000"/>
              <a:gd name="connsiteY14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5463 w 10000"/>
              <a:gd name="connsiteY2" fmla="*/ 3096 h 10000"/>
              <a:gd name="connsiteX3" fmla="*/ 8085 w 10000"/>
              <a:gd name="connsiteY3" fmla="*/ 1886 h 10000"/>
              <a:gd name="connsiteX4" fmla="*/ 9206 w 10000"/>
              <a:gd name="connsiteY4" fmla="*/ 828 h 10000"/>
              <a:gd name="connsiteX5" fmla="*/ 9990 w 10000"/>
              <a:gd name="connsiteY5" fmla="*/ 0 h 10000"/>
              <a:gd name="connsiteX6" fmla="*/ 9990 w 10000"/>
              <a:gd name="connsiteY6" fmla="*/ 10000 h 10000"/>
              <a:gd name="connsiteX7" fmla="*/ 9094 w 10000"/>
              <a:gd name="connsiteY7" fmla="*/ 8942 h 10000"/>
              <a:gd name="connsiteX8" fmla="*/ 8101 w 10000"/>
              <a:gd name="connsiteY8" fmla="*/ 8337 h 10000"/>
              <a:gd name="connsiteX9" fmla="*/ 6853 w 10000"/>
              <a:gd name="connsiteY9" fmla="*/ 7531 h 10000"/>
              <a:gd name="connsiteX10" fmla="*/ 5446 w 10000"/>
              <a:gd name="connsiteY10" fmla="*/ 7178 h 10000"/>
              <a:gd name="connsiteX11" fmla="*/ 2854 w 10000"/>
              <a:gd name="connsiteY11" fmla="*/ 6472 h 10000"/>
              <a:gd name="connsiteX12" fmla="*/ 18 w 10000"/>
              <a:gd name="connsiteY12" fmla="*/ 5744 h 10000"/>
              <a:gd name="connsiteX13" fmla="*/ 18 w 10000"/>
              <a:gd name="connsiteY13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5463 w 10000"/>
              <a:gd name="connsiteY2" fmla="*/ 3096 h 10000"/>
              <a:gd name="connsiteX3" fmla="*/ 8085 w 10000"/>
              <a:gd name="connsiteY3" fmla="*/ 1886 h 10000"/>
              <a:gd name="connsiteX4" fmla="*/ 9206 w 10000"/>
              <a:gd name="connsiteY4" fmla="*/ 828 h 10000"/>
              <a:gd name="connsiteX5" fmla="*/ 9990 w 10000"/>
              <a:gd name="connsiteY5" fmla="*/ 0 h 10000"/>
              <a:gd name="connsiteX6" fmla="*/ 9990 w 10000"/>
              <a:gd name="connsiteY6" fmla="*/ 10000 h 10000"/>
              <a:gd name="connsiteX7" fmla="*/ 9094 w 10000"/>
              <a:gd name="connsiteY7" fmla="*/ 8942 h 10000"/>
              <a:gd name="connsiteX8" fmla="*/ 8101 w 10000"/>
              <a:gd name="connsiteY8" fmla="*/ 8337 h 10000"/>
              <a:gd name="connsiteX9" fmla="*/ 5446 w 10000"/>
              <a:gd name="connsiteY9" fmla="*/ 7178 h 10000"/>
              <a:gd name="connsiteX10" fmla="*/ 2854 w 10000"/>
              <a:gd name="connsiteY10" fmla="*/ 6472 h 10000"/>
              <a:gd name="connsiteX11" fmla="*/ 18 w 10000"/>
              <a:gd name="connsiteY11" fmla="*/ 5744 h 10000"/>
              <a:gd name="connsiteX12" fmla="*/ 18 w 10000"/>
              <a:gd name="connsiteY12" fmla="*/ 4767 h 10000"/>
              <a:gd name="connsiteX0" fmla="*/ 18 w 10000"/>
              <a:gd name="connsiteY0" fmla="*/ 4767 h 10000"/>
              <a:gd name="connsiteX1" fmla="*/ 2740 w 10000"/>
              <a:gd name="connsiteY1" fmla="*/ 4003 h 10000"/>
              <a:gd name="connsiteX2" fmla="*/ 5463 w 10000"/>
              <a:gd name="connsiteY2" fmla="*/ 3096 h 10000"/>
              <a:gd name="connsiteX3" fmla="*/ 9206 w 10000"/>
              <a:gd name="connsiteY3" fmla="*/ 828 h 10000"/>
              <a:gd name="connsiteX4" fmla="*/ 9990 w 10000"/>
              <a:gd name="connsiteY4" fmla="*/ 0 h 10000"/>
              <a:gd name="connsiteX5" fmla="*/ 9990 w 10000"/>
              <a:gd name="connsiteY5" fmla="*/ 10000 h 10000"/>
              <a:gd name="connsiteX6" fmla="*/ 9094 w 10000"/>
              <a:gd name="connsiteY6" fmla="*/ 8942 h 10000"/>
              <a:gd name="connsiteX7" fmla="*/ 8101 w 10000"/>
              <a:gd name="connsiteY7" fmla="*/ 8337 h 10000"/>
              <a:gd name="connsiteX8" fmla="*/ 5446 w 10000"/>
              <a:gd name="connsiteY8" fmla="*/ 7178 h 10000"/>
              <a:gd name="connsiteX9" fmla="*/ 2854 w 10000"/>
              <a:gd name="connsiteY9" fmla="*/ 6472 h 10000"/>
              <a:gd name="connsiteX10" fmla="*/ 18 w 10000"/>
              <a:gd name="connsiteY10" fmla="*/ 5744 h 10000"/>
              <a:gd name="connsiteX11" fmla="*/ 18 w 10000"/>
              <a:gd name="connsiteY11" fmla="*/ 4767 h 10000"/>
              <a:gd name="connsiteX0" fmla="*/ 18 w 10000"/>
              <a:gd name="connsiteY0" fmla="*/ 5918 h 11151"/>
              <a:gd name="connsiteX1" fmla="*/ 2740 w 10000"/>
              <a:gd name="connsiteY1" fmla="*/ 5154 h 11151"/>
              <a:gd name="connsiteX2" fmla="*/ 5463 w 10000"/>
              <a:gd name="connsiteY2" fmla="*/ 4247 h 11151"/>
              <a:gd name="connsiteX3" fmla="*/ 9990 w 10000"/>
              <a:gd name="connsiteY3" fmla="*/ 1151 h 11151"/>
              <a:gd name="connsiteX4" fmla="*/ 9990 w 10000"/>
              <a:gd name="connsiteY4" fmla="*/ 11151 h 11151"/>
              <a:gd name="connsiteX5" fmla="*/ 9094 w 10000"/>
              <a:gd name="connsiteY5" fmla="*/ 10093 h 11151"/>
              <a:gd name="connsiteX6" fmla="*/ 8101 w 10000"/>
              <a:gd name="connsiteY6" fmla="*/ 9488 h 11151"/>
              <a:gd name="connsiteX7" fmla="*/ 5446 w 10000"/>
              <a:gd name="connsiteY7" fmla="*/ 8329 h 11151"/>
              <a:gd name="connsiteX8" fmla="*/ 2854 w 10000"/>
              <a:gd name="connsiteY8" fmla="*/ 7623 h 11151"/>
              <a:gd name="connsiteX9" fmla="*/ 18 w 10000"/>
              <a:gd name="connsiteY9" fmla="*/ 6895 h 11151"/>
              <a:gd name="connsiteX10" fmla="*/ 18 w 10000"/>
              <a:gd name="connsiteY10" fmla="*/ 5918 h 11151"/>
              <a:gd name="connsiteX0" fmla="*/ 18 w 10010"/>
              <a:gd name="connsiteY0" fmla="*/ 6854 h 12087"/>
              <a:gd name="connsiteX1" fmla="*/ 2740 w 10010"/>
              <a:gd name="connsiteY1" fmla="*/ 6090 h 12087"/>
              <a:gd name="connsiteX2" fmla="*/ 5463 w 10010"/>
              <a:gd name="connsiteY2" fmla="*/ 5183 h 12087"/>
              <a:gd name="connsiteX3" fmla="*/ 10000 w 10010"/>
              <a:gd name="connsiteY3" fmla="*/ 1151 h 12087"/>
              <a:gd name="connsiteX4" fmla="*/ 9990 w 10010"/>
              <a:gd name="connsiteY4" fmla="*/ 12087 h 12087"/>
              <a:gd name="connsiteX5" fmla="*/ 9094 w 10010"/>
              <a:gd name="connsiteY5" fmla="*/ 11029 h 12087"/>
              <a:gd name="connsiteX6" fmla="*/ 8101 w 10010"/>
              <a:gd name="connsiteY6" fmla="*/ 10424 h 12087"/>
              <a:gd name="connsiteX7" fmla="*/ 5446 w 10010"/>
              <a:gd name="connsiteY7" fmla="*/ 9265 h 12087"/>
              <a:gd name="connsiteX8" fmla="*/ 2854 w 10010"/>
              <a:gd name="connsiteY8" fmla="*/ 8559 h 12087"/>
              <a:gd name="connsiteX9" fmla="*/ 18 w 10010"/>
              <a:gd name="connsiteY9" fmla="*/ 7831 h 12087"/>
              <a:gd name="connsiteX10" fmla="*/ 18 w 10010"/>
              <a:gd name="connsiteY10" fmla="*/ 6854 h 12087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63 w 10010"/>
              <a:gd name="connsiteY2" fmla="*/ 4032 h 10936"/>
              <a:gd name="connsiteX3" fmla="*/ 10000 w 10010"/>
              <a:gd name="connsiteY3" fmla="*/ 0 h 10936"/>
              <a:gd name="connsiteX4" fmla="*/ 9990 w 10010"/>
              <a:gd name="connsiteY4" fmla="*/ 10936 h 10936"/>
              <a:gd name="connsiteX5" fmla="*/ 9094 w 10010"/>
              <a:gd name="connsiteY5" fmla="*/ 9878 h 10936"/>
              <a:gd name="connsiteX6" fmla="*/ 8101 w 10010"/>
              <a:gd name="connsiteY6" fmla="*/ 9273 h 10936"/>
              <a:gd name="connsiteX7" fmla="*/ 5446 w 10010"/>
              <a:gd name="connsiteY7" fmla="*/ 8114 h 10936"/>
              <a:gd name="connsiteX8" fmla="*/ 2854 w 10010"/>
              <a:gd name="connsiteY8" fmla="*/ 7408 h 10936"/>
              <a:gd name="connsiteX9" fmla="*/ 18 w 10010"/>
              <a:gd name="connsiteY9" fmla="*/ 6680 h 10936"/>
              <a:gd name="connsiteX10" fmla="*/ 18 w 10010"/>
              <a:gd name="connsiteY10" fmla="*/ 5703 h 10936"/>
              <a:gd name="connsiteX0" fmla="*/ 18 w 10010"/>
              <a:gd name="connsiteY0" fmla="*/ 7097 h 12330"/>
              <a:gd name="connsiteX1" fmla="*/ 2740 w 10010"/>
              <a:gd name="connsiteY1" fmla="*/ 6333 h 12330"/>
              <a:gd name="connsiteX2" fmla="*/ 5463 w 10010"/>
              <a:gd name="connsiteY2" fmla="*/ 5426 h 12330"/>
              <a:gd name="connsiteX3" fmla="*/ 7294 w 10010"/>
              <a:gd name="connsiteY3" fmla="*/ 3964 h 12330"/>
              <a:gd name="connsiteX4" fmla="*/ 10000 w 10010"/>
              <a:gd name="connsiteY4" fmla="*/ 1394 h 12330"/>
              <a:gd name="connsiteX5" fmla="*/ 9990 w 10010"/>
              <a:gd name="connsiteY5" fmla="*/ 12330 h 12330"/>
              <a:gd name="connsiteX6" fmla="*/ 9094 w 10010"/>
              <a:gd name="connsiteY6" fmla="*/ 11272 h 12330"/>
              <a:gd name="connsiteX7" fmla="*/ 8101 w 10010"/>
              <a:gd name="connsiteY7" fmla="*/ 10667 h 12330"/>
              <a:gd name="connsiteX8" fmla="*/ 5446 w 10010"/>
              <a:gd name="connsiteY8" fmla="*/ 9508 h 12330"/>
              <a:gd name="connsiteX9" fmla="*/ 2854 w 10010"/>
              <a:gd name="connsiteY9" fmla="*/ 8802 h 12330"/>
              <a:gd name="connsiteX10" fmla="*/ 18 w 10010"/>
              <a:gd name="connsiteY10" fmla="*/ 8074 h 12330"/>
              <a:gd name="connsiteX11" fmla="*/ 18 w 10010"/>
              <a:gd name="connsiteY11" fmla="*/ 7097 h 12330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63 w 10010"/>
              <a:gd name="connsiteY2" fmla="*/ 4032 h 10936"/>
              <a:gd name="connsiteX3" fmla="*/ 7294 w 10010"/>
              <a:gd name="connsiteY3" fmla="*/ 2570 h 10936"/>
              <a:gd name="connsiteX4" fmla="*/ 10000 w 10010"/>
              <a:gd name="connsiteY4" fmla="*/ 0 h 10936"/>
              <a:gd name="connsiteX5" fmla="*/ 9990 w 10010"/>
              <a:gd name="connsiteY5" fmla="*/ 10936 h 10936"/>
              <a:gd name="connsiteX6" fmla="*/ 9094 w 10010"/>
              <a:gd name="connsiteY6" fmla="*/ 9878 h 10936"/>
              <a:gd name="connsiteX7" fmla="*/ 8101 w 10010"/>
              <a:gd name="connsiteY7" fmla="*/ 9273 h 10936"/>
              <a:gd name="connsiteX8" fmla="*/ 5446 w 10010"/>
              <a:gd name="connsiteY8" fmla="*/ 8114 h 10936"/>
              <a:gd name="connsiteX9" fmla="*/ 2854 w 10010"/>
              <a:gd name="connsiteY9" fmla="*/ 7408 h 10936"/>
              <a:gd name="connsiteX10" fmla="*/ 18 w 10010"/>
              <a:gd name="connsiteY10" fmla="*/ 6680 h 10936"/>
              <a:gd name="connsiteX11" fmla="*/ 18 w 10010"/>
              <a:gd name="connsiteY11" fmla="*/ 5703 h 10936"/>
              <a:gd name="connsiteX0" fmla="*/ 18 w 10010"/>
              <a:gd name="connsiteY0" fmla="*/ 7374 h 12607"/>
              <a:gd name="connsiteX1" fmla="*/ 2740 w 10010"/>
              <a:gd name="connsiteY1" fmla="*/ 6610 h 12607"/>
              <a:gd name="connsiteX2" fmla="*/ 5463 w 10010"/>
              <a:gd name="connsiteY2" fmla="*/ 5703 h 12607"/>
              <a:gd name="connsiteX3" fmla="*/ 7294 w 10010"/>
              <a:gd name="connsiteY3" fmla="*/ 4241 h 12607"/>
              <a:gd name="connsiteX4" fmla="*/ 9109 w 10010"/>
              <a:gd name="connsiteY4" fmla="*/ 2578 h 12607"/>
              <a:gd name="connsiteX5" fmla="*/ 10000 w 10010"/>
              <a:gd name="connsiteY5" fmla="*/ 1671 h 12607"/>
              <a:gd name="connsiteX6" fmla="*/ 9990 w 10010"/>
              <a:gd name="connsiteY6" fmla="*/ 12607 h 12607"/>
              <a:gd name="connsiteX7" fmla="*/ 9094 w 10010"/>
              <a:gd name="connsiteY7" fmla="*/ 11549 h 12607"/>
              <a:gd name="connsiteX8" fmla="*/ 8101 w 10010"/>
              <a:gd name="connsiteY8" fmla="*/ 10944 h 12607"/>
              <a:gd name="connsiteX9" fmla="*/ 5446 w 10010"/>
              <a:gd name="connsiteY9" fmla="*/ 9785 h 12607"/>
              <a:gd name="connsiteX10" fmla="*/ 2854 w 10010"/>
              <a:gd name="connsiteY10" fmla="*/ 9079 h 12607"/>
              <a:gd name="connsiteX11" fmla="*/ 18 w 10010"/>
              <a:gd name="connsiteY11" fmla="*/ 8351 h 12607"/>
              <a:gd name="connsiteX12" fmla="*/ 18 w 10010"/>
              <a:gd name="connsiteY12" fmla="*/ 7374 h 12607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63 w 10010"/>
              <a:gd name="connsiteY2" fmla="*/ 4032 h 10936"/>
              <a:gd name="connsiteX3" fmla="*/ 7294 w 10010"/>
              <a:gd name="connsiteY3" fmla="*/ 2570 h 10936"/>
              <a:gd name="connsiteX4" fmla="*/ 9109 w 10010"/>
              <a:gd name="connsiteY4" fmla="*/ 90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094 w 10010"/>
              <a:gd name="connsiteY7" fmla="*/ 9878 h 10936"/>
              <a:gd name="connsiteX8" fmla="*/ 8101 w 10010"/>
              <a:gd name="connsiteY8" fmla="*/ 9273 h 10936"/>
              <a:gd name="connsiteX9" fmla="*/ 5446 w 10010"/>
              <a:gd name="connsiteY9" fmla="*/ 8114 h 10936"/>
              <a:gd name="connsiteX10" fmla="*/ 2854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63 w 10010"/>
              <a:gd name="connsiteY2" fmla="*/ 4032 h 10936"/>
              <a:gd name="connsiteX3" fmla="*/ 7294 w 10010"/>
              <a:gd name="connsiteY3" fmla="*/ 2570 h 10936"/>
              <a:gd name="connsiteX4" fmla="*/ 9109 w 10010"/>
              <a:gd name="connsiteY4" fmla="*/ 90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094 w 10010"/>
              <a:gd name="connsiteY7" fmla="*/ 9878 h 10936"/>
              <a:gd name="connsiteX8" fmla="*/ 8101 w 10010"/>
              <a:gd name="connsiteY8" fmla="*/ 9273 h 10936"/>
              <a:gd name="connsiteX9" fmla="*/ 5446 w 10010"/>
              <a:gd name="connsiteY9" fmla="*/ 8114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63 w 10010"/>
              <a:gd name="connsiteY2" fmla="*/ 4032 h 10936"/>
              <a:gd name="connsiteX3" fmla="*/ 7294 w 10010"/>
              <a:gd name="connsiteY3" fmla="*/ 2570 h 10936"/>
              <a:gd name="connsiteX4" fmla="*/ 9109 w 10010"/>
              <a:gd name="connsiteY4" fmla="*/ 90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094 w 10010"/>
              <a:gd name="connsiteY7" fmla="*/ 9878 h 10936"/>
              <a:gd name="connsiteX8" fmla="*/ 8101 w 10010"/>
              <a:gd name="connsiteY8" fmla="*/ 9273 h 10936"/>
              <a:gd name="connsiteX9" fmla="*/ 5446 w 10010"/>
              <a:gd name="connsiteY9" fmla="*/ 8114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63 w 10010"/>
              <a:gd name="connsiteY2" fmla="*/ 4032 h 10936"/>
              <a:gd name="connsiteX3" fmla="*/ 7294 w 10010"/>
              <a:gd name="connsiteY3" fmla="*/ 2570 h 10936"/>
              <a:gd name="connsiteX4" fmla="*/ 9109 w 10010"/>
              <a:gd name="connsiteY4" fmla="*/ 90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094 w 10010"/>
              <a:gd name="connsiteY7" fmla="*/ 9878 h 10936"/>
              <a:gd name="connsiteX8" fmla="*/ 8101 w 10010"/>
              <a:gd name="connsiteY8" fmla="*/ 9273 h 10936"/>
              <a:gd name="connsiteX9" fmla="*/ 5446 w 10010"/>
              <a:gd name="connsiteY9" fmla="*/ 8114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7294 w 10010"/>
              <a:gd name="connsiteY2" fmla="*/ 2570 h 10936"/>
              <a:gd name="connsiteX3" fmla="*/ 9109 w 10010"/>
              <a:gd name="connsiteY3" fmla="*/ 907 h 10936"/>
              <a:gd name="connsiteX4" fmla="*/ 10000 w 10010"/>
              <a:gd name="connsiteY4" fmla="*/ 0 h 10936"/>
              <a:gd name="connsiteX5" fmla="*/ 9990 w 10010"/>
              <a:gd name="connsiteY5" fmla="*/ 10936 h 10936"/>
              <a:gd name="connsiteX6" fmla="*/ 9094 w 10010"/>
              <a:gd name="connsiteY6" fmla="*/ 9878 h 10936"/>
              <a:gd name="connsiteX7" fmla="*/ 8101 w 10010"/>
              <a:gd name="connsiteY7" fmla="*/ 9273 h 10936"/>
              <a:gd name="connsiteX8" fmla="*/ 5446 w 10010"/>
              <a:gd name="connsiteY8" fmla="*/ 8114 h 10936"/>
              <a:gd name="connsiteX9" fmla="*/ 2740 w 10010"/>
              <a:gd name="connsiteY9" fmla="*/ 7408 h 10936"/>
              <a:gd name="connsiteX10" fmla="*/ 18 w 10010"/>
              <a:gd name="connsiteY10" fmla="*/ 6680 h 10936"/>
              <a:gd name="connsiteX11" fmla="*/ 18 w 10010"/>
              <a:gd name="connsiteY11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94 w 10010"/>
              <a:gd name="connsiteY3" fmla="*/ 2570 h 10936"/>
              <a:gd name="connsiteX4" fmla="*/ 9109 w 10010"/>
              <a:gd name="connsiteY4" fmla="*/ 90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094 w 10010"/>
              <a:gd name="connsiteY7" fmla="*/ 9878 h 10936"/>
              <a:gd name="connsiteX8" fmla="*/ 8101 w 10010"/>
              <a:gd name="connsiteY8" fmla="*/ 9273 h 10936"/>
              <a:gd name="connsiteX9" fmla="*/ 5446 w 10010"/>
              <a:gd name="connsiteY9" fmla="*/ 8114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9109 w 10010"/>
              <a:gd name="connsiteY3" fmla="*/ 907 h 10936"/>
              <a:gd name="connsiteX4" fmla="*/ 10000 w 10010"/>
              <a:gd name="connsiteY4" fmla="*/ 0 h 10936"/>
              <a:gd name="connsiteX5" fmla="*/ 9990 w 10010"/>
              <a:gd name="connsiteY5" fmla="*/ 10936 h 10936"/>
              <a:gd name="connsiteX6" fmla="*/ 9094 w 10010"/>
              <a:gd name="connsiteY6" fmla="*/ 9878 h 10936"/>
              <a:gd name="connsiteX7" fmla="*/ 8101 w 10010"/>
              <a:gd name="connsiteY7" fmla="*/ 9273 h 10936"/>
              <a:gd name="connsiteX8" fmla="*/ 5446 w 10010"/>
              <a:gd name="connsiteY8" fmla="*/ 8114 h 10936"/>
              <a:gd name="connsiteX9" fmla="*/ 2740 w 10010"/>
              <a:gd name="connsiteY9" fmla="*/ 7408 h 10936"/>
              <a:gd name="connsiteX10" fmla="*/ 18 w 10010"/>
              <a:gd name="connsiteY10" fmla="*/ 6680 h 10936"/>
              <a:gd name="connsiteX11" fmla="*/ 18 w 10010"/>
              <a:gd name="connsiteY11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78 w 10010"/>
              <a:gd name="connsiteY3" fmla="*/ 2369 h 10936"/>
              <a:gd name="connsiteX4" fmla="*/ 9109 w 10010"/>
              <a:gd name="connsiteY4" fmla="*/ 90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094 w 10010"/>
              <a:gd name="connsiteY7" fmla="*/ 9878 h 10936"/>
              <a:gd name="connsiteX8" fmla="*/ 8101 w 10010"/>
              <a:gd name="connsiteY8" fmla="*/ 9273 h 10936"/>
              <a:gd name="connsiteX9" fmla="*/ 5446 w 10010"/>
              <a:gd name="connsiteY9" fmla="*/ 8114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7131 h 12364"/>
              <a:gd name="connsiteX1" fmla="*/ 2740 w 10010"/>
              <a:gd name="connsiteY1" fmla="*/ 6367 h 12364"/>
              <a:gd name="connsiteX2" fmla="*/ 5479 w 10010"/>
              <a:gd name="connsiteY2" fmla="*/ 5056 h 12364"/>
              <a:gd name="connsiteX3" fmla="*/ 7278 w 10010"/>
              <a:gd name="connsiteY3" fmla="*/ 3797 h 12364"/>
              <a:gd name="connsiteX4" fmla="*/ 10000 w 10010"/>
              <a:gd name="connsiteY4" fmla="*/ 1428 h 12364"/>
              <a:gd name="connsiteX5" fmla="*/ 9990 w 10010"/>
              <a:gd name="connsiteY5" fmla="*/ 12364 h 12364"/>
              <a:gd name="connsiteX6" fmla="*/ 9094 w 10010"/>
              <a:gd name="connsiteY6" fmla="*/ 11306 h 12364"/>
              <a:gd name="connsiteX7" fmla="*/ 8101 w 10010"/>
              <a:gd name="connsiteY7" fmla="*/ 10701 h 12364"/>
              <a:gd name="connsiteX8" fmla="*/ 5446 w 10010"/>
              <a:gd name="connsiteY8" fmla="*/ 9542 h 12364"/>
              <a:gd name="connsiteX9" fmla="*/ 2740 w 10010"/>
              <a:gd name="connsiteY9" fmla="*/ 8836 h 12364"/>
              <a:gd name="connsiteX10" fmla="*/ 18 w 10010"/>
              <a:gd name="connsiteY10" fmla="*/ 8108 h 12364"/>
              <a:gd name="connsiteX11" fmla="*/ 18 w 10010"/>
              <a:gd name="connsiteY11" fmla="*/ 7131 h 12364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78 w 10010"/>
              <a:gd name="connsiteY3" fmla="*/ 2369 h 10936"/>
              <a:gd name="connsiteX4" fmla="*/ 10000 w 10010"/>
              <a:gd name="connsiteY4" fmla="*/ 0 h 10936"/>
              <a:gd name="connsiteX5" fmla="*/ 9990 w 10010"/>
              <a:gd name="connsiteY5" fmla="*/ 10936 h 10936"/>
              <a:gd name="connsiteX6" fmla="*/ 9094 w 10010"/>
              <a:gd name="connsiteY6" fmla="*/ 9878 h 10936"/>
              <a:gd name="connsiteX7" fmla="*/ 8101 w 10010"/>
              <a:gd name="connsiteY7" fmla="*/ 9273 h 10936"/>
              <a:gd name="connsiteX8" fmla="*/ 5446 w 10010"/>
              <a:gd name="connsiteY8" fmla="*/ 8114 h 10936"/>
              <a:gd name="connsiteX9" fmla="*/ 2740 w 10010"/>
              <a:gd name="connsiteY9" fmla="*/ 7408 h 10936"/>
              <a:gd name="connsiteX10" fmla="*/ 18 w 10010"/>
              <a:gd name="connsiteY10" fmla="*/ 6680 h 10936"/>
              <a:gd name="connsiteX11" fmla="*/ 18 w 10010"/>
              <a:gd name="connsiteY11" fmla="*/ 5703 h 10936"/>
              <a:gd name="connsiteX0" fmla="*/ 18 w 10010"/>
              <a:gd name="connsiteY0" fmla="*/ 7383 h 12616"/>
              <a:gd name="connsiteX1" fmla="*/ 2740 w 10010"/>
              <a:gd name="connsiteY1" fmla="*/ 6619 h 12616"/>
              <a:gd name="connsiteX2" fmla="*/ 5479 w 10010"/>
              <a:gd name="connsiteY2" fmla="*/ 5308 h 12616"/>
              <a:gd name="connsiteX3" fmla="*/ 7278 w 10010"/>
              <a:gd name="connsiteY3" fmla="*/ 4049 h 12616"/>
              <a:gd name="connsiteX4" fmla="*/ 9093 w 10010"/>
              <a:gd name="connsiteY4" fmla="*/ 2537 h 12616"/>
              <a:gd name="connsiteX5" fmla="*/ 10000 w 10010"/>
              <a:gd name="connsiteY5" fmla="*/ 1680 h 12616"/>
              <a:gd name="connsiteX6" fmla="*/ 9990 w 10010"/>
              <a:gd name="connsiteY6" fmla="*/ 12616 h 12616"/>
              <a:gd name="connsiteX7" fmla="*/ 9094 w 10010"/>
              <a:gd name="connsiteY7" fmla="*/ 11558 h 12616"/>
              <a:gd name="connsiteX8" fmla="*/ 8101 w 10010"/>
              <a:gd name="connsiteY8" fmla="*/ 10953 h 12616"/>
              <a:gd name="connsiteX9" fmla="*/ 5446 w 10010"/>
              <a:gd name="connsiteY9" fmla="*/ 9794 h 12616"/>
              <a:gd name="connsiteX10" fmla="*/ 2740 w 10010"/>
              <a:gd name="connsiteY10" fmla="*/ 9088 h 12616"/>
              <a:gd name="connsiteX11" fmla="*/ 18 w 10010"/>
              <a:gd name="connsiteY11" fmla="*/ 8360 h 12616"/>
              <a:gd name="connsiteX12" fmla="*/ 18 w 10010"/>
              <a:gd name="connsiteY12" fmla="*/ 7383 h 1261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78 w 10010"/>
              <a:gd name="connsiteY3" fmla="*/ 2369 h 10936"/>
              <a:gd name="connsiteX4" fmla="*/ 9093 w 10010"/>
              <a:gd name="connsiteY4" fmla="*/ 85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094 w 10010"/>
              <a:gd name="connsiteY7" fmla="*/ 9878 h 10936"/>
              <a:gd name="connsiteX8" fmla="*/ 8101 w 10010"/>
              <a:gd name="connsiteY8" fmla="*/ 9273 h 10936"/>
              <a:gd name="connsiteX9" fmla="*/ 5446 w 10010"/>
              <a:gd name="connsiteY9" fmla="*/ 8114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78 w 10010"/>
              <a:gd name="connsiteY3" fmla="*/ 2369 h 10936"/>
              <a:gd name="connsiteX4" fmla="*/ 9093 w 10010"/>
              <a:gd name="connsiteY4" fmla="*/ 85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094 w 10010"/>
              <a:gd name="connsiteY7" fmla="*/ 9878 h 10936"/>
              <a:gd name="connsiteX8" fmla="*/ 5446 w 10010"/>
              <a:gd name="connsiteY8" fmla="*/ 8114 h 10936"/>
              <a:gd name="connsiteX9" fmla="*/ 2740 w 10010"/>
              <a:gd name="connsiteY9" fmla="*/ 7408 h 10936"/>
              <a:gd name="connsiteX10" fmla="*/ 18 w 10010"/>
              <a:gd name="connsiteY10" fmla="*/ 6680 h 10936"/>
              <a:gd name="connsiteX11" fmla="*/ 18 w 10010"/>
              <a:gd name="connsiteY11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78 w 10010"/>
              <a:gd name="connsiteY3" fmla="*/ 2369 h 10936"/>
              <a:gd name="connsiteX4" fmla="*/ 9093 w 10010"/>
              <a:gd name="connsiteY4" fmla="*/ 85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094 w 10010"/>
              <a:gd name="connsiteY7" fmla="*/ 9878 h 10936"/>
              <a:gd name="connsiteX8" fmla="*/ 7278 w 10010"/>
              <a:gd name="connsiteY8" fmla="*/ 9021 h 10936"/>
              <a:gd name="connsiteX9" fmla="*/ 5446 w 10010"/>
              <a:gd name="connsiteY9" fmla="*/ 8114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78 w 10010"/>
              <a:gd name="connsiteY3" fmla="*/ 2369 h 10936"/>
              <a:gd name="connsiteX4" fmla="*/ 9093 w 10010"/>
              <a:gd name="connsiteY4" fmla="*/ 85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7278 w 10010"/>
              <a:gd name="connsiteY7" fmla="*/ 9021 h 10936"/>
              <a:gd name="connsiteX8" fmla="*/ 5446 w 10010"/>
              <a:gd name="connsiteY8" fmla="*/ 8114 h 10936"/>
              <a:gd name="connsiteX9" fmla="*/ 2740 w 10010"/>
              <a:gd name="connsiteY9" fmla="*/ 7408 h 10936"/>
              <a:gd name="connsiteX10" fmla="*/ 18 w 10010"/>
              <a:gd name="connsiteY10" fmla="*/ 6680 h 10936"/>
              <a:gd name="connsiteX11" fmla="*/ 18 w 10010"/>
              <a:gd name="connsiteY11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78 w 10010"/>
              <a:gd name="connsiteY3" fmla="*/ 2369 h 10936"/>
              <a:gd name="connsiteX4" fmla="*/ 9093 w 10010"/>
              <a:gd name="connsiteY4" fmla="*/ 85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109 w 10010"/>
              <a:gd name="connsiteY7" fmla="*/ 10281 h 10936"/>
              <a:gd name="connsiteX8" fmla="*/ 7278 w 10010"/>
              <a:gd name="connsiteY8" fmla="*/ 9021 h 10936"/>
              <a:gd name="connsiteX9" fmla="*/ 5446 w 10010"/>
              <a:gd name="connsiteY9" fmla="*/ 8114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78 w 10010"/>
              <a:gd name="connsiteY3" fmla="*/ 2369 h 10936"/>
              <a:gd name="connsiteX4" fmla="*/ 9093 w 10010"/>
              <a:gd name="connsiteY4" fmla="*/ 85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109 w 10010"/>
              <a:gd name="connsiteY7" fmla="*/ 10281 h 10936"/>
              <a:gd name="connsiteX8" fmla="*/ 7278 w 10010"/>
              <a:gd name="connsiteY8" fmla="*/ 9021 h 10936"/>
              <a:gd name="connsiteX9" fmla="*/ 5463 w 10010"/>
              <a:gd name="connsiteY9" fmla="*/ 8467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78 w 10010"/>
              <a:gd name="connsiteY3" fmla="*/ 2369 h 10936"/>
              <a:gd name="connsiteX4" fmla="*/ 9093 w 10010"/>
              <a:gd name="connsiteY4" fmla="*/ 85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109 w 10010"/>
              <a:gd name="connsiteY7" fmla="*/ 10281 h 10936"/>
              <a:gd name="connsiteX8" fmla="*/ 7278 w 10010"/>
              <a:gd name="connsiteY8" fmla="*/ 9525 h 10936"/>
              <a:gd name="connsiteX9" fmla="*/ 5463 w 10010"/>
              <a:gd name="connsiteY9" fmla="*/ 8467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0936"/>
              <a:gd name="connsiteX1" fmla="*/ 2740 w 10010"/>
              <a:gd name="connsiteY1" fmla="*/ 4939 h 10936"/>
              <a:gd name="connsiteX2" fmla="*/ 5479 w 10010"/>
              <a:gd name="connsiteY2" fmla="*/ 3628 h 10936"/>
              <a:gd name="connsiteX3" fmla="*/ 7278 w 10010"/>
              <a:gd name="connsiteY3" fmla="*/ 2369 h 10936"/>
              <a:gd name="connsiteX4" fmla="*/ 9093 w 10010"/>
              <a:gd name="connsiteY4" fmla="*/ 857 h 10936"/>
              <a:gd name="connsiteX5" fmla="*/ 10000 w 10010"/>
              <a:gd name="connsiteY5" fmla="*/ 0 h 10936"/>
              <a:gd name="connsiteX6" fmla="*/ 9990 w 10010"/>
              <a:gd name="connsiteY6" fmla="*/ 10936 h 10936"/>
              <a:gd name="connsiteX7" fmla="*/ 9093 w 10010"/>
              <a:gd name="connsiteY7" fmla="*/ 10583 h 10936"/>
              <a:gd name="connsiteX8" fmla="*/ 7278 w 10010"/>
              <a:gd name="connsiteY8" fmla="*/ 9525 h 10936"/>
              <a:gd name="connsiteX9" fmla="*/ 5463 w 10010"/>
              <a:gd name="connsiteY9" fmla="*/ 8467 h 10936"/>
              <a:gd name="connsiteX10" fmla="*/ 2740 w 10010"/>
              <a:gd name="connsiteY10" fmla="*/ 7408 h 10936"/>
              <a:gd name="connsiteX11" fmla="*/ 18 w 10010"/>
              <a:gd name="connsiteY11" fmla="*/ 6680 h 10936"/>
              <a:gd name="connsiteX12" fmla="*/ 18 w 10010"/>
              <a:gd name="connsiteY12" fmla="*/ 5703 h 10936"/>
              <a:gd name="connsiteX0" fmla="*/ 18 w 10010"/>
              <a:gd name="connsiteY0" fmla="*/ 5703 h 11289"/>
              <a:gd name="connsiteX1" fmla="*/ 2740 w 10010"/>
              <a:gd name="connsiteY1" fmla="*/ 4939 h 11289"/>
              <a:gd name="connsiteX2" fmla="*/ 5479 w 10010"/>
              <a:gd name="connsiteY2" fmla="*/ 3628 h 11289"/>
              <a:gd name="connsiteX3" fmla="*/ 7278 w 10010"/>
              <a:gd name="connsiteY3" fmla="*/ 2369 h 11289"/>
              <a:gd name="connsiteX4" fmla="*/ 9093 w 10010"/>
              <a:gd name="connsiteY4" fmla="*/ 857 h 11289"/>
              <a:gd name="connsiteX5" fmla="*/ 10000 w 10010"/>
              <a:gd name="connsiteY5" fmla="*/ 0 h 11289"/>
              <a:gd name="connsiteX6" fmla="*/ 10000 w 10010"/>
              <a:gd name="connsiteY6" fmla="*/ 11289 h 11289"/>
              <a:gd name="connsiteX7" fmla="*/ 9093 w 10010"/>
              <a:gd name="connsiteY7" fmla="*/ 10583 h 11289"/>
              <a:gd name="connsiteX8" fmla="*/ 7278 w 10010"/>
              <a:gd name="connsiteY8" fmla="*/ 9525 h 11289"/>
              <a:gd name="connsiteX9" fmla="*/ 5463 w 10010"/>
              <a:gd name="connsiteY9" fmla="*/ 8467 h 11289"/>
              <a:gd name="connsiteX10" fmla="*/ 2740 w 10010"/>
              <a:gd name="connsiteY10" fmla="*/ 7408 h 11289"/>
              <a:gd name="connsiteX11" fmla="*/ 18 w 10010"/>
              <a:gd name="connsiteY11" fmla="*/ 6680 h 11289"/>
              <a:gd name="connsiteX12" fmla="*/ 18 w 10010"/>
              <a:gd name="connsiteY12" fmla="*/ 5703 h 11289"/>
              <a:gd name="connsiteX0" fmla="*/ 18 w 10010"/>
              <a:gd name="connsiteY0" fmla="*/ 5703 h 11289"/>
              <a:gd name="connsiteX1" fmla="*/ 2740 w 10010"/>
              <a:gd name="connsiteY1" fmla="*/ 4939 h 11289"/>
              <a:gd name="connsiteX2" fmla="*/ 5479 w 10010"/>
              <a:gd name="connsiteY2" fmla="*/ 3628 h 11289"/>
              <a:gd name="connsiteX3" fmla="*/ 7278 w 10010"/>
              <a:gd name="connsiteY3" fmla="*/ 2369 h 11289"/>
              <a:gd name="connsiteX4" fmla="*/ 9093 w 10010"/>
              <a:gd name="connsiteY4" fmla="*/ 857 h 11289"/>
              <a:gd name="connsiteX5" fmla="*/ 10000 w 10010"/>
              <a:gd name="connsiteY5" fmla="*/ 0 h 11289"/>
              <a:gd name="connsiteX6" fmla="*/ 10000 w 10010"/>
              <a:gd name="connsiteY6" fmla="*/ 11289 h 11289"/>
              <a:gd name="connsiteX7" fmla="*/ 9093 w 10010"/>
              <a:gd name="connsiteY7" fmla="*/ 10936 h 11289"/>
              <a:gd name="connsiteX8" fmla="*/ 7278 w 10010"/>
              <a:gd name="connsiteY8" fmla="*/ 9525 h 11289"/>
              <a:gd name="connsiteX9" fmla="*/ 5463 w 10010"/>
              <a:gd name="connsiteY9" fmla="*/ 8467 h 11289"/>
              <a:gd name="connsiteX10" fmla="*/ 2740 w 10010"/>
              <a:gd name="connsiteY10" fmla="*/ 7408 h 11289"/>
              <a:gd name="connsiteX11" fmla="*/ 18 w 10010"/>
              <a:gd name="connsiteY11" fmla="*/ 6680 h 11289"/>
              <a:gd name="connsiteX12" fmla="*/ 18 w 10010"/>
              <a:gd name="connsiteY12" fmla="*/ 5703 h 11289"/>
              <a:gd name="connsiteX0" fmla="*/ 18 w 10010"/>
              <a:gd name="connsiteY0" fmla="*/ 5703 h 11642"/>
              <a:gd name="connsiteX1" fmla="*/ 2740 w 10010"/>
              <a:gd name="connsiteY1" fmla="*/ 4939 h 11642"/>
              <a:gd name="connsiteX2" fmla="*/ 5479 w 10010"/>
              <a:gd name="connsiteY2" fmla="*/ 3628 h 11642"/>
              <a:gd name="connsiteX3" fmla="*/ 7278 w 10010"/>
              <a:gd name="connsiteY3" fmla="*/ 2369 h 11642"/>
              <a:gd name="connsiteX4" fmla="*/ 9093 w 10010"/>
              <a:gd name="connsiteY4" fmla="*/ 857 h 11642"/>
              <a:gd name="connsiteX5" fmla="*/ 10000 w 10010"/>
              <a:gd name="connsiteY5" fmla="*/ 0 h 11642"/>
              <a:gd name="connsiteX6" fmla="*/ 10000 w 10010"/>
              <a:gd name="connsiteY6" fmla="*/ 11642 h 11642"/>
              <a:gd name="connsiteX7" fmla="*/ 9093 w 10010"/>
              <a:gd name="connsiteY7" fmla="*/ 10936 h 11642"/>
              <a:gd name="connsiteX8" fmla="*/ 7278 w 10010"/>
              <a:gd name="connsiteY8" fmla="*/ 9525 h 11642"/>
              <a:gd name="connsiteX9" fmla="*/ 5463 w 10010"/>
              <a:gd name="connsiteY9" fmla="*/ 8467 h 11642"/>
              <a:gd name="connsiteX10" fmla="*/ 2740 w 10010"/>
              <a:gd name="connsiteY10" fmla="*/ 7408 h 11642"/>
              <a:gd name="connsiteX11" fmla="*/ 18 w 10010"/>
              <a:gd name="connsiteY11" fmla="*/ 6680 h 11642"/>
              <a:gd name="connsiteX12" fmla="*/ 18 w 10010"/>
              <a:gd name="connsiteY12" fmla="*/ 5703 h 11642"/>
              <a:gd name="connsiteX0" fmla="*/ 18 w 10010"/>
              <a:gd name="connsiteY0" fmla="*/ 5703 h 11994"/>
              <a:gd name="connsiteX1" fmla="*/ 2740 w 10010"/>
              <a:gd name="connsiteY1" fmla="*/ 4939 h 11994"/>
              <a:gd name="connsiteX2" fmla="*/ 5479 w 10010"/>
              <a:gd name="connsiteY2" fmla="*/ 3628 h 11994"/>
              <a:gd name="connsiteX3" fmla="*/ 7278 w 10010"/>
              <a:gd name="connsiteY3" fmla="*/ 2369 h 11994"/>
              <a:gd name="connsiteX4" fmla="*/ 9093 w 10010"/>
              <a:gd name="connsiteY4" fmla="*/ 857 h 11994"/>
              <a:gd name="connsiteX5" fmla="*/ 10000 w 10010"/>
              <a:gd name="connsiteY5" fmla="*/ 0 h 11994"/>
              <a:gd name="connsiteX6" fmla="*/ 10000 w 10010"/>
              <a:gd name="connsiteY6" fmla="*/ 11994 h 11994"/>
              <a:gd name="connsiteX7" fmla="*/ 9093 w 10010"/>
              <a:gd name="connsiteY7" fmla="*/ 10936 h 11994"/>
              <a:gd name="connsiteX8" fmla="*/ 7278 w 10010"/>
              <a:gd name="connsiteY8" fmla="*/ 9525 h 11994"/>
              <a:gd name="connsiteX9" fmla="*/ 5463 w 10010"/>
              <a:gd name="connsiteY9" fmla="*/ 8467 h 11994"/>
              <a:gd name="connsiteX10" fmla="*/ 2740 w 10010"/>
              <a:gd name="connsiteY10" fmla="*/ 7408 h 11994"/>
              <a:gd name="connsiteX11" fmla="*/ 18 w 10010"/>
              <a:gd name="connsiteY11" fmla="*/ 6680 h 11994"/>
              <a:gd name="connsiteX12" fmla="*/ 18 w 10010"/>
              <a:gd name="connsiteY12" fmla="*/ 5703 h 11994"/>
              <a:gd name="connsiteX0" fmla="*/ 18 w 10010"/>
              <a:gd name="connsiteY0" fmla="*/ 6056 h 12347"/>
              <a:gd name="connsiteX1" fmla="*/ 2740 w 10010"/>
              <a:gd name="connsiteY1" fmla="*/ 5292 h 12347"/>
              <a:gd name="connsiteX2" fmla="*/ 5479 w 10010"/>
              <a:gd name="connsiteY2" fmla="*/ 3981 h 12347"/>
              <a:gd name="connsiteX3" fmla="*/ 7278 w 10010"/>
              <a:gd name="connsiteY3" fmla="*/ 2722 h 12347"/>
              <a:gd name="connsiteX4" fmla="*/ 9093 w 10010"/>
              <a:gd name="connsiteY4" fmla="*/ 1210 h 12347"/>
              <a:gd name="connsiteX5" fmla="*/ 10000 w 10010"/>
              <a:gd name="connsiteY5" fmla="*/ 0 h 12347"/>
              <a:gd name="connsiteX6" fmla="*/ 10000 w 10010"/>
              <a:gd name="connsiteY6" fmla="*/ 12347 h 12347"/>
              <a:gd name="connsiteX7" fmla="*/ 9093 w 10010"/>
              <a:gd name="connsiteY7" fmla="*/ 11289 h 12347"/>
              <a:gd name="connsiteX8" fmla="*/ 7278 w 10010"/>
              <a:gd name="connsiteY8" fmla="*/ 9878 h 12347"/>
              <a:gd name="connsiteX9" fmla="*/ 5463 w 10010"/>
              <a:gd name="connsiteY9" fmla="*/ 8820 h 12347"/>
              <a:gd name="connsiteX10" fmla="*/ 2740 w 10010"/>
              <a:gd name="connsiteY10" fmla="*/ 7761 h 12347"/>
              <a:gd name="connsiteX11" fmla="*/ 18 w 10010"/>
              <a:gd name="connsiteY11" fmla="*/ 7033 h 12347"/>
              <a:gd name="connsiteX12" fmla="*/ 18 w 10010"/>
              <a:gd name="connsiteY12" fmla="*/ 6056 h 12347"/>
              <a:gd name="connsiteX0" fmla="*/ 18 w 10010"/>
              <a:gd name="connsiteY0" fmla="*/ 6560 h 12851"/>
              <a:gd name="connsiteX1" fmla="*/ 2740 w 10010"/>
              <a:gd name="connsiteY1" fmla="*/ 5796 h 12851"/>
              <a:gd name="connsiteX2" fmla="*/ 5479 w 10010"/>
              <a:gd name="connsiteY2" fmla="*/ 4485 h 12851"/>
              <a:gd name="connsiteX3" fmla="*/ 7278 w 10010"/>
              <a:gd name="connsiteY3" fmla="*/ 3226 h 12851"/>
              <a:gd name="connsiteX4" fmla="*/ 9093 w 10010"/>
              <a:gd name="connsiteY4" fmla="*/ 1714 h 12851"/>
              <a:gd name="connsiteX5" fmla="*/ 10000 w 10010"/>
              <a:gd name="connsiteY5" fmla="*/ 504 h 12851"/>
              <a:gd name="connsiteX6" fmla="*/ 10000 w 10010"/>
              <a:gd name="connsiteY6" fmla="*/ 12851 h 12851"/>
              <a:gd name="connsiteX7" fmla="*/ 9093 w 10010"/>
              <a:gd name="connsiteY7" fmla="*/ 11793 h 12851"/>
              <a:gd name="connsiteX8" fmla="*/ 7278 w 10010"/>
              <a:gd name="connsiteY8" fmla="*/ 10382 h 12851"/>
              <a:gd name="connsiteX9" fmla="*/ 5463 w 10010"/>
              <a:gd name="connsiteY9" fmla="*/ 9324 h 12851"/>
              <a:gd name="connsiteX10" fmla="*/ 2740 w 10010"/>
              <a:gd name="connsiteY10" fmla="*/ 8265 h 12851"/>
              <a:gd name="connsiteX11" fmla="*/ 18 w 10010"/>
              <a:gd name="connsiteY11" fmla="*/ 7537 h 12851"/>
              <a:gd name="connsiteX12" fmla="*/ 18 w 10010"/>
              <a:gd name="connsiteY12" fmla="*/ 6560 h 12851"/>
              <a:gd name="connsiteX0" fmla="*/ 18 w 10010"/>
              <a:gd name="connsiteY0" fmla="*/ 6056 h 12347"/>
              <a:gd name="connsiteX1" fmla="*/ 2740 w 10010"/>
              <a:gd name="connsiteY1" fmla="*/ 5292 h 12347"/>
              <a:gd name="connsiteX2" fmla="*/ 5479 w 10010"/>
              <a:gd name="connsiteY2" fmla="*/ 3981 h 12347"/>
              <a:gd name="connsiteX3" fmla="*/ 7278 w 10010"/>
              <a:gd name="connsiteY3" fmla="*/ 2722 h 12347"/>
              <a:gd name="connsiteX4" fmla="*/ 9093 w 10010"/>
              <a:gd name="connsiteY4" fmla="*/ 1210 h 12347"/>
              <a:gd name="connsiteX5" fmla="*/ 10000 w 10010"/>
              <a:gd name="connsiteY5" fmla="*/ 0 h 12347"/>
              <a:gd name="connsiteX6" fmla="*/ 10000 w 10010"/>
              <a:gd name="connsiteY6" fmla="*/ 12347 h 12347"/>
              <a:gd name="connsiteX7" fmla="*/ 9093 w 10010"/>
              <a:gd name="connsiteY7" fmla="*/ 11289 h 12347"/>
              <a:gd name="connsiteX8" fmla="*/ 7278 w 10010"/>
              <a:gd name="connsiteY8" fmla="*/ 9878 h 12347"/>
              <a:gd name="connsiteX9" fmla="*/ 5463 w 10010"/>
              <a:gd name="connsiteY9" fmla="*/ 8820 h 12347"/>
              <a:gd name="connsiteX10" fmla="*/ 2740 w 10010"/>
              <a:gd name="connsiteY10" fmla="*/ 7761 h 12347"/>
              <a:gd name="connsiteX11" fmla="*/ 18 w 10010"/>
              <a:gd name="connsiteY11" fmla="*/ 7033 h 12347"/>
              <a:gd name="connsiteX12" fmla="*/ 18 w 10010"/>
              <a:gd name="connsiteY12" fmla="*/ 6056 h 12347"/>
              <a:gd name="connsiteX0" fmla="*/ 18 w 10010"/>
              <a:gd name="connsiteY0" fmla="*/ 6056 h 12347"/>
              <a:gd name="connsiteX1" fmla="*/ 2740 w 10010"/>
              <a:gd name="connsiteY1" fmla="*/ 5292 h 12347"/>
              <a:gd name="connsiteX2" fmla="*/ 5479 w 10010"/>
              <a:gd name="connsiteY2" fmla="*/ 3981 h 12347"/>
              <a:gd name="connsiteX3" fmla="*/ 7278 w 10010"/>
              <a:gd name="connsiteY3" fmla="*/ 2722 h 12347"/>
              <a:gd name="connsiteX4" fmla="*/ 9093 w 10010"/>
              <a:gd name="connsiteY4" fmla="*/ 1210 h 12347"/>
              <a:gd name="connsiteX5" fmla="*/ 10000 w 10010"/>
              <a:gd name="connsiteY5" fmla="*/ 0 h 12347"/>
              <a:gd name="connsiteX6" fmla="*/ 10000 w 10010"/>
              <a:gd name="connsiteY6" fmla="*/ 12347 h 12347"/>
              <a:gd name="connsiteX7" fmla="*/ 9093 w 10010"/>
              <a:gd name="connsiteY7" fmla="*/ 11289 h 12347"/>
              <a:gd name="connsiteX8" fmla="*/ 7278 w 10010"/>
              <a:gd name="connsiteY8" fmla="*/ 9878 h 12347"/>
              <a:gd name="connsiteX9" fmla="*/ 5463 w 10010"/>
              <a:gd name="connsiteY9" fmla="*/ 8820 h 12347"/>
              <a:gd name="connsiteX10" fmla="*/ 2740 w 10010"/>
              <a:gd name="connsiteY10" fmla="*/ 7761 h 12347"/>
              <a:gd name="connsiteX11" fmla="*/ 18 w 10010"/>
              <a:gd name="connsiteY11" fmla="*/ 7033 h 12347"/>
              <a:gd name="connsiteX12" fmla="*/ 18 w 10010"/>
              <a:gd name="connsiteY12" fmla="*/ 6056 h 12347"/>
              <a:gd name="connsiteX0" fmla="*/ 18 w 10010"/>
              <a:gd name="connsiteY0" fmla="*/ 6056 h 12347"/>
              <a:gd name="connsiteX1" fmla="*/ 2740 w 10010"/>
              <a:gd name="connsiteY1" fmla="*/ 5292 h 12347"/>
              <a:gd name="connsiteX2" fmla="*/ 5479 w 10010"/>
              <a:gd name="connsiteY2" fmla="*/ 3981 h 12347"/>
              <a:gd name="connsiteX3" fmla="*/ 7278 w 10010"/>
              <a:gd name="connsiteY3" fmla="*/ 2722 h 12347"/>
              <a:gd name="connsiteX4" fmla="*/ 9093 w 10010"/>
              <a:gd name="connsiteY4" fmla="*/ 1210 h 12347"/>
              <a:gd name="connsiteX5" fmla="*/ 10000 w 10010"/>
              <a:gd name="connsiteY5" fmla="*/ 0 h 12347"/>
              <a:gd name="connsiteX6" fmla="*/ 10000 w 10010"/>
              <a:gd name="connsiteY6" fmla="*/ 12347 h 12347"/>
              <a:gd name="connsiteX7" fmla="*/ 9093 w 10010"/>
              <a:gd name="connsiteY7" fmla="*/ 11289 h 12347"/>
              <a:gd name="connsiteX8" fmla="*/ 7278 w 10010"/>
              <a:gd name="connsiteY8" fmla="*/ 9878 h 12347"/>
              <a:gd name="connsiteX9" fmla="*/ 5463 w 10010"/>
              <a:gd name="connsiteY9" fmla="*/ 8820 h 12347"/>
              <a:gd name="connsiteX10" fmla="*/ 2740 w 10010"/>
              <a:gd name="connsiteY10" fmla="*/ 7761 h 12347"/>
              <a:gd name="connsiteX11" fmla="*/ 18 w 10010"/>
              <a:gd name="connsiteY11" fmla="*/ 7033 h 12347"/>
              <a:gd name="connsiteX12" fmla="*/ 18 w 10010"/>
              <a:gd name="connsiteY12" fmla="*/ 6056 h 12347"/>
              <a:gd name="connsiteX0" fmla="*/ 18 w 10010"/>
              <a:gd name="connsiteY0" fmla="*/ 6056 h 12347"/>
              <a:gd name="connsiteX1" fmla="*/ 2740 w 10010"/>
              <a:gd name="connsiteY1" fmla="*/ 5292 h 12347"/>
              <a:gd name="connsiteX2" fmla="*/ 5479 w 10010"/>
              <a:gd name="connsiteY2" fmla="*/ 3981 h 12347"/>
              <a:gd name="connsiteX3" fmla="*/ 7278 w 10010"/>
              <a:gd name="connsiteY3" fmla="*/ 2722 h 12347"/>
              <a:gd name="connsiteX4" fmla="*/ 9093 w 10010"/>
              <a:gd name="connsiteY4" fmla="*/ 1210 h 12347"/>
              <a:gd name="connsiteX5" fmla="*/ 10000 w 10010"/>
              <a:gd name="connsiteY5" fmla="*/ 0 h 12347"/>
              <a:gd name="connsiteX6" fmla="*/ 10000 w 10010"/>
              <a:gd name="connsiteY6" fmla="*/ 12347 h 12347"/>
              <a:gd name="connsiteX7" fmla="*/ 9093 w 10010"/>
              <a:gd name="connsiteY7" fmla="*/ 11289 h 12347"/>
              <a:gd name="connsiteX8" fmla="*/ 7278 w 10010"/>
              <a:gd name="connsiteY8" fmla="*/ 9878 h 12347"/>
              <a:gd name="connsiteX9" fmla="*/ 5463 w 10010"/>
              <a:gd name="connsiteY9" fmla="*/ 8820 h 12347"/>
              <a:gd name="connsiteX10" fmla="*/ 2740 w 10010"/>
              <a:gd name="connsiteY10" fmla="*/ 7761 h 12347"/>
              <a:gd name="connsiteX11" fmla="*/ 18 w 10010"/>
              <a:gd name="connsiteY11" fmla="*/ 7033 h 12347"/>
              <a:gd name="connsiteX12" fmla="*/ 18 w 10010"/>
              <a:gd name="connsiteY12" fmla="*/ 6056 h 12347"/>
              <a:gd name="connsiteX0" fmla="*/ 18 w 10010"/>
              <a:gd name="connsiteY0" fmla="*/ 6056 h 12842"/>
              <a:gd name="connsiteX1" fmla="*/ 2740 w 10010"/>
              <a:gd name="connsiteY1" fmla="*/ 5292 h 12842"/>
              <a:gd name="connsiteX2" fmla="*/ 5479 w 10010"/>
              <a:gd name="connsiteY2" fmla="*/ 3981 h 12842"/>
              <a:gd name="connsiteX3" fmla="*/ 7278 w 10010"/>
              <a:gd name="connsiteY3" fmla="*/ 2722 h 12842"/>
              <a:gd name="connsiteX4" fmla="*/ 9093 w 10010"/>
              <a:gd name="connsiteY4" fmla="*/ 1210 h 12842"/>
              <a:gd name="connsiteX5" fmla="*/ 10000 w 10010"/>
              <a:gd name="connsiteY5" fmla="*/ 0 h 12842"/>
              <a:gd name="connsiteX6" fmla="*/ 9989 w 10010"/>
              <a:gd name="connsiteY6" fmla="*/ 12842 h 12842"/>
              <a:gd name="connsiteX7" fmla="*/ 9093 w 10010"/>
              <a:gd name="connsiteY7" fmla="*/ 11289 h 12842"/>
              <a:gd name="connsiteX8" fmla="*/ 7278 w 10010"/>
              <a:gd name="connsiteY8" fmla="*/ 9878 h 12842"/>
              <a:gd name="connsiteX9" fmla="*/ 5463 w 10010"/>
              <a:gd name="connsiteY9" fmla="*/ 8820 h 12842"/>
              <a:gd name="connsiteX10" fmla="*/ 2740 w 10010"/>
              <a:gd name="connsiteY10" fmla="*/ 7761 h 12842"/>
              <a:gd name="connsiteX11" fmla="*/ 18 w 10010"/>
              <a:gd name="connsiteY11" fmla="*/ 7033 h 12842"/>
              <a:gd name="connsiteX12" fmla="*/ 18 w 10010"/>
              <a:gd name="connsiteY12" fmla="*/ 6056 h 12842"/>
              <a:gd name="connsiteX0" fmla="*/ 18 w 10010"/>
              <a:gd name="connsiteY0" fmla="*/ 6056 h 12842"/>
              <a:gd name="connsiteX1" fmla="*/ 2740 w 10010"/>
              <a:gd name="connsiteY1" fmla="*/ 5292 h 12842"/>
              <a:gd name="connsiteX2" fmla="*/ 5479 w 10010"/>
              <a:gd name="connsiteY2" fmla="*/ 3981 h 12842"/>
              <a:gd name="connsiteX3" fmla="*/ 7278 w 10010"/>
              <a:gd name="connsiteY3" fmla="*/ 2722 h 12842"/>
              <a:gd name="connsiteX4" fmla="*/ 9093 w 10010"/>
              <a:gd name="connsiteY4" fmla="*/ 1210 h 12842"/>
              <a:gd name="connsiteX5" fmla="*/ 10000 w 10010"/>
              <a:gd name="connsiteY5" fmla="*/ 0 h 12842"/>
              <a:gd name="connsiteX6" fmla="*/ 9989 w 10010"/>
              <a:gd name="connsiteY6" fmla="*/ 12842 h 12842"/>
              <a:gd name="connsiteX7" fmla="*/ 9082 w 10010"/>
              <a:gd name="connsiteY7" fmla="*/ 11810 h 12842"/>
              <a:gd name="connsiteX8" fmla="*/ 7278 w 10010"/>
              <a:gd name="connsiteY8" fmla="*/ 9878 h 12842"/>
              <a:gd name="connsiteX9" fmla="*/ 5463 w 10010"/>
              <a:gd name="connsiteY9" fmla="*/ 8820 h 12842"/>
              <a:gd name="connsiteX10" fmla="*/ 2740 w 10010"/>
              <a:gd name="connsiteY10" fmla="*/ 7761 h 12842"/>
              <a:gd name="connsiteX11" fmla="*/ 18 w 10010"/>
              <a:gd name="connsiteY11" fmla="*/ 7033 h 12842"/>
              <a:gd name="connsiteX12" fmla="*/ 18 w 10010"/>
              <a:gd name="connsiteY12" fmla="*/ 6056 h 12842"/>
              <a:gd name="connsiteX0" fmla="*/ 18 w 10010"/>
              <a:gd name="connsiteY0" fmla="*/ 6056 h 12842"/>
              <a:gd name="connsiteX1" fmla="*/ 2740 w 10010"/>
              <a:gd name="connsiteY1" fmla="*/ 5292 h 12842"/>
              <a:gd name="connsiteX2" fmla="*/ 5479 w 10010"/>
              <a:gd name="connsiteY2" fmla="*/ 3981 h 12842"/>
              <a:gd name="connsiteX3" fmla="*/ 7278 w 10010"/>
              <a:gd name="connsiteY3" fmla="*/ 2722 h 12842"/>
              <a:gd name="connsiteX4" fmla="*/ 9093 w 10010"/>
              <a:gd name="connsiteY4" fmla="*/ 1210 h 12842"/>
              <a:gd name="connsiteX5" fmla="*/ 10000 w 10010"/>
              <a:gd name="connsiteY5" fmla="*/ 0 h 12842"/>
              <a:gd name="connsiteX6" fmla="*/ 9989 w 10010"/>
              <a:gd name="connsiteY6" fmla="*/ 12842 h 12842"/>
              <a:gd name="connsiteX7" fmla="*/ 9082 w 10010"/>
              <a:gd name="connsiteY7" fmla="*/ 11810 h 12842"/>
              <a:gd name="connsiteX8" fmla="*/ 7269 w 10010"/>
              <a:gd name="connsiteY8" fmla="*/ 10091 h 12842"/>
              <a:gd name="connsiteX9" fmla="*/ 5463 w 10010"/>
              <a:gd name="connsiteY9" fmla="*/ 8820 h 12842"/>
              <a:gd name="connsiteX10" fmla="*/ 2740 w 10010"/>
              <a:gd name="connsiteY10" fmla="*/ 7761 h 12842"/>
              <a:gd name="connsiteX11" fmla="*/ 18 w 10010"/>
              <a:gd name="connsiteY11" fmla="*/ 7033 h 12842"/>
              <a:gd name="connsiteX12" fmla="*/ 18 w 10010"/>
              <a:gd name="connsiteY12" fmla="*/ 6056 h 12842"/>
              <a:gd name="connsiteX0" fmla="*/ 18 w 10010"/>
              <a:gd name="connsiteY0" fmla="*/ 6056 h 12842"/>
              <a:gd name="connsiteX1" fmla="*/ 2740 w 10010"/>
              <a:gd name="connsiteY1" fmla="*/ 5292 h 12842"/>
              <a:gd name="connsiteX2" fmla="*/ 5479 w 10010"/>
              <a:gd name="connsiteY2" fmla="*/ 3981 h 12842"/>
              <a:gd name="connsiteX3" fmla="*/ 7278 w 10010"/>
              <a:gd name="connsiteY3" fmla="*/ 2722 h 12842"/>
              <a:gd name="connsiteX4" fmla="*/ 9093 w 10010"/>
              <a:gd name="connsiteY4" fmla="*/ 1210 h 12842"/>
              <a:gd name="connsiteX5" fmla="*/ 10000 w 10010"/>
              <a:gd name="connsiteY5" fmla="*/ 0 h 12842"/>
              <a:gd name="connsiteX6" fmla="*/ 9989 w 10010"/>
              <a:gd name="connsiteY6" fmla="*/ 12842 h 12842"/>
              <a:gd name="connsiteX7" fmla="*/ 9082 w 10010"/>
              <a:gd name="connsiteY7" fmla="*/ 11810 h 12842"/>
              <a:gd name="connsiteX8" fmla="*/ 7269 w 10010"/>
              <a:gd name="connsiteY8" fmla="*/ 10091 h 12842"/>
              <a:gd name="connsiteX9" fmla="*/ 5463 w 10010"/>
              <a:gd name="connsiteY9" fmla="*/ 8820 h 12842"/>
              <a:gd name="connsiteX10" fmla="*/ 2740 w 10010"/>
              <a:gd name="connsiteY10" fmla="*/ 7761 h 12842"/>
              <a:gd name="connsiteX11" fmla="*/ 18 w 10010"/>
              <a:gd name="connsiteY11" fmla="*/ 7033 h 12842"/>
              <a:gd name="connsiteX12" fmla="*/ 18 w 10010"/>
              <a:gd name="connsiteY12" fmla="*/ 6056 h 1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0" h="12842">
                <a:moveTo>
                  <a:pt x="18" y="6056"/>
                </a:moveTo>
                <a:lnTo>
                  <a:pt x="2740" y="5292"/>
                </a:lnTo>
                <a:cubicBezTo>
                  <a:pt x="3650" y="4946"/>
                  <a:pt x="4418" y="4653"/>
                  <a:pt x="5479" y="3981"/>
                </a:cubicBezTo>
                <a:cubicBezTo>
                  <a:pt x="6235" y="3553"/>
                  <a:pt x="6525" y="3327"/>
                  <a:pt x="7278" y="2722"/>
                </a:cubicBezTo>
                <a:cubicBezTo>
                  <a:pt x="7880" y="2260"/>
                  <a:pt x="8639" y="1664"/>
                  <a:pt x="9093" y="1210"/>
                </a:cubicBezTo>
                <a:cubicBezTo>
                  <a:pt x="9547" y="756"/>
                  <a:pt x="9739" y="302"/>
                  <a:pt x="10000" y="0"/>
                </a:cubicBezTo>
                <a:cubicBezTo>
                  <a:pt x="10010" y="2941"/>
                  <a:pt x="9979" y="9901"/>
                  <a:pt x="9989" y="12842"/>
                </a:cubicBezTo>
                <a:lnTo>
                  <a:pt x="9082" y="11810"/>
                </a:lnTo>
                <a:cubicBezTo>
                  <a:pt x="8638" y="11369"/>
                  <a:pt x="7872" y="10589"/>
                  <a:pt x="7269" y="10091"/>
                </a:cubicBezTo>
                <a:cubicBezTo>
                  <a:pt x="6666" y="9593"/>
                  <a:pt x="6068" y="9173"/>
                  <a:pt x="5463" y="8820"/>
                </a:cubicBezTo>
                <a:lnTo>
                  <a:pt x="2740" y="7761"/>
                </a:lnTo>
                <a:lnTo>
                  <a:pt x="18" y="7033"/>
                </a:lnTo>
                <a:cubicBezTo>
                  <a:pt x="36" y="6708"/>
                  <a:pt x="0" y="6380"/>
                  <a:pt x="18" y="605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TextBox 19"/>
          <p:cNvSpPr txBox="1">
            <a:spLocks noChangeArrowheads="1"/>
          </p:cNvSpPr>
          <p:nvPr/>
        </p:nvSpPr>
        <p:spPr bwMode="auto">
          <a:xfrm rot="813736">
            <a:off x="3014350" y="2751729"/>
            <a:ext cx="13885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Surface layer</a:t>
            </a:r>
            <a:endParaRPr lang="en-US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Rettangolo 16"/>
          <p:cNvSpPr/>
          <p:nvPr/>
        </p:nvSpPr>
        <p:spPr>
          <a:xfrm>
            <a:off x="3505200" y="2532221"/>
            <a:ext cx="69570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Interior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6200" y="2513012"/>
            <a:ext cx="4968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52400" y="23622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1" name="Straight Arrow Connector 40"/>
          <p:cNvCxnSpPr>
            <a:stCxn id="40" idx="7"/>
          </p:cNvCxnSpPr>
          <p:nvPr/>
        </p:nvCxnSpPr>
        <p:spPr>
          <a:xfrm rot="5400000" flipH="1" flipV="1">
            <a:off x="2165164" y="228600"/>
            <a:ext cx="425637" cy="3930839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4239203" y="1779803"/>
            <a:ext cx="360000" cy="794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4239203" y="2216004"/>
            <a:ext cx="360000" cy="794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457200" y="2494200"/>
            <a:ext cx="16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685800" y="2494200"/>
            <a:ext cx="16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magine 13" descr="Densita superficiale disco - soluzione autosimil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875781"/>
            <a:ext cx="2895600" cy="47468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47" name="Rectangle 46"/>
          <p:cNvSpPr/>
          <p:nvPr/>
        </p:nvSpPr>
        <p:spPr>
          <a:xfrm>
            <a:off x="5715000" y="1422808"/>
            <a:ext cx="1887302" cy="3497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6000" tIns="36000" rIns="36000" bIns="3600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Surface Density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96200" y="1371600"/>
            <a:ext cx="833562" cy="446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itchFamily="66" charset="0"/>
              </a:rPr>
              <a:t>Similarity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itchFamily="66" charset="0"/>
              </a:rPr>
              <a:t>Solution</a:t>
            </a:r>
            <a:endParaRPr lang="it-IT" sz="1400" dirty="0">
              <a:solidFill>
                <a:srgbClr val="C00000"/>
              </a:solidFill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4953000" y="3323341"/>
          <a:ext cx="1695450" cy="315912"/>
        </p:xfrm>
        <a:graphic>
          <a:graphicData uri="http://schemas.openxmlformats.org/presentationml/2006/ole">
            <p:oleObj spid="_x0000_s284674" name="Equation" r:id="rId5" imgW="1079280" imgH="279360" progId="Equation.3">
              <p:embed/>
            </p:oleObj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6705600" y="3182053"/>
          <a:ext cx="2246313" cy="244475"/>
        </p:xfrm>
        <a:graphic>
          <a:graphicData uri="http://schemas.openxmlformats.org/presentationml/2006/ole">
            <p:oleObj spid="_x0000_s284675" name="Equation" r:id="rId6" imgW="1854000" imgH="279360" progId="Equation.3">
              <p:embed/>
            </p:oleObj>
          </a:graphicData>
        </a:graphic>
      </p:graphicFrame>
      <p:sp>
        <p:nvSpPr>
          <p:cNvPr id="51" name="Rectangle 50"/>
          <p:cNvSpPr/>
          <p:nvPr/>
        </p:nvSpPr>
        <p:spPr>
          <a:xfrm>
            <a:off x="5105400" y="2666999"/>
            <a:ext cx="2590800" cy="3626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Grain size distribution</a:t>
            </a:r>
          </a:p>
        </p:txBody>
      </p:sp>
      <p:sp>
        <p:nvSpPr>
          <p:cNvPr id="52" name="CasellaDiTesto 19"/>
          <p:cNvSpPr txBox="1"/>
          <p:nvPr/>
        </p:nvSpPr>
        <p:spPr>
          <a:xfrm>
            <a:off x="7661274" y="2590800"/>
            <a:ext cx="12541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itchFamily="66" charset="0"/>
              </a:rPr>
              <a:t>PowerLaw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itchFamily="66" charset="0"/>
              </a:rPr>
              <a:t>approximation</a:t>
            </a:r>
            <a:endParaRPr lang="it-IT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6681787" y="3486853"/>
          <a:ext cx="2386013" cy="255588"/>
        </p:xfrm>
        <a:graphic>
          <a:graphicData uri="http://schemas.openxmlformats.org/presentationml/2006/ole">
            <p:oleObj spid="_x0000_s284676" name="Equation" r:id="rId7" imgW="1968480" imgH="291960" progId="Equation.3">
              <p:embed/>
            </p:oleObj>
          </a:graphicData>
        </a:graphic>
      </p:graphicFrame>
      <p:pic>
        <p:nvPicPr>
          <p:cNvPr id="56" name="Picture 55" descr="SED_Component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3810000"/>
            <a:ext cx="4114800" cy="2751773"/>
          </a:xfrm>
          <a:prstGeom prst="rect">
            <a:avLst/>
          </a:prstGeom>
        </p:spPr>
      </p:pic>
      <p:sp>
        <p:nvSpPr>
          <p:cNvPr id="57" name="Rettangolo 9"/>
          <p:cNvSpPr/>
          <p:nvPr/>
        </p:nvSpPr>
        <p:spPr>
          <a:xfrm>
            <a:off x="2438400" y="5289115"/>
            <a:ext cx="313154" cy="184666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txBody>
          <a:bodyPr wrap="none" lIns="36000" tIns="0" rIns="36000" bIns="0">
            <a:spAutoFit/>
          </a:bodyPr>
          <a:lstStyle/>
          <a:p>
            <a:r>
              <a:rPr lang="it-IT" sz="1200" b="1" dirty="0" smtClean="0">
                <a:solidFill>
                  <a:srgbClr val="FF9900"/>
                </a:solidFill>
              </a:rPr>
              <a:t>star</a:t>
            </a:r>
            <a:endParaRPr lang="it-IT" sz="1200" dirty="0">
              <a:solidFill>
                <a:srgbClr val="FF9900"/>
              </a:solidFill>
            </a:endParaRPr>
          </a:p>
        </p:txBody>
      </p:sp>
      <p:sp>
        <p:nvSpPr>
          <p:cNvPr id="58" name="Rettangolo 11"/>
          <p:cNvSpPr/>
          <p:nvPr/>
        </p:nvSpPr>
        <p:spPr>
          <a:xfrm>
            <a:off x="1219200" y="5136715"/>
            <a:ext cx="533470" cy="184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lIns="36000" tIns="0" rIns="36000" bIns="0">
            <a:spAutoFit/>
          </a:bodyPr>
          <a:lstStyle/>
          <a:p>
            <a:r>
              <a:rPr lang="it-IT" sz="1200" b="1" dirty="0" err="1" smtClean="0">
                <a:solidFill>
                  <a:srgbClr val="FF0000"/>
                </a:solidFill>
              </a:rPr>
              <a:t>surface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59" name="Rettangolo 12"/>
          <p:cNvSpPr/>
          <p:nvPr/>
        </p:nvSpPr>
        <p:spPr>
          <a:xfrm>
            <a:off x="1752600" y="5670115"/>
            <a:ext cx="551937" cy="184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lIns="36000" tIns="0" rIns="36000" bIns="0">
            <a:spAutoFit/>
          </a:bodyPr>
          <a:lstStyle/>
          <a:p>
            <a:r>
              <a:rPr lang="it-IT" sz="1200" b="1" dirty="0" err="1" smtClean="0">
                <a:solidFill>
                  <a:schemeClr val="tx2"/>
                </a:solidFill>
              </a:rPr>
              <a:t>interior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60" name="Rettangolo 21"/>
          <p:cNvSpPr/>
          <p:nvPr/>
        </p:nvSpPr>
        <p:spPr>
          <a:xfrm>
            <a:off x="1066800" y="4450915"/>
            <a:ext cx="372722" cy="184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36000" tIns="0" rIns="36000" bIns="0">
            <a:spAutoFit/>
          </a:bodyPr>
          <a:lstStyle/>
          <a:p>
            <a:r>
              <a:rPr lang="it-IT" sz="1200" b="1" dirty="0" smtClean="0"/>
              <a:t>total</a:t>
            </a:r>
            <a:endParaRPr lang="it-IT" sz="1200" dirty="0"/>
          </a:p>
        </p:txBody>
      </p:sp>
      <p:sp>
        <p:nvSpPr>
          <p:cNvPr id="61" name="CasellaDiTesto 2"/>
          <p:cNvSpPr txBox="1"/>
          <p:nvPr/>
        </p:nvSpPr>
        <p:spPr>
          <a:xfrm>
            <a:off x="4876800" y="4982810"/>
            <a:ext cx="3886200" cy="5035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1400" b="1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SURFACE LAYER</a:t>
            </a:r>
          </a:p>
          <a:p>
            <a:pPr algn="ctr"/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Dominate the flux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~ 60</a:t>
            </a:r>
            <a:r>
              <a:rPr lang="it-IT" sz="14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m</a:t>
            </a:r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 (mid-IR)</a:t>
            </a:r>
            <a:endParaRPr lang="it-IT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CasellaDiTesto 2"/>
          <p:cNvSpPr txBox="1"/>
          <p:nvPr/>
        </p:nvSpPr>
        <p:spPr>
          <a:xfrm>
            <a:off x="4876800" y="4297010"/>
            <a:ext cx="3886200" cy="503590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1400" b="1" u="sng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STAR</a:t>
            </a:r>
          </a:p>
          <a:p>
            <a:pPr algn="ctr"/>
            <a:r>
              <a:rPr lang="it-IT" sz="1400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BB emission picco a </a:t>
            </a:r>
            <a:r>
              <a:rPr lang="it-IT" sz="1400" dirty="0" smtClean="0">
                <a:solidFill>
                  <a:srgbClr val="FF990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it-IT" sz="1400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 - 1 </a:t>
            </a:r>
            <a:r>
              <a:rPr lang="it-IT" sz="1400" dirty="0" smtClean="0">
                <a:solidFill>
                  <a:srgbClr val="FF99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it-IT" sz="1400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m (near-IR)</a:t>
            </a:r>
            <a:endParaRPr lang="it-IT" sz="1400" b="1" baseline="-25000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63" name="CasellaDiTesto 2"/>
          <p:cNvSpPr txBox="1"/>
          <p:nvPr/>
        </p:nvSpPr>
        <p:spPr>
          <a:xfrm>
            <a:off x="4876800" y="5668610"/>
            <a:ext cx="3886200" cy="50359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1400" b="1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INTERIOR LAYER</a:t>
            </a:r>
          </a:p>
          <a:p>
            <a:pPr algn="ctr"/>
            <a:r>
              <a:rPr lang="it-IT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Dominate the flux a </a:t>
            </a:r>
            <a:r>
              <a:rPr lang="it-IT" sz="1400" dirty="0" smtClean="0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it-IT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&gt; 100 </a:t>
            </a:r>
            <a:r>
              <a:rPr lang="it-IT" sz="1400" dirty="0" smtClean="0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it-IT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 (sub-mm/mm)</a:t>
            </a:r>
            <a:endParaRPr lang="it-IT" sz="1400" b="1" baseline="-25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800" y="762000"/>
            <a:ext cx="2514600" cy="6049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Disk models</a:t>
            </a:r>
          </a:p>
        </p:txBody>
      </p:sp>
      <p:sp>
        <p:nvSpPr>
          <p:cNvPr id="34" name="CasellaDiTesto 22"/>
          <p:cNvSpPr txBox="1"/>
          <p:nvPr/>
        </p:nvSpPr>
        <p:spPr>
          <a:xfrm>
            <a:off x="0" y="48260"/>
            <a:ext cx="914400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to constrain the radial variation of dust properties?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76200" y="1143000"/>
            <a:ext cx="8915400" cy="5562600"/>
          </a:xfrm>
          <a:prstGeom prst="roundRect">
            <a:avLst>
              <a:gd name="adj" fmla="val 2178"/>
            </a:avLst>
          </a:prstGeom>
          <a:noFill/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6"/>
          <p:cNvSpPr/>
          <p:nvPr/>
        </p:nvSpPr>
        <p:spPr>
          <a:xfrm>
            <a:off x="6768553" y="3124200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endParaRPr lang="it-IT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Rettangolo 32"/>
          <p:cNvSpPr/>
          <p:nvPr/>
        </p:nvSpPr>
        <p:spPr>
          <a:xfrm>
            <a:off x="6006553" y="3124200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endParaRPr lang="it-IT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CasellaDiTesto 19"/>
          <p:cNvSpPr txBox="1"/>
          <p:nvPr/>
        </p:nvSpPr>
        <p:spPr>
          <a:xfrm>
            <a:off x="152400" y="3733800"/>
            <a:ext cx="1706164" cy="28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9900"/>
                </a:solidFill>
                <a:latin typeface="Comic Sans MS" pitchFamily="66" charset="0"/>
              </a:rPr>
              <a:t>Isella &amp; al. (2010)</a:t>
            </a:r>
            <a:endParaRPr lang="it-IT" sz="14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37" name="Picture 36" descr="RY_Tay13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819400"/>
            <a:ext cx="1685636" cy="1676400"/>
          </a:xfrm>
          <a:prstGeom prst="rect">
            <a:avLst/>
          </a:prstGeom>
        </p:spPr>
      </p:pic>
      <p:pic>
        <p:nvPicPr>
          <p:cNvPr id="38" name="Picture 37" descr="RY_Tay28m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8122" y="2824243"/>
            <a:ext cx="1765627" cy="1725154"/>
          </a:xfrm>
          <a:prstGeom prst="rect">
            <a:avLst/>
          </a:prstGeom>
        </p:spPr>
      </p:pic>
      <p:pic>
        <p:nvPicPr>
          <p:cNvPr id="39" name="Picture 38" descr="RYTau_7m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6085" y="4913302"/>
            <a:ext cx="2327751" cy="1639898"/>
          </a:xfrm>
          <a:prstGeom prst="rect">
            <a:avLst/>
          </a:prstGeom>
        </p:spPr>
      </p:pic>
      <p:pic>
        <p:nvPicPr>
          <p:cNvPr id="40" name="Picture 39" descr="carm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52" y="685801"/>
            <a:ext cx="1733548" cy="990599"/>
          </a:xfrm>
          <a:prstGeom prst="rect">
            <a:avLst/>
          </a:prstGeom>
        </p:spPr>
      </p:pic>
      <p:pic>
        <p:nvPicPr>
          <p:cNvPr id="41" name="Picture 40" descr="vl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685800"/>
            <a:ext cx="1772654" cy="9906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886200" y="3959423"/>
            <a:ext cx="890803" cy="307777"/>
          </a:xfrm>
          <a:prstGeom prst="rect">
            <a:avLst/>
          </a:prstGeom>
        </p:spPr>
        <p:txBody>
          <a:bodyPr wrap="none" lIns="108000" tIns="0" rIns="36000" bIns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cs typeface="Arial" pitchFamily="34" charset="0"/>
              </a:rPr>
              <a:t>1.3mm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38428" y="3962400"/>
            <a:ext cx="890803" cy="307777"/>
          </a:xfrm>
          <a:prstGeom prst="rect">
            <a:avLst/>
          </a:prstGeom>
        </p:spPr>
        <p:txBody>
          <a:bodyPr wrap="none" lIns="108000" tIns="0" rIns="36000" bIns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cs typeface="Arial" pitchFamily="34" charset="0"/>
              </a:rPr>
              <a:t>2.8mm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79790" y="5983728"/>
            <a:ext cx="1020646" cy="307777"/>
          </a:xfrm>
          <a:prstGeom prst="rect">
            <a:avLst/>
          </a:prstGeom>
        </p:spPr>
        <p:txBody>
          <a:bodyPr wrap="none" lIns="108000" tIns="0" rIns="36000" bIns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cs typeface="Arial" pitchFamily="34" charset="0"/>
              </a:rPr>
              <a:t>6.92mm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14436" y="4916928"/>
            <a:ext cx="767838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>
            <a:spAutoFit/>
          </a:bodyPr>
          <a:lstStyle/>
          <a:p>
            <a:pPr algn="ctr"/>
            <a:r>
              <a:rPr lang="en-GB" sz="1400" b="1" dirty="0" smtClean="0">
                <a:latin typeface="Comic Sans MS" pitchFamily="66" charset="0"/>
                <a:cs typeface="Arial" charset="0"/>
              </a:rPr>
              <a:t>res~</a:t>
            </a:r>
            <a:r>
              <a:rPr lang="en-GB" sz="1400" b="1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0.5’’</a:t>
            </a:r>
          </a:p>
          <a:p>
            <a:pPr algn="ctr"/>
            <a:r>
              <a:rPr lang="en-GB" sz="1400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(</a:t>
            </a:r>
            <a:r>
              <a:rPr lang="en-GB" sz="1400" dirty="0" smtClean="0">
                <a:latin typeface="Comic Sans MS" pitchFamily="66" charset="0"/>
                <a:cs typeface="Arial" charset="0"/>
              </a:rPr>
              <a:t>~</a:t>
            </a:r>
            <a:r>
              <a:rPr lang="en-GB" sz="1400" dirty="0" smtClean="0">
                <a:latin typeface="Comic Sans MS" pitchFamily="66" charset="0"/>
                <a:cs typeface="Lucida Sans Unicode" charset="0"/>
              </a:rPr>
              <a:t>70</a:t>
            </a:r>
            <a:r>
              <a:rPr lang="en-GB" sz="1400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 AU)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9903" y="2849210"/>
            <a:ext cx="774250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>
            <a:spAutoFit/>
          </a:bodyPr>
          <a:lstStyle/>
          <a:p>
            <a:pPr algn="ctr"/>
            <a:r>
              <a:rPr lang="en-GB" sz="1400" b="1" dirty="0" smtClean="0">
                <a:latin typeface="Comic Sans MS" pitchFamily="66" charset="0"/>
                <a:cs typeface="Arial" charset="0"/>
              </a:rPr>
              <a:t>res~</a:t>
            </a:r>
            <a:r>
              <a:rPr lang="en-GB" sz="1400" b="1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0.3’’</a:t>
            </a:r>
          </a:p>
          <a:p>
            <a:pPr algn="ctr"/>
            <a:r>
              <a:rPr lang="en-GB" sz="1400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(</a:t>
            </a:r>
            <a:r>
              <a:rPr lang="en-GB" sz="1400" dirty="0" smtClean="0">
                <a:latin typeface="Comic Sans MS" pitchFamily="66" charset="0"/>
                <a:cs typeface="Arial" charset="0"/>
              </a:rPr>
              <a:t>~</a:t>
            </a:r>
            <a:r>
              <a:rPr lang="en-GB" sz="1400" dirty="0" smtClean="0">
                <a:latin typeface="Comic Sans MS" pitchFamily="66" charset="0"/>
                <a:cs typeface="Lucida Sans Unicode" charset="0"/>
              </a:rPr>
              <a:t>40</a:t>
            </a:r>
            <a:r>
              <a:rPr lang="en-GB" sz="1400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 AU)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06169" y="2819400"/>
            <a:ext cx="870431" cy="503590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>
            <a:spAutoFit/>
          </a:bodyPr>
          <a:lstStyle/>
          <a:p>
            <a:pPr algn="ctr"/>
            <a:r>
              <a:rPr lang="en-GB" sz="1400" b="1" dirty="0" smtClean="0">
                <a:latin typeface="Comic Sans MS" pitchFamily="66" charset="0"/>
                <a:cs typeface="Arial" charset="0"/>
              </a:rPr>
              <a:t>res~</a:t>
            </a:r>
            <a:r>
              <a:rPr lang="en-GB" sz="1400" b="1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0.15’’</a:t>
            </a:r>
          </a:p>
          <a:p>
            <a:pPr algn="ctr"/>
            <a:r>
              <a:rPr lang="en-GB" sz="1400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(</a:t>
            </a:r>
            <a:r>
              <a:rPr lang="en-GB" sz="1400" dirty="0" smtClean="0">
                <a:latin typeface="Comic Sans MS" pitchFamily="66" charset="0"/>
                <a:cs typeface="Arial" charset="0"/>
              </a:rPr>
              <a:t>~</a:t>
            </a:r>
            <a:r>
              <a:rPr lang="en-GB" sz="1400" dirty="0" smtClean="0">
                <a:latin typeface="Comic Sans MS" pitchFamily="66" charset="0"/>
                <a:cs typeface="Lucida Sans Unicode" charset="0"/>
              </a:rPr>
              <a:t>20</a:t>
            </a:r>
            <a:r>
              <a:rPr lang="en-GB" sz="1400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 AU)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14400" y="683298"/>
            <a:ext cx="990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omic Sans MS" pitchFamily="66" charset="0"/>
                <a:ea typeface="Lucida Sans Unicode" charset="0"/>
                <a:cs typeface="Lucida Sans Unicode" charset="0"/>
              </a:rPr>
              <a:t>CARMA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66833" y="685799"/>
            <a:ext cx="587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omic Sans MS" pitchFamily="66" charset="0"/>
                <a:ea typeface="Lucida Sans Unicode" charset="0"/>
                <a:cs typeface="Lucida Sans Unicode" charset="0"/>
              </a:rPr>
              <a:t>VLA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5800" y="18288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itchFamily="66" charset="0"/>
                <a:cs typeface="Arial" pitchFamily="34" charset="0"/>
              </a:rPr>
              <a:t>High angular resolution observations at 3 </a:t>
            </a:r>
            <a:r>
              <a:rPr lang="en-GB" sz="2000" dirty="0" smtClean="0">
                <a:latin typeface="Comic Sans MS" pitchFamily="66" charset="0"/>
                <a:cs typeface="Arial" pitchFamily="34" charset="0"/>
              </a:rPr>
              <a:t>different</a:t>
            </a:r>
            <a:r>
              <a:rPr lang="en-GB" dirty="0" smtClean="0">
                <a:latin typeface="Comic Sans MS" pitchFamily="66" charset="0"/>
                <a:cs typeface="Arial" pitchFamily="34" charset="0"/>
              </a:rPr>
              <a:t> mm-</a:t>
            </a:r>
            <a:r>
              <a:rPr lang="en-GB" dirty="0" smtClean="0">
                <a:latin typeface="Symbol" pitchFamily="18" charset="2"/>
                <a:cs typeface="Arial" pitchFamily="34" charset="0"/>
              </a:rPr>
              <a:t>l</a:t>
            </a:r>
            <a:r>
              <a:rPr lang="en-GB" dirty="0" smtClean="0">
                <a:latin typeface="Comic Sans MS" pitchFamily="66" charset="0"/>
                <a:cs typeface="Arial" pitchFamily="34" charset="0"/>
              </a:rPr>
              <a:t> of RY Tau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54" name="CasellaDiTesto 19"/>
          <p:cNvSpPr txBox="1"/>
          <p:nvPr/>
        </p:nvSpPr>
        <p:spPr>
          <a:xfrm>
            <a:off x="533400" y="5807853"/>
            <a:ext cx="859778" cy="28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9900"/>
                </a:solidFill>
                <a:latin typeface="Comic Sans MS" pitchFamily="66" charset="0"/>
              </a:rPr>
              <a:t>new data</a:t>
            </a:r>
            <a:endParaRPr lang="it-IT" sz="14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48200" y="762000"/>
            <a:ext cx="3886200" cy="6049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High-res observation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3401" y="3352800"/>
            <a:ext cx="990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CARMA</a:t>
            </a:r>
            <a:endParaRPr lang="it-IT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685800" y="5486400"/>
            <a:ext cx="587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VLA</a:t>
            </a:r>
            <a:endParaRPr lang="it-IT" sz="1600" b="1" dirty="0"/>
          </a:p>
        </p:txBody>
      </p:sp>
      <p:sp>
        <p:nvSpPr>
          <p:cNvPr id="27" name="CasellaDiTesto 22"/>
          <p:cNvSpPr txBox="1"/>
          <p:nvPr/>
        </p:nvSpPr>
        <p:spPr>
          <a:xfrm>
            <a:off x="0" y="48260"/>
            <a:ext cx="914400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to constrain the radial variation of dust properties?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34000" y="1383268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Disk around RYTau</a:t>
            </a:r>
            <a:endParaRPr lang="it-I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22"/>
          <p:cNvSpPr txBox="1"/>
          <p:nvPr/>
        </p:nvSpPr>
        <p:spPr>
          <a:xfrm>
            <a:off x="152400" y="838200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We use </a:t>
            </a:r>
            <a:r>
              <a:rPr lang="it-IT" sz="1600" b="1" dirty="0" smtClean="0">
                <a:latin typeface="Symbol" pitchFamily="18" charset="2"/>
              </a:rPr>
              <a:t>c</a:t>
            </a:r>
            <a:r>
              <a:rPr lang="it-IT" sz="1600" b="1" baseline="30000" dirty="0" smtClean="0">
                <a:latin typeface="Comic Sans MS" pitchFamily="66" charset="0"/>
              </a:rPr>
              <a:t>2</a:t>
            </a:r>
            <a:r>
              <a:rPr lang="it-IT" sz="1600" b="1" dirty="0" smtClean="0">
                <a:latin typeface="Comic Sans MS" pitchFamily="66" charset="0"/>
              </a:rPr>
              <a:t> fitting procedure </a:t>
            </a:r>
            <a:r>
              <a:rPr lang="it-IT" sz="1600" dirty="0" smtClean="0">
                <a:latin typeface="Comic Sans MS" pitchFamily="66" charset="0"/>
              </a:rPr>
              <a:t>(directly on </a:t>
            </a:r>
            <a:r>
              <a:rPr lang="it-IT" sz="1600" b="1" u="sng" dirty="0" smtClean="0">
                <a:latin typeface="Comic Sans MS" pitchFamily="66" charset="0"/>
              </a:rPr>
              <a:t>visibility)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17334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Choose the grid models (n free-param  with a wide range of value) </a:t>
            </a:r>
            <a:endParaRPr lang="it-IT" sz="1600" dirty="0"/>
          </a:p>
        </p:txBody>
      </p:sp>
      <p:sp>
        <p:nvSpPr>
          <p:cNvPr id="29" name="Rectangle 28"/>
          <p:cNvSpPr/>
          <p:nvPr/>
        </p:nvSpPr>
        <p:spPr>
          <a:xfrm>
            <a:off x="3657600" y="338334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 Produce disk images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 Fourier </a:t>
            </a:r>
            <a:r>
              <a:rPr lang="en-GB" sz="1600" dirty="0" err="1" smtClean="0">
                <a:latin typeface="Comic Sans MS" pitchFamily="66" charset="0"/>
                <a:cs typeface="Arial" pitchFamily="34" charset="0"/>
              </a:rPr>
              <a:t>trasform</a:t>
            </a:r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 it and sampled at the (</a:t>
            </a:r>
            <a:r>
              <a:rPr lang="en-GB" sz="1600" dirty="0" err="1" smtClean="0">
                <a:latin typeface="Comic Sans MS" pitchFamily="66" charset="0"/>
                <a:cs typeface="Arial" pitchFamily="34" charset="0"/>
              </a:rPr>
              <a:t>u,v</a:t>
            </a:r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) points </a:t>
            </a:r>
            <a:r>
              <a:rPr lang="en-GB" sz="1600" dirty="0" err="1" smtClean="0">
                <a:latin typeface="Comic Sans MS" pitchFamily="66" charset="0"/>
                <a:cs typeface="Arial" pitchFamily="34" charset="0"/>
              </a:rPr>
              <a:t>corrisponding</a:t>
            </a:r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 to the observed samples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latin typeface="Comic Sans MS" pitchFamily="66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 Computed the </a:t>
            </a:r>
            <a:r>
              <a:rPr lang="en-GB" sz="1600" dirty="0" smtClean="0">
                <a:latin typeface="Symbol" pitchFamily="18" charset="2"/>
                <a:cs typeface="Arial" pitchFamily="34" charset="0"/>
              </a:rPr>
              <a:t>c</a:t>
            </a:r>
            <a:r>
              <a:rPr lang="en-GB" sz="1600" baseline="30000" dirty="0" smtClean="0">
                <a:latin typeface="Comic Sans MS" pitchFamily="66" charset="0"/>
                <a:cs typeface="Arial" pitchFamily="34" charset="0"/>
              </a:rPr>
              <a:t>2 </a:t>
            </a:r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value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5986046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Calculate the best fitting model (minimum of the </a:t>
            </a:r>
            <a:r>
              <a:rPr lang="en-GB" sz="1600" dirty="0" smtClean="0">
                <a:latin typeface="Symbol" pitchFamily="18" charset="2"/>
                <a:cs typeface="Arial" pitchFamily="34" charset="0"/>
              </a:rPr>
              <a:t>c</a:t>
            </a:r>
            <a:r>
              <a:rPr lang="en-GB" sz="1600" baseline="30000" dirty="0" smtClean="0">
                <a:latin typeface="Comic Sans MS" pitchFamily="66" charset="0"/>
                <a:cs typeface="Arial" pitchFamily="34" charset="0"/>
              </a:rPr>
              <a:t>2</a:t>
            </a:r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Comic Sans MS" pitchFamily="66" charset="0"/>
                <a:cs typeface="Arial" pitchFamily="34" charset="0"/>
              </a:rPr>
              <a:t>hypercube_sum</a:t>
            </a:r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266242" name="Object 2"/>
          <p:cNvGraphicFramePr>
            <a:graphicFrameLocks noChangeAspect="1"/>
          </p:cNvGraphicFramePr>
          <p:nvPr/>
        </p:nvGraphicFramePr>
        <p:xfrm>
          <a:off x="4356546" y="4953000"/>
          <a:ext cx="3720654" cy="304800"/>
        </p:xfrm>
        <a:graphic>
          <a:graphicData uri="http://schemas.openxmlformats.org/presentationml/2006/ole">
            <p:oleObj spid="_x0000_s276482" name="Equation" r:id="rId4" imgW="2793960" imgH="31716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914400" y="3915600"/>
            <a:ext cx="2667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72000" bIns="36000"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Costruct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the </a:t>
            </a:r>
            <a:r>
              <a:rPr lang="it-IT" sz="1600" dirty="0" smtClean="0">
                <a:solidFill>
                  <a:schemeClr val="tx1"/>
                </a:solidFill>
                <a:latin typeface="Symbol" pitchFamily="18" charset="2"/>
              </a:rPr>
              <a:t>c</a:t>
            </a:r>
            <a:r>
              <a:rPr lang="it-IT" sz="1600" baseline="30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it-IT" sz="1600" dirty="0" smtClean="0">
                <a:solidFill>
                  <a:schemeClr val="tx1"/>
                </a:solidFill>
                <a:latin typeface="Comic Sans MS" pitchFamily="66" charset="0"/>
              </a:rPr>
              <a:t> hypercube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  <a:latin typeface="Comic Sans MS" pitchFamily="66" charset="0"/>
              </a:rPr>
              <a:t>(for each </a:t>
            </a:r>
            <a:r>
              <a:rPr lang="it-IT" sz="1600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it-IT" sz="1600" dirty="0" smtClean="0">
                <a:solidFill>
                  <a:schemeClr val="tx1"/>
                </a:solidFill>
                <a:latin typeface="Comic Sans MS" pitchFamily="66" charset="0"/>
              </a:rPr>
              <a:t>) </a:t>
            </a:r>
            <a:endParaRPr lang="en-GB" sz="16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0" y="17526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it-IT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" y="39156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it-IT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1000" y="59436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it-IT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Left Bracket 22"/>
          <p:cNvSpPr/>
          <p:nvPr/>
        </p:nvSpPr>
        <p:spPr>
          <a:xfrm>
            <a:off x="3581400" y="3352800"/>
            <a:ext cx="228600" cy="1905000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752599" y="2225040"/>
          <a:ext cx="5486400" cy="670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85801"/>
                <a:gridCol w="685800"/>
                <a:gridCol w="762000"/>
                <a:gridCol w="914400"/>
                <a:gridCol w="762000"/>
                <a:gridCol w="838200"/>
                <a:gridCol w="838199"/>
              </a:tblGrid>
              <a:tr h="15240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Comic Sans MS" pitchFamily="66" charset="0"/>
                        </a:rPr>
                        <a:t>Free</a:t>
                      </a:r>
                      <a:r>
                        <a:rPr lang="it-IT" sz="1600" baseline="0" dirty="0" smtClean="0">
                          <a:latin typeface="Comic Sans MS" pitchFamily="66" charset="0"/>
                        </a:rPr>
                        <a:t> parameter</a:t>
                      </a:r>
                      <a:endParaRPr lang="it-IT" sz="1600" b="1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baseline="-25000" dirty="0" smtClean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baseline="-25000" dirty="0" smtClean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baseline="0" dirty="0" smtClean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baseline="0" dirty="0" smtClean="0">
                        <a:latin typeface="Comic Sans MS" pitchFamily="66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Symbol" pitchFamily="18" charset="2"/>
                        </a:rPr>
                        <a:t>S</a:t>
                      </a:r>
                      <a:r>
                        <a:rPr lang="it-IT" sz="1600" b="1" baseline="-25000" dirty="0" smtClean="0"/>
                        <a:t>tr</a:t>
                      </a:r>
                      <a:endParaRPr lang="it-IT" sz="1600" b="1" baseline="-250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R</a:t>
                      </a:r>
                      <a:r>
                        <a:rPr lang="it-IT" sz="1600" b="1" baseline="-25000" dirty="0" smtClean="0"/>
                        <a:t>tr</a:t>
                      </a:r>
                      <a:endParaRPr lang="it-IT" sz="1600" b="1" baseline="-250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Symbol" pitchFamily="18" charset="2"/>
                        </a:rPr>
                        <a:t>g</a:t>
                      </a:r>
                      <a:endParaRPr lang="it-IT" sz="1600" b="1" baseline="-25000" dirty="0" smtClean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a</a:t>
                      </a:r>
                      <a:r>
                        <a:rPr lang="it-IT" sz="1600" b="1" baseline="-25000" dirty="0" smtClean="0"/>
                        <a:t>0max </a:t>
                      </a:r>
                      <a:endParaRPr lang="it-IT" sz="1600" b="1" baseline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b</a:t>
                      </a:r>
                      <a:r>
                        <a:rPr lang="it-IT" sz="1600" b="1" baseline="-25000" dirty="0" smtClean="0"/>
                        <a:t>max</a:t>
                      </a:r>
                      <a:endParaRPr lang="it-IT" sz="1600" b="1" baseline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 smtClean="0">
                          <a:latin typeface="Comic Sans MS" pitchFamily="66" charset="0"/>
                        </a:rPr>
                        <a:t>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 smtClean="0">
                          <a:latin typeface="Comic Sans MS" pitchFamily="66" charset="0"/>
                        </a:rPr>
                        <a:t>P.A.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asellaDiTesto 22"/>
          <p:cNvSpPr txBox="1"/>
          <p:nvPr/>
        </p:nvSpPr>
        <p:spPr>
          <a:xfrm>
            <a:off x="0" y="4826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to constrain the disk parameters?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2"/>
          <p:cNvSpPr txBox="1"/>
          <p:nvPr/>
        </p:nvSpPr>
        <p:spPr>
          <a:xfrm>
            <a:off x="0" y="48260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First results</a:t>
            </a:r>
          </a:p>
        </p:txBody>
      </p:sp>
      <p:pic>
        <p:nvPicPr>
          <p:cNvPr id="5" name="Picture 4" descr="chi2_min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53326"/>
            <a:ext cx="3436155" cy="366147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76600" y="609600"/>
          <a:ext cx="1524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</a:tblGrid>
              <a:tr h="68580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R</a:t>
                      </a:r>
                      <a:r>
                        <a:rPr lang="it-IT" sz="1400" b="1" baseline="-25000" dirty="0" smtClean="0"/>
                        <a:t>tr</a:t>
                      </a:r>
                      <a:r>
                        <a:rPr lang="it-IT" sz="1400" b="1" dirty="0" smtClean="0"/>
                        <a:t> = 30 [AU]</a:t>
                      </a:r>
                    </a:p>
                    <a:p>
                      <a:pPr marL="0" marR="0" indent="0" algn="l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Symbol" pitchFamily="18" charset="2"/>
                        </a:rPr>
                        <a:t>S</a:t>
                      </a:r>
                      <a:r>
                        <a:rPr lang="it-IT" sz="1400" b="1" baseline="-25000" dirty="0" smtClean="0"/>
                        <a:t>tr</a:t>
                      </a:r>
                      <a:r>
                        <a:rPr lang="it-IT" sz="1400" b="1" dirty="0" smtClean="0"/>
                        <a:t> = 3.4 [g/cm^2]</a:t>
                      </a:r>
                    </a:p>
                    <a:p>
                      <a:pPr marL="0" marR="0" indent="0" algn="l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Symbol" pitchFamily="18" charset="2"/>
                        </a:rPr>
                        <a:t>g</a:t>
                      </a:r>
                      <a:r>
                        <a:rPr lang="it-IT" sz="1400" b="1" dirty="0" smtClean="0"/>
                        <a:t> = -0.53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276600" y="1828800"/>
          <a:ext cx="1524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</a:tblGrid>
              <a:tr h="76200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R</a:t>
                      </a:r>
                      <a:r>
                        <a:rPr lang="it-IT" sz="1400" b="1" baseline="-25000" dirty="0" smtClean="0"/>
                        <a:t>tr</a:t>
                      </a:r>
                      <a:r>
                        <a:rPr lang="it-IT" sz="1400" b="1" dirty="0" smtClean="0"/>
                        <a:t> = 34 [AU]</a:t>
                      </a:r>
                    </a:p>
                    <a:p>
                      <a:pPr marL="0" marR="0" indent="0" algn="l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Symbol" pitchFamily="18" charset="2"/>
                        </a:rPr>
                        <a:t>S</a:t>
                      </a:r>
                      <a:r>
                        <a:rPr lang="it-IT" sz="1400" b="1" baseline="-25000" dirty="0" smtClean="0"/>
                        <a:t>tr</a:t>
                      </a:r>
                      <a:r>
                        <a:rPr lang="it-IT" sz="1400" b="1" dirty="0" smtClean="0"/>
                        <a:t> = 2.3 [g/cm^2]</a:t>
                      </a:r>
                    </a:p>
                    <a:p>
                      <a:pPr marL="0" marR="0" indent="0" algn="l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Symbol" pitchFamily="18" charset="2"/>
                        </a:rPr>
                        <a:t>g</a:t>
                      </a:r>
                      <a:r>
                        <a:rPr lang="it-IT" sz="1400" b="1" dirty="0" smtClean="0"/>
                        <a:t> = -0.35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276600" y="3048000"/>
          <a:ext cx="1524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</a:tblGrid>
              <a:tr h="76200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R</a:t>
                      </a:r>
                      <a:r>
                        <a:rPr lang="it-IT" sz="1400" b="1" baseline="-25000" dirty="0" smtClean="0"/>
                        <a:t>tr</a:t>
                      </a:r>
                      <a:r>
                        <a:rPr lang="it-IT" sz="1400" b="1" dirty="0" smtClean="0"/>
                        <a:t> = 36 [AU]</a:t>
                      </a:r>
                    </a:p>
                    <a:p>
                      <a:pPr marL="0" marR="0" indent="0" algn="l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Symbol" pitchFamily="18" charset="2"/>
                        </a:rPr>
                        <a:t>S</a:t>
                      </a:r>
                      <a:r>
                        <a:rPr lang="it-IT" sz="1400" b="1" baseline="-25000" dirty="0" smtClean="0"/>
                        <a:t>tr</a:t>
                      </a:r>
                      <a:r>
                        <a:rPr lang="it-IT" sz="1400" b="1" dirty="0" smtClean="0"/>
                        <a:t> = 1.8 [g/cm^2]</a:t>
                      </a:r>
                    </a:p>
                    <a:p>
                      <a:pPr marL="0" marR="0" indent="0" algn="l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Symbol" pitchFamily="18" charset="2"/>
                        </a:rPr>
                        <a:t>g</a:t>
                      </a:r>
                      <a:r>
                        <a:rPr lang="it-IT" sz="1400" b="1" dirty="0" smtClean="0"/>
                        <a:t> = -0.9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8600" y="2750403"/>
            <a:ext cx="2819400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latin typeface="Comic Sans MS" pitchFamily="66" charset="0"/>
              </a:rPr>
              <a:t>The best fit values we found are </a:t>
            </a:r>
            <a:r>
              <a:rPr lang="it-IT" sz="1600" dirty="0" smtClean="0">
                <a:latin typeface="Comic Sans MS" pitchFamily="66" charset="0"/>
              </a:rPr>
              <a:t>~</a:t>
            </a:r>
            <a:r>
              <a:rPr lang="en-GB" sz="1600" dirty="0" smtClean="0">
                <a:latin typeface="Comic Sans MS" pitchFamily="66" charset="0"/>
              </a:rPr>
              <a:t> in agreement with the </a:t>
            </a:r>
            <a:r>
              <a:rPr lang="en-GB" sz="1600" i="1" dirty="0" err="1" smtClean="0">
                <a:latin typeface="Comic Sans MS" pitchFamily="66" charset="0"/>
                <a:cs typeface="Arial" pitchFamily="34" charset="0"/>
              </a:rPr>
              <a:t>Isella</a:t>
            </a:r>
            <a:r>
              <a:rPr lang="en-GB" sz="1600" i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600" dirty="0" smtClean="0">
                <a:latin typeface="Comic Sans MS" pitchFamily="66" charset="0"/>
                <a:cs typeface="Arial" pitchFamily="34" charset="0"/>
              </a:rPr>
              <a:t>result</a:t>
            </a:r>
            <a:endParaRPr lang="en-GB" sz="1600" dirty="0" smtClean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95400"/>
            <a:ext cx="213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600" dirty="0" smtClean="0">
                <a:latin typeface="Comic Sans MS" pitchFamily="66" charset="0"/>
              </a:rPr>
              <a:t>a</a:t>
            </a:r>
            <a:r>
              <a:rPr lang="en-GB" sz="1600" baseline="-25000" dirty="0" smtClean="0">
                <a:latin typeface="Comic Sans MS" pitchFamily="66" charset="0"/>
              </a:rPr>
              <a:t>0max</a:t>
            </a:r>
            <a:r>
              <a:rPr lang="en-GB" sz="1600" dirty="0" smtClean="0">
                <a:latin typeface="Comic Sans MS" pitchFamily="66" charset="0"/>
              </a:rPr>
              <a:t>=</a:t>
            </a:r>
            <a:r>
              <a:rPr lang="en-GB" sz="1600" b="1" dirty="0" smtClean="0">
                <a:latin typeface="Comic Sans MS" pitchFamily="66" charset="0"/>
              </a:rPr>
              <a:t>0.03cm</a:t>
            </a:r>
            <a:r>
              <a:rPr lang="en-GB" sz="1600" dirty="0" smtClean="0">
                <a:latin typeface="Comic Sans MS" pitchFamily="66" charset="0"/>
              </a:rPr>
              <a:t>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600" dirty="0" err="1" smtClean="0">
                <a:latin typeface="Comic Sans MS" pitchFamily="66" charset="0"/>
              </a:rPr>
              <a:t>b</a:t>
            </a:r>
            <a:r>
              <a:rPr lang="en-GB" sz="1600" baseline="-25000" dirty="0" err="1" smtClean="0">
                <a:latin typeface="Comic Sans MS" pitchFamily="66" charset="0"/>
              </a:rPr>
              <a:t>max</a:t>
            </a:r>
            <a:r>
              <a:rPr lang="en-GB" sz="1600" dirty="0" smtClean="0">
                <a:latin typeface="Comic Sans MS" pitchFamily="66" charset="0"/>
              </a:rPr>
              <a:t>= </a:t>
            </a:r>
            <a:r>
              <a:rPr lang="en-GB" sz="1600" b="1" dirty="0" smtClean="0">
                <a:latin typeface="Comic Sans MS" pitchFamily="66" charset="0"/>
              </a:rPr>
              <a:t>0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600" dirty="0" smtClean="0">
                <a:latin typeface="Comic Sans MS" pitchFamily="66" charset="0"/>
              </a:rPr>
              <a:t>P.A. = </a:t>
            </a:r>
            <a:r>
              <a:rPr lang="en-GB" sz="1600" b="1" dirty="0" smtClean="0">
                <a:latin typeface="Comic Sans MS" pitchFamily="66" charset="0"/>
              </a:rPr>
              <a:t>24°</a:t>
            </a:r>
            <a:endParaRPr lang="en-GB" sz="1600" dirty="0" smtClean="0">
              <a:latin typeface="Comic Sans MS" pitchFamily="66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600" dirty="0" smtClean="0">
                <a:latin typeface="Comic Sans MS" pitchFamily="66" charset="0"/>
              </a:rPr>
              <a:t>Inclination = </a:t>
            </a:r>
            <a:r>
              <a:rPr lang="en-GB" sz="1600" b="1" dirty="0" smtClean="0">
                <a:latin typeface="Comic Sans MS" pitchFamily="66" charset="0"/>
              </a:rPr>
              <a:t>66°</a:t>
            </a:r>
            <a:endParaRPr lang="en-GB" sz="1600" dirty="0" smtClean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838200"/>
            <a:ext cx="30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600" dirty="0" smtClean="0">
                <a:latin typeface="Comic Sans MS" pitchFamily="66" charset="0"/>
              </a:rPr>
              <a:t>Compare with </a:t>
            </a:r>
            <a:r>
              <a:rPr lang="en-GB" sz="1600" i="1" u="sng" dirty="0" err="1" smtClean="0">
                <a:latin typeface="Comic Sans MS" pitchFamily="66" charset="0"/>
                <a:cs typeface="Arial" pitchFamily="34" charset="0"/>
              </a:rPr>
              <a:t>Isella</a:t>
            </a:r>
            <a:r>
              <a:rPr lang="en-GB" sz="1600" i="1" u="sng" dirty="0" smtClean="0">
                <a:latin typeface="Comic Sans MS" pitchFamily="66" charset="0"/>
                <a:cs typeface="Arial" pitchFamily="34" charset="0"/>
              </a:rPr>
              <a:t> &amp; al. 2010 </a:t>
            </a:r>
            <a:endParaRPr lang="en-GB" sz="1600" u="sng" dirty="0" smtClean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8345640" y="864566"/>
            <a:ext cx="910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1.3mm</a:t>
            </a:r>
            <a:endParaRPr lang="it-IT" sz="2000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8345640" y="2083766"/>
            <a:ext cx="9109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2.8mm</a:t>
            </a:r>
            <a:endParaRPr lang="it-IT" sz="2000" dirty="0"/>
          </a:p>
        </p:txBody>
      </p:sp>
      <p:sp>
        <p:nvSpPr>
          <p:cNvPr id="19" name="Rectangle 18"/>
          <p:cNvSpPr/>
          <p:nvPr/>
        </p:nvSpPr>
        <p:spPr>
          <a:xfrm rot="5400000">
            <a:off x="8269440" y="3302966"/>
            <a:ext cx="106332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6.92mm</a:t>
            </a:r>
            <a:endParaRPr lang="it-IT" sz="2000" dirty="0"/>
          </a:p>
        </p:txBody>
      </p:sp>
      <p:pic>
        <p:nvPicPr>
          <p:cNvPr id="20" name="Picture 19" descr="Plot_Isell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233598"/>
            <a:ext cx="4191000" cy="24720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15000" y="5670098"/>
            <a:ext cx="2270421" cy="349702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But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u="sng" dirty="0" smtClean="0">
                <a:latin typeface="Comic Sans MS" pitchFamily="66" charset="0"/>
              </a:rPr>
              <a:t>large error-bars</a:t>
            </a:r>
            <a:endParaRPr lang="it-IT" u="sng" dirty="0"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4800600"/>
            <a:ext cx="3124200" cy="626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Evidence of radial variation of dust properties</a:t>
            </a:r>
            <a:endParaRPr lang="it-IT" b="1" dirty="0">
              <a:latin typeface="Comic Sans MS" pitchFamily="66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352800" y="228600"/>
          <a:ext cx="1338808" cy="304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38808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BEST FIT VALUE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ma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372" y="2362200"/>
            <a:ext cx="5693228" cy="4267200"/>
          </a:xfrm>
          <a:prstGeom prst="rect">
            <a:avLst/>
          </a:prstGeom>
        </p:spPr>
      </p:pic>
      <p:sp>
        <p:nvSpPr>
          <p:cNvPr id="71" name="CasellaDiTesto 22"/>
          <p:cNvSpPr txBox="1"/>
          <p:nvPr/>
        </p:nvSpPr>
        <p:spPr>
          <a:xfrm>
            <a:off x="0" y="4826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Future prospects</a:t>
            </a: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381000" y="2514600"/>
            <a:ext cx="814894" cy="3804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ALMA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6858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21548">
              <a:defRPr/>
            </a:pP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To place more stringent constrains on the radial variation of the dust opacity we need of observations with:</a:t>
            </a:r>
          </a:p>
          <a:p>
            <a:pPr defTabSz="4521548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higher angular resolution</a:t>
            </a:r>
            <a:r>
              <a:rPr lang="en-GB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defTabSz="4521548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higher sensitivity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24500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21548">
              <a:defRPr/>
            </a:pP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At least 50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12m Antennas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30956" y="2895600"/>
            <a:ext cx="2557359" cy="62670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  <a:cs typeface="Arial" charset="0"/>
              </a:rPr>
              <a:t>max resolution &lt;</a:t>
            </a:r>
            <a:r>
              <a:rPr lang="en-GB" b="1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0.01’’</a:t>
            </a:r>
          </a:p>
          <a:p>
            <a:pPr algn="ctr"/>
            <a:r>
              <a:rPr lang="en-GB" b="1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at 870 </a:t>
            </a:r>
            <a:r>
              <a:rPr lang="en-GB" b="1" dirty="0" smtClean="0">
                <a:latin typeface="Symbol" pitchFamily="18" charset="2"/>
                <a:ea typeface="Lucida Sans Unicode" charset="0"/>
                <a:cs typeface="Lucida Sans Unicode" charset="0"/>
              </a:rPr>
              <a:t>m</a:t>
            </a:r>
            <a:r>
              <a:rPr lang="en-GB" b="1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4687669"/>
            <a:ext cx="28194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521548">
              <a:defRPr/>
            </a:pPr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Will be able to resolve structure of few AU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5763" y="4233446"/>
            <a:ext cx="3052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  <a:cs typeface="Arial" charset="0"/>
              </a:rPr>
              <a:t>(</a:t>
            </a:r>
            <a:r>
              <a:rPr lang="en-GB" sz="1600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at near star forming region)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7307978" y="3714750"/>
            <a:ext cx="495300" cy="381000"/>
          </a:xfrm>
          <a:prstGeom prst="rightArrow">
            <a:avLst>
              <a:gd name="adj1" fmla="val 50000"/>
              <a:gd name="adj2" fmla="val 6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6172200" y="5553670"/>
            <a:ext cx="2819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21548">
              <a:defRPr/>
            </a:pP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Should be possible detect spiral structure of few AU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asellaDiTesto 22"/>
          <p:cNvSpPr txBox="1"/>
          <p:nvPr/>
        </p:nvSpPr>
        <p:spPr>
          <a:xfrm>
            <a:off x="0" y="48260"/>
            <a:ext cx="91440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Simulated observations of massive self-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graviting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circumstellar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disk with ALMA</a:t>
            </a:r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pPr algn="ctr"/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 descr="Lodato_turbul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25993" y="573193"/>
            <a:ext cx="3962401" cy="60164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5791200"/>
            <a:ext cx="28194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4521548">
              <a:defRPr/>
            </a:pPr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Should be possible detect spiral structure of few AU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6" name="Rettangolo 25"/>
          <p:cNvSpPr/>
          <p:nvPr/>
        </p:nvSpPr>
        <p:spPr>
          <a:xfrm>
            <a:off x="2895600" y="1049179"/>
            <a:ext cx="2971800" cy="246221"/>
          </a:xfrm>
          <a:prstGeom prst="rect">
            <a:avLst/>
          </a:prstGeom>
          <a:solidFill>
            <a:srgbClr val="FFCC00">
              <a:alpha val="30000"/>
            </a:srgb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9900"/>
                </a:solidFill>
                <a:latin typeface="Comic Sans MS" pitchFamily="66" charset="0"/>
              </a:rPr>
              <a:t>Cossin,Lodato,Testi (2010)</a:t>
            </a:r>
            <a:endParaRPr lang="it-IT" sz="16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855633"/>
            <a:ext cx="2286000" cy="811367"/>
          </a:xfrm>
          <a:prstGeom prst="rect">
            <a:avLst/>
          </a:prstGeom>
          <a:ln w="19050"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 defTabSz="4521548">
              <a:defRPr/>
            </a:pPr>
            <a:r>
              <a:rPr lang="en-GB" sz="16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Intensity maps at sub-mm </a:t>
            </a:r>
            <a:r>
              <a:rPr lang="en-GB" sz="16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16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from SPH simulation of disk</a:t>
            </a:r>
            <a:endParaRPr lang="it-IT" sz="1600" dirty="0">
              <a:latin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4370233"/>
            <a:ext cx="2362200" cy="8113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 defTabSz="4521548">
              <a:defRPr/>
            </a:pPr>
            <a:r>
              <a:rPr lang="en-GB" sz="16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Image maps  at that sub-mm </a:t>
            </a:r>
            <a:r>
              <a:rPr lang="en-GB" sz="16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GB" sz="16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with various array conf.</a:t>
            </a:r>
            <a:endParaRPr lang="it-IT" sz="1600" dirty="0">
              <a:latin typeface="Symbol" pitchFamily="18" charset="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200" y="2998633"/>
            <a:ext cx="1600200" cy="9906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457200" y="3175858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21548">
              <a:defRPr/>
            </a:pPr>
            <a:r>
              <a:rPr lang="en-GB" sz="16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CASA ALMA simulator</a:t>
            </a:r>
            <a:endParaRPr lang="it-IT" sz="1600" dirty="0">
              <a:latin typeface="Symbol" pitchFamily="18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53200" y="60198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(Taurus-</a:t>
            </a:r>
            <a:r>
              <a:rPr lang="en-GB" sz="1600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Auriga</a:t>
            </a:r>
            <a:r>
              <a:rPr lang="en-GB" sz="1600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star-forming region)</a:t>
            </a:r>
            <a:endParaRPr lang="it-IT" sz="1600" dirty="0"/>
          </a:p>
        </p:txBody>
      </p:sp>
      <p:cxnSp>
        <p:nvCxnSpPr>
          <p:cNvPr id="26" name="Straight Arrow Connector 25"/>
          <p:cNvCxnSpPr>
            <a:endCxn id="5" idx="0"/>
          </p:cNvCxnSpPr>
          <p:nvPr/>
        </p:nvCxnSpPr>
        <p:spPr>
          <a:xfrm>
            <a:off x="4038600" y="5038130"/>
            <a:ext cx="1104900" cy="753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 rot="5400000">
            <a:off x="762000" y="3836833"/>
            <a:ext cx="609600" cy="15240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Arc 28"/>
          <p:cNvSpPr/>
          <p:nvPr/>
        </p:nvSpPr>
        <p:spPr>
          <a:xfrm rot="5400000" flipV="1">
            <a:off x="1066800" y="3836833"/>
            <a:ext cx="609600" cy="15240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Arc 29"/>
          <p:cNvSpPr/>
          <p:nvPr/>
        </p:nvSpPr>
        <p:spPr>
          <a:xfrm rot="-5400000">
            <a:off x="1143000" y="2998633"/>
            <a:ext cx="609600" cy="15240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rc 30"/>
          <p:cNvSpPr/>
          <p:nvPr/>
        </p:nvSpPr>
        <p:spPr>
          <a:xfrm rot="-5400000" flipV="1">
            <a:off x="838200" y="2998633"/>
            <a:ext cx="609600" cy="15240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" y="762000"/>
            <a:ext cx="8382000" cy="2209800"/>
          </a:xfrm>
          <a:prstGeom prst="roundRect">
            <a:avLst>
              <a:gd name="adj" fmla="val 835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CasellaDiTesto 22"/>
          <p:cNvSpPr txBox="1"/>
          <p:nvPr/>
        </p:nvSpPr>
        <p:spPr>
          <a:xfrm>
            <a:off x="0" y="4826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Conclusions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66001"/>
            <a:ext cx="7848600" cy="615553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 smtClean="0">
                <a:latin typeface="Comic Sans MS" pitchFamily="66" charset="0"/>
                <a:cs typeface="Times New Roman" pitchFamily="18" charset="0"/>
              </a:rPr>
              <a:t>  mm spectral slopes indicate presence of mm-size dust grains in 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 smtClean="0">
                <a:latin typeface="Comic Sans MS" pitchFamily="66" charset="0"/>
                <a:cs typeface="Times New Roman" pitchFamily="18" charset="0"/>
              </a:rPr>
              <a:t>   the disk (dust grain growth)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4196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  <a:cs typeface="Arial" pitchFamily="34" charset="0"/>
              </a:rPr>
              <a:t>  To study the radial variation of the dust properties we need of  </a:t>
            </a:r>
          </a:p>
          <a:p>
            <a:r>
              <a:rPr lang="en-GB" sz="2000" dirty="0" smtClean="0">
                <a:latin typeface="Comic Sans MS" pitchFamily="66" charset="0"/>
                <a:cs typeface="Arial" pitchFamily="34" charset="0"/>
              </a:rPr>
              <a:t>   observations with higher angular resolution and sensitivity</a:t>
            </a:r>
            <a:endParaRPr lang="it-IT" sz="20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2038623"/>
            <a:ext cx="7772400" cy="62837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>
              <a:spcAft>
                <a:spcPts val="100"/>
              </a:spcAft>
              <a:buFont typeface="Arial" pitchFamily="34" charset="0"/>
              <a:buChar char="•"/>
            </a:pPr>
            <a:r>
              <a:rPr lang="it-IT" sz="2000" dirty="0" smtClean="0">
                <a:latin typeface="Comic Sans MS" pitchFamily="66" charset="0"/>
                <a:cs typeface="Times New Roman" pitchFamily="18" charset="0"/>
              </a:rPr>
              <a:t>  High angular resolution observation show us radial variation of   </a:t>
            </a:r>
          </a:p>
          <a:p>
            <a:pPr>
              <a:spcAft>
                <a:spcPts val="100"/>
              </a:spcAft>
            </a:pPr>
            <a:r>
              <a:rPr lang="it-IT" sz="2000" dirty="0" smtClean="0">
                <a:latin typeface="Comic Sans MS" pitchFamily="66" charset="0"/>
                <a:cs typeface="Times New Roman" pitchFamily="18" charset="0"/>
              </a:rPr>
              <a:t>   dust property in circumstellar disk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546729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21548">
              <a:defRPr/>
            </a:pPr>
            <a:r>
              <a:rPr lang="en-GB" sz="2000" u="sng" dirty="0" smtClean="0">
                <a:latin typeface="Comic Sans MS" pitchFamily="66" charset="0"/>
                <a:cs typeface="Arial" pitchFamily="34" charset="0"/>
              </a:rPr>
              <a:t>ALMA will play a crucial role in the next future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745468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21548">
              <a:defRPr/>
            </a:pP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However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5"/>
          <p:cNvSpPr/>
          <p:nvPr/>
        </p:nvSpPr>
        <p:spPr>
          <a:xfrm>
            <a:off x="3276600" y="2438400"/>
            <a:ext cx="2667000" cy="120032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it-IT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  N  D</a:t>
            </a:r>
            <a:endParaRPr lang="it-IT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38200" y="838200"/>
            <a:ext cx="82296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400" dirty="0" smtClean="0">
                <a:latin typeface="Comic Sans MS" pitchFamily="66" charset="0"/>
              </a:rPr>
              <a:t>Planet Formation in circumstellar disks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400" dirty="0" smtClean="0">
                <a:latin typeface="Comic Sans MS" pitchFamily="66" charset="0"/>
              </a:rPr>
              <a:t>Observational evidence of dust grain growth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400" dirty="0" smtClean="0">
                <a:latin typeface="Comic Sans MS" pitchFamily="66" charset="0"/>
              </a:rPr>
              <a:t>Constrain the radial variation of dust properties with high-resolution mm-observation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400" dirty="0" smtClean="0">
                <a:latin typeface="Comic Sans MS" pitchFamily="66" charset="0"/>
              </a:rPr>
              <a:t>Future prospective with ALMA</a:t>
            </a:r>
          </a:p>
        </p:txBody>
      </p:sp>
      <p:sp>
        <p:nvSpPr>
          <p:cNvPr id="6" name="CasellaDiTesto 14"/>
          <p:cNvSpPr txBox="1"/>
          <p:nvPr/>
        </p:nvSpPr>
        <p:spPr>
          <a:xfrm>
            <a:off x="0" y="73744"/>
            <a:ext cx="9144000" cy="50359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Outline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9906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16002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22098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3429000"/>
            <a:ext cx="381000" cy="381000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FlaredDisk3D-GasDu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60" y="1036990"/>
            <a:ext cx="4493372" cy="1600200"/>
          </a:xfrm>
          <a:prstGeom prst="rect">
            <a:avLst/>
          </a:prstGeom>
        </p:spPr>
      </p:pic>
      <p:sp>
        <p:nvSpPr>
          <p:cNvPr id="4" name="CasellaDiTesto 14"/>
          <p:cNvSpPr txBox="1"/>
          <p:nvPr/>
        </p:nvSpPr>
        <p:spPr>
          <a:xfrm>
            <a:off x="0" y="48260"/>
            <a:ext cx="914400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are the circumstellar disks and why do we study them?</a:t>
            </a:r>
            <a:endParaRPr lang="it-IT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7" name="Picture 96" descr="Formazione stellare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5257800"/>
            <a:ext cx="4694705" cy="1447800"/>
          </a:xfrm>
          <a:prstGeom prst="rect">
            <a:avLst/>
          </a:prstGeom>
        </p:spPr>
      </p:pic>
      <p:sp>
        <p:nvSpPr>
          <p:cNvPr id="100" name="AutoShape 28"/>
          <p:cNvSpPr>
            <a:spLocks noChangeAspect="1" noChangeArrowheads="1"/>
          </p:cNvSpPr>
          <p:nvPr/>
        </p:nvSpPr>
        <p:spPr bwMode="auto">
          <a:xfrm flipH="1">
            <a:off x="2776060" y="1619350"/>
            <a:ext cx="671957" cy="360000"/>
          </a:xfrm>
          <a:prstGeom prst="rightArrow">
            <a:avLst>
              <a:gd name="adj1" fmla="val 50000"/>
              <a:gd name="adj2" fmla="val 6659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1" name="Rettangolo 6"/>
          <p:cNvSpPr/>
          <p:nvPr/>
        </p:nvSpPr>
        <p:spPr>
          <a:xfrm>
            <a:off x="228600" y="5562600"/>
            <a:ext cx="3962400" cy="553998"/>
          </a:xfrm>
          <a:prstGeom prst="rect">
            <a:avLst/>
          </a:prstGeom>
          <a:ln w="19050">
            <a:noFill/>
          </a:ln>
        </p:spPr>
        <p:txBody>
          <a:bodyPr wrap="square" lIns="36000" tIns="0" rIns="36000" bIns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omic Sans MS" pitchFamily="66" charset="0"/>
              </a:rPr>
              <a:t>  Disks are presumed to be the birthplace of </a:t>
            </a:r>
            <a:r>
              <a:rPr lang="it-IT" b="1" dirty="0" smtClean="0">
                <a:latin typeface="Comic Sans MS" pitchFamily="66" charset="0"/>
              </a:rPr>
              <a:t>planetary system</a:t>
            </a:r>
            <a:endParaRPr lang="it-IT" b="1" u="sng" dirty="0" smtClean="0">
              <a:latin typeface="Comic Sans MS" pitchFamily="66" charset="0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H="1" flipV="1">
            <a:off x="2318860" y="1875190"/>
            <a:ext cx="533400" cy="474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318860" y="2350011"/>
            <a:ext cx="10724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Forming star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76200" y="762000"/>
            <a:ext cx="10996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Rotating </a:t>
            </a:r>
            <a:r>
              <a:rPr lang="en-US" sz="1400" dirty="0" smtClean="0">
                <a:latin typeface="Comic Sans MS" pitchFamily="66" charset="0"/>
              </a:rPr>
              <a:t>disk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185260" y="1036990"/>
            <a:ext cx="1981200" cy="1295400"/>
          </a:xfrm>
          <a:prstGeom prst="arc">
            <a:avLst>
              <a:gd name="adj1" fmla="val 11677457"/>
              <a:gd name="adj2" fmla="val 16351006"/>
            </a:avLst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2338898" y="712113"/>
            <a:ext cx="7854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Mass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accretion</a:t>
            </a: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 flipH="1">
            <a:off x="4074951" y="111319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" name="Rettangolo 6"/>
          <p:cNvSpPr/>
          <p:nvPr/>
        </p:nvSpPr>
        <p:spPr>
          <a:xfrm>
            <a:off x="228600" y="4015025"/>
            <a:ext cx="3810000" cy="553998"/>
          </a:xfrm>
          <a:prstGeom prst="rect">
            <a:avLst/>
          </a:prstGeom>
          <a:ln w="19050">
            <a:noFill/>
          </a:ln>
        </p:spPr>
        <p:txBody>
          <a:bodyPr wrap="square" lIns="36000" tIns="0" rIns="36000" bIns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omic Sans MS" pitchFamily="66" charset="0"/>
              </a:rPr>
              <a:t>  Central forming star accretes most of its mass throught the disk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38800" y="636953"/>
            <a:ext cx="2971800" cy="976403"/>
          </a:xfrm>
          <a:prstGeom prst="rect">
            <a:avLst/>
          </a:prstGeom>
          <a:noFill/>
          <a:ln w="25400">
            <a:solidFill>
              <a:srgbClr val="FF0000">
                <a:alpha val="50000"/>
              </a:srgbClr>
            </a:solidFill>
          </a:ln>
        </p:spPr>
        <p:txBody>
          <a:bodyPr wrap="square" lIns="72000" tIns="72000" rIns="72000" bIns="72000">
            <a:spAutoFit/>
          </a:bodyPr>
          <a:lstStyle/>
          <a:p>
            <a:pPr algn="ctr"/>
            <a:endParaRPr lang="it-IT" sz="11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it-IT" sz="1400" dirty="0" smtClean="0">
                <a:latin typeface="Comic Sans MS" pitchFamily="66" charset="0"/>
              </a:rPr>
              <a:t>              </a:t>
            </a:r>
            <a:r>
              <a:rPr lang="it-IT" sz="1600" dirty="0" smtClean="0">
                <a:latin typeface="Comic Sans MS" pitchFamily="66" charset="0"/>
              </a:rPr>
              <a:t>dominates the </a:t>
            </a:r>
            <a:r>
              <a:rPr lang="it-IT" sz="1600" b="1" dirty="0" smtClean="0">
                <a:solidFill>
                  <a:srgbClr val="C00000"/>
                </a:solidFill>
                <a:latin typeface="Comic Sans MS" pitchFamily="66" charset="0"/>
              </a:rPr>
              <a:t>mass</a:t>
            </a:r>
          </a:p>
          <a:p>
            <a:pPr algn="ctr"/>
            <a:endParaRPr lang="it-IT" sz="11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it-IT" sz="14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sz="1400" dirty="0" smtClean="0">
                <a:latin typeface="Comic Sans MS" pitchFamily="66" charset="0"/>
              </a:rPr>
              <a:t>the </a:t>
            </a:r>
            <a:r>
              <a:rPr lang="it-IT" sz="1400" b="1" dirty="0" smtClean="0">
                <a:solidFill>
                  <a:srgbClr val="C00000"/>
                </a:solidFill>
                <a:latin typeface="Comic Sans MS" pitchFamily="66" charset="0"/>
              </a:rPr>
              <a:t>dynamics</a:t>
            </a:r>
            <a:r>
              <a:rPr lang="it-IT" sz="1400" dirty="0" smtClean="0">
                <a:latin typeface="Comic Sans MS" pitchFamily="66" charset="0"/>
              </a:rPr>
              <a:t> of the disk </a:t>
            </a:r>
            <a:endParaRPr lang="it-IT" sz="1400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1703753"/>
            <a:ext cx="4191000" cy="1191847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  <a:alpha val="55000"/>
              </a:schemeClr>
            </a:solidFill>
          </a:ln>
        </p:spPr>
        <p:txBody>
          <a:bodyPr wrap="square" lIns="72000" tIns="72000" rIns="72000" bIns="72000">
            <a:spAutoFit/>
          </a:bodyPr>
          <a:lstStyle/>
          <a:p>
            <a:pPr algn="ctr"/>
            <a:endParaRPr lang="it-IT" sz="1100" dirty="0" smtClean="0">
              <a:latin typeface="Comic Sans MS" pitchFamily="66" charset="0"/>
            </a:endParaRPr>
          </a:p>
          <a:p>
            <a:pPr algn="ctr"/>
            <a:r>
              <a:rPr lang="it-IT" sz="1600" dirty="0" smtClean="0">
                <a:latin typeface="Comic Sans MS" pitchFamily="66" charset="0"/>
              </a:rPr>
              <a:t>       dominates the </a:t>
            </a:r>
            <a:r>
              <a:rPr lang="it-IT" sz="1600" b="1" dirty="0" smtClean="0">
                <a:solidFill>
                  <a:srgbClr val="C00000"/>
                </a:solidFill>
                <a:latin typeface="Comic Sans MS" pitchFamily="66" charset="0"/>
              </a:rPr>
              <a:t>opacity</a:t>
            </a:r>
          </a:p>
          <a:p>
            <a:pPr algn="ctr"/>
            <a:endParaRPr lang="it-IT" sz="11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it-IT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it-IT" sz="1400" b="1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thermal</a:t>
            </a:r>
            <a:r>
              <a:rPr lang="it-IT" sz="1400" dirty="0" smtClean="0">
                <a:latin typeface="Comic Sans MS" pitchFamily="66" charset="0"/>
                <a:sym typeface="Wingdings" pitchFamily="2" charset="2"/>
              </a:rPr>
              <a:t> and </a:t>
            </a:r>
            <a:r>
              <a:rPr lang="it-IT" sz="1400" b="1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gemetrical</a:t>
            </a:r>
            <a:r>
              <a:rPr lang="it-IT" sz="1400" dirty="0" smtClean="0">
                <a:latin typeface="Comic Sans MS" pitchFamily="66" charset="0"/>
                <a:sym typeface="Wingdings" pitchFamily="2" charset="2"/>
              </a:rPr>
              <a:t> structure of the disk</a:t>
            </a:r>
            <a:endParaRPr lang="it-IT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it-IT" sz="14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sz="1400" dirty="0" smtClean="0">
                <a:latin typeface="Comic Sans MS" pitchFamily="66" charset="0"/>
              </a:rPr>
              <a:t>the </a:t>
            </a:r>
            <a:r>
              <a:rPr lang="it-IT" sz="1400" b="1" dirty="0" smtClean="0">
                <a:solidFill>
                  <a:srgbClr val="C00000"/>
                </a:solidFill>
                <a:latin typeface="Comic Sans MS" pitchFamily="66" charset="0"/>
              </a:rPr>
              <a:t>emission properties </a:t>
            </a:r>
            <a:r>
              <a:rPr lang="it-IT" sz="1400" dirty="0" smtClean="0">
                <a:latin typeface="Comic Sans MS" pitchFamily="66" charset="0"/>
              </a:rPr>
              <a:t>of the disk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5000" y="713153"/>
            <a:ext cx="762000" cy="565146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sz="1600" b="1" dirty="0" smtClean="0">
                <a:latin typeface="Comic Sans MS" pitchFamily="66" charset="0"/>
              </a:rPr>
              <a:t>GAS</a:t>
            </a:r>
          </a:p>
          <a:p>
            <a:pPr algn="ctr"/>
            <a:r>
              <a:rPr lang="it-IT" sz="1600" b="1" dirty="0" smtClean="0">
                <a:latin typeface="Comic Sans MS" pitchFamily="66" charset="0"/>
              </a:rPr>
              <a:t>99%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1746646"/>
            <a:ext cx="762000" cy="565146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sz="1600" b="1" dirty="0" smtClean="0">
                <a:latin typeface="Comic Sans MS" pitchFamily="66" charset="0"/>
              </a:rPr>
              <a:t>DUST</a:t>
            </a:r>
          </a:p>
          <a:p>
            <a:pPr algn="ctr"/>
            <a:r>
              <a:rPr lang="it-IT" sz="1600" b="1" dirty="0" smtClean="0">
                <a:latin typeface="Comic Sans MS" pitchFamily="66" charset="0"/>
              </a:rPr>
              <a:t>1%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23" name="AutoShape 28"/>
          <p:cNvSpPr>
            <a:spLocks noChangeAspect="1" noChangeArrowheads="1"/>
          </p:cNvSpPr>
          <p:nvPr/>
        </p:nvSpPr>
        <p:spPr bwMode="auto">
          <a:xfrm>
            <a:off x="3810000" y="1619350"/>
            <a:ext cx="671957" cy="360000"/>
          </a:xfrm>
          <a:prstGeom prst="rightArrow">
            <a:avLst>
              <a:gd name="adj1" fmla="val 50000"/>
              <a:gd name="adj2" fmla="val 6659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276600" y="685800"/>
            <a:ext cx="1788951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Angular Momentum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transported outward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2928460" y="111319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" name="Rectangle 26"/>
          <p:cNvSpPr/>
          <p:nvPr/>
        </p:nvSpPr>
        <p:spPr>
          <a:xfrm>
            <a:off x="1143000" y="3045023"/>
            <a:ext cx="6781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Circumstellar disks play a fundamental role in the process of 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star and planet formation</a:t>
            </a:r>
          </a:p>
        </p:txBody>
      </p:sp>
      <p:sp>
        <p:nvSpPr>
          <p:cNvPr id="34" name="Freeform 33"/>
          <p:cNvSpPr/>
          <p:nvPr/>
        </p:nvSpPr>
        <p:spPr>
          <a:xfrm>
            <a:off x="4648200" y="3883223"/>
            <a:ext cx="838200" cy="609600"/>
          </a:xfrm>
          <a:custGeom>
            <a:avLst/>
            <a:gdLst>
              <a:gd name="connsiteX0" fmla="*/ 0 w 1040903"/>
              <a:gd name="connsiteY0" fmla="*/ 60960 h 609600"/>
              <a:gd name="connsiteX1" fmla="*/ 17855 w 1040903"/>
              <a:gd name="connsiteY1" fmla="*/ 17855 h 609600"/>
              <a:gd name="connsiteX2" fmla="*/ 60960 w 1040903"/>
              <a:gd name="connsiteY2" fmla="*/ 0 h 609600"/>
              <a:gd name="connsiteX3" fmla="*/ 979943 w 1040903"/>
              <a:gd name="connsiteY3" fmla="*/ 0 h 609600"/>
              <a:gd name="connsiteX4" fmla="*/ 1023048 w 1040903"/>
              <a:gd name="connsiteY4" fmla="*/ 17855 h 609600"/>
              <a:gd name="connsiteX5" fmla="*/ 1040903 w 1040903"/>
              <a:gd name="connsiteY5" fmla="*/ 60960 h 609600"/>
              <a:gd name="connsiteX6" fmla="*/ 1040903 w 1040903"/>
              <a:gd name="connsiteY6" fmla="*/ 548640 h 609600"/>
              <a:gd name="connsiteX7" fmla="*/ 1023048 w 1040903"/>
              <a:gd name="connsiteY7" fmla="*/ 591745 h 609600"/>
              <a:gd name="connsiteX8" fmla="*/ 979943 w 1040903"/>
              <a:gd name="connsiteY8" fmla="*/ 609600 h 609600"/>
              <a:gd name="connsiteX9" fmla="*/ 60960 w 1040903"/>
              <a:gd name="connsiteY9" fmla="*/ 609600 h 609600"/>
              <a:gd name="connsiteX10" fmla="*/ 17855 w 1040903"/>
              <a:gd name="connsiteY10" fmla="*/ 591745 h 609600"/>
              <a:gd name="connsiteX11" fmla="*/ 0 w 1040903"/>
              <a:gd name="connsiteY11" fmla="*/ 548640 h 609600"/>
              <a:gd name="connsiteX12" fmla="*/ 0 w 1040903"/>
              <a:gd name="connsiteY12" fmla="*/ 6096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0903" h="609600">
                <a:moveTo>
                  <a:pt x="0" y="60960"/>
                </a:moveTo>
                <a:cubicBezTo>
                  <a:pt x="0" y="44792"/>
                  <a:pt x="6423" y="29287"/>
                  <a:pt x="17855" y="17855"/>
                </a:cubicBezTo>
                <a:cubicBezTo>
                  <a:pt x="29287" y="6423"/>
                  <a:pt x="44793" y="0"/>
                  <a:pt x="60960" y="0"/>
                </a:cubicBezTo>
                <a:lnTo>
                  <a:pt x="979943" y="0"/>
                </a:lnTo>
                <a:cubicBezTo>
                  <a:pt x="996111" y="0"/>
                  <a:pt x="1011616" y="6423"/>
                  <a:pt x="1023048" y="17855"/>
                </a:cubicBezTo>
                <a:cubicBezTo>
                  <a:pt x="1034480" y="29287"/>
                  <a:pt x="1040903" y="44793"/>
                  <a:pt x="1040903" y="60960"/>
                </a:cubicBezTo>
                <a:lnTo>
                  <a:pt x="1040903" y="548640"/>
                </a:lnTo>
                <a:cubicBezTo>
                  <a:pt x="1040903" y="564808"/>
                  <a:pt x="1034480" y="580313"/>
                  <a:pt x="1023048" y="591745"/>
                </a:cubicBezTo>
                <a:cubicBezTo>
                  <a:pt x="1011616" y="603177"/>
                  <a:pt x="996110" y="609600"/>
                  <a:pt x="979943" y="609600"/>
                </a:cubicBezTo>
                <a:lnTo>
                  <a:pt x="60960" y="609600"/>
                </a:lnTo>
                <a:cubicBezTo>
                  <a:pt x="44792" y="609600"/>
                  <a:pt x="29287" y="603177"/>
                  <a:pt x="17855" y="591745"/>
                </a:cubicBezTo>
                <a:cubicBezTo>
                  <a:pt x="6423" y="580313"/>
                  <a:pt x="0" y="564807"/>
                  <a:pt x="0" y="548640"/>
                </a:cubicBezTo>
                <a:lnTo>
                  <a:pt x="0" y="609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95" tIns="71195" rIns="71195" bIns="7119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dirty="0" smtClean="0"/>
              <a:t>T</a:t>
            </a:r>
            <a:r>
              <a:rPr lang="it-IT" sz="1200" kern="1200" dirty="0" smtClean="0"/>
              <a:t>urbulence</a:t>
            </a:r>
            <a:endParaRPr lang="it-IT" sz="1200" kern="1200" dirty="0"/>
          </a:p>
        </p:txBody>
      </p:sp>
      <p:sp>
        <p:nvSpPr>
          <p:cNvPr id="35" name="Freeform 34"/>
          <p:cNvSpPr/>
          <p:nvPr/>
        </p:nvSpPr>
        <p:spPr>
          <a:xfrm>
            <a:off x="5705011" y="4058950"/>
            <a:ext cx="314789" cy="258144"/>
          </a:xfrm>
          <a:custGeom>
            <a:avLst/>
            <a:gdLst>
              <a:gd name="connsiteX0" fmla="*/ 0 w 220671"/>
              <a:gd name="connsiteY0" fmla="*/ 51629 h 258144"/>
              <a:gd name="connsiteX1" fmla="*/ 110336 w 220671"/>
              <a:gd name="connsiteY1" fmla="*/ 51629 h 258144"/>
              <a:gd name="connsiteX2" fmla="*/ 110336 w 220671"/>
              <a:gd name="connsiteY2" fmla="*/ 0 h 258144"/>
              <a:gd name="connsiteX3" fmla="*/ 220671 w 220671"/>
              <a:gd name="connsiteY3" fmla="*/ 129072 h 258144"/>
              <a:gd name="connsiteX4" fmla="*/ 110336 w 220671"/>
              <a:gd name="connsiteY4" fmla="*/ 258144 h 258144"/>
              <a:gd name="connsiteX5" fmla="*/ 110336 w 220671"/>
              <a:gd name="connsiteY5" fmla="*/ 206515 h 258144"/>
              <a:gd name="connsiteX6" fmla="*/ 0 w 220671"/>
              <a:gd name="connsiteY6" fmla="*/ 206515 h 258144"/>
              <a:gd name="connsiteX7" fmla="*/ 0 w 220671"/>
              <a:gd name="connsiteY7" fmla="*/ 51629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671" h="258144">
                <a:moveTo>
                  <a:pt x="0" y="51629"/>
                </a:moveTo>
                <a:lnTo>
                  <a:pt x="110336" y="51629"/>
                </a:lnTo>
                <a:lnTo>
                  <a:pt x="110336" y="0"/>
                </a:lnTo>
                <a:lnTo>
                  <a:pt x="220671" y="129072"/>
                </a:lnTo>
                <a:lnTo>
                  <a:pt x="110336" y="258144"/>
                </a:lnTo>
                <a:lnTo>
                  <a:pt x="110336" y="206515"/>
                </a:lnTo>
                <a:lnTo>
                  <a:pt x="0" y="206515"/>
                </a:lnTo>
                <a:lnTo>
                  <a:pt x="0" y="51629"/>
                </a:lnTo>
                <a:close/>
              </a:path>
            </a:pathLst>
          </a:custGeom>
        </p:spPr>
        <p:style>
          <a:lnRef idx="0">
            <a:schemeClr val="accent5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1629" rIns="66201" bIns="51629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kern="1200"/>
          </a:p>
        </p:txBody>
      </p:sp>
      <p:sp>
        <p:nvSpPr>
          <p:cNvPr id="42" name="Freeform 41"/>
          <p:cNvSpPr/>
          <p:nvPr/>
        </p:nvSpPr>
        <p:spPr>
          <a:xfrm>
            <a:off x="6248400" y="3883223"/>
            <a:ext cx="990600" cy="609600"/>
          </a:xfrm>
          <a:custGeom>
            <a:avLst/>
            <a:gdLst>
              <a:gd name="connsiteX0" fmla="*/ 0 w 1040903"/>
              <a:gd name="connsiteY0" fmla="*/ 60960 h 609600"/>
              <a:gd name="connsiteX1" fmla="*/ 17855 w 1040903"/>
              <a:gd name="connsiteY1" fmla="*/ 17855 h 609600"/>
              <a:gd name="connsiteX2" fmla="*/ 60960 w 1040903"/>
              <a:gd name="connsiteY2" fmla="*/ 0 h 609600"/>
              <a:gd name="connsiteX3" fmla="*/ 979943 w 1040903"/>
              <a:gd name="connsiteY3" fmla="*/ 0 h 609600"/>
              <a:gd name="connsiteX4" fmla="*/ 1023048 w 1040903"/>
              <a:gd name="connsiteY4" fmla="*/ 17855 h 609600"/>
              <a:gd name="connsiteX5" fmla="*/ 1040903 w 1040903"/>
              <a:gd name="connsiteY5" fmla="*/ 60960 h 609600"/>
              <a:gd name="connsiteX6" fmla="*/ 1040903 w 1040903"/>
              <a:gd name="connsiteY6" fmla="*/ 548640 h 609600"/>
              <a:gd name="connsiteX7" fmla="*/ 1023048 w 1040903"/>
              <a:gd name="connsiteY7" fmla="*/ 591745 h 609600"/>
              <a:gd name="connsiteX8" fmla="*/ 979943 w 1040903"/>
              <a:gd name="connsiteY8" fmla="*/ 609600 h 609600"/>
              <a:gd name="connsiteX9" fmla="*/ 60960 w 1040903"/>
              <a:gd name="connsiteY9" fmla="*/ 609600 h 609600"/>
              <a:gd name="connsiteX10" fmla="*/ 17855 w 1040903"/>
              <a:gd name="connsiteY10" fmla="*/ 591745 h 609600"/>
              <a:gd name="connsiteX11" fmla="*/ 0 w 1040903"/>
              <a:gd name="connsiteY11" fmla="*/ 548640 h 609600"/>
              <a:gd name="connsiteX12" fmla="*/ 0 w 1040903"/>
              <a:gd name="connsiteY12" fmla="*/ 6096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0903" h="609600">
                <a:moveTo>
                  <a:pt x="0" y="60960"/>
                </a:moveTo>
                <a:cubicBezTo>
                  <a:pt x="0" y="44792"/>
                  <a:pt x="6423" y="29287"/>
                  <a:pt x="17855" y="17855"/>
                </a:cubicBezTo>
                <a:cubicBezTo>
                  <a:pt x="29287" y="6423"/>
                  <a:pt x="44793" y="0"/>
                  <a:pt x="60960" y="0"/>
                </a:cubicBezTo>
                <a:lnTo>
                  <a:pt x="979943" y="0"/>
                </a:lnTo>
                <a:cubicBezTo>
                  <a:pt x="996111" y="0"/>
                  <a:pt x="1011616" y="6423"/>
                  <a:pt x="1023048" y="17855"/>
                </a:cubicBezTo>
                <a:cubicBezTo>
                  <a:pt x="1034480" y="29287"/>
                  <a:pt x="1040903" y="44793"/>
                  <a:pt x="1040903" y="60960"/>
                </a:cubicBezTo>
                <a:lnTo>
                  <a:pt x="1040903" y="548640"/>
                </a:lnTo>
                <a:cubicBezTo>
                  <a:pt x="1040903" y="564808"/>
                  <a:pt x="1034480" y="580313"/>
                  <a:pt x="1023048" y="591745"/>
                </a:cubicBezTo>
                <a:cubicBezTo>
                  <a:pt x="1011616" y="603177"/>
                  <a:pt x="996110" y="609600"/>
                  <a:pt x="979943" y="609600"/>
                </a:cubicBezTo>
                <a:lnTo>
                  <a:pt x="60960" y="609600"/>
                </a:lnTo>
                <a:cubicBezTo>
                  <a:pt x="44792" y="609600"/>
                  <a:pt x="29287" y="603177"/>
                  <a:pt x="17855" y="591745"/>
                </a:cubicBezTo>
                <a:cubicBezTo>
                  <a:pt x="6423" y="580313"/>
                  <a:pt x="0" y="564807"/>
                  <a:pt x="0" y="548640"/>
                </a:cubicBezTo>
                <a:lnTo>
                  <a:pt x="0" y="609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168648"/>
              <a:satOff val="-3730"/>
              <a:lumOff val="27991"/>
              <a:alphaOff val="0"/>
            </a:schemeClr>
          </a:fillRef>
          <a:effectRef idx="0">
            <a:schemeClr val="accent5">
              <a:shade val="50000"/>
              <a:hueOff val="168648"/>
              <a:satOff val="-3730"/>
              <a:lumOff val="2799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65" tIns="59765" rIns="59765" bIns="5976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kern="1200" dirty="0" smtClean="0"/>
              <a:t>Transport angular momentum </a:t>
            </a:r>
            <a:endParaRPr lang="it-IT" sz="1100" kern="1200" dirty="0"/>
          </a:p>
        </p:txBody>
      </p:sp>
      <p:sp>
        <p:nvSpPr>
          <p:cNvPr id="46" name="Freeform 45"/>
          <p:cNvSpPr/>
          <p:nvPr/>
        </p:nvSpPr>
        <p:spPr>
          <a:xfrm>
            <a:off x="7391400" y="4082279"/>
            <a:ext cx="296871" cy="258144"/>
          </a:xfrm>
          <a:custGeom>
            <a:avLst/>
            <a:gdLst>
              <a:gd name="connsiteX0" fmla="*/ 0 w 220671"/>
              <a:gd name="connsiteY0" fmla="*/ 51629 h 258144"/>
              <a:gd name="connsiteX1" fmla="*/ 110336 w 220671"/>
              <a:gd name="connsiteY1" fmla="*/ 51629 h 258144"/>
              <a:gd name="connsiteX2" fmla="*/ 110336 w 220671"/>
              <a:gd name="connsiteY2" fmla="*/ 0 h 258144"/>
              <a:gd name="connsiteX3" fmla="*/ 220671 w 220671"/>
              <a:gd name="connsiteY3" fmla="*/ 129072 h 258144"/>
              <a:gd name="connsiteX4" fmla="*/ 110336 w 220671"/>
              <a:gd name="connsiteY4" fmla="*/ 258144 h 258144"/>
              <a:gd name="connsiteX5" fmla="*/ 110336 w 220671"/>
              <a:gd name="connsiteY5" fmla="*/ 206515 h 258144"/>
              <a:gd name="connsiteX6" fmla="*/ 0 w 220671"/>
              <a:gd name="connsiteY6" fmla="*/ 206515 h 258144"/>
              <a:gd name="connsiteX7" fmla="*/ 0 w 220671"/>
              <a:gd name="connsiteY7" fmla="*/ 51629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671" h="258144">
                <a:moveTo>
                  <a:pt x="0" y="51629"/>
                </a:moveTo>
                <a:lnTo>
                  <a:pt x="110336" y="51629"/>
                </a:lnTo>
                <a:lnTo>
                  <a:pt x="110336" y="0"/>
                </a:lnTo>
                <a:lnTo>
                  <a:pt x="220671" y="129072"/>
                </a:lnTo>
                <a:lnTo>
                  <a:pt x="110336" y="258144"/>
                </a:lnTo>
                <a:lnTo>
                  <a:pt x="110336" y="206515"/>
                </a:lnTo>
                <a:lnTo>
                  <a:pt x="0" y="206515"/>
                </a:lnTo>
                <a:lnTo>
                  <a:pt x="0" y="51629"/>
                </a:lnTo>
                <a:close/>
              </a:path>
            </a:pathLst>
          </a:custGeom>
        </p:spPr>
        <p:style>
          <a:lnRef idx="0">
            <a:schemeClr val="accent5">
              <a:shade val="90000"/>
              <a:hueOff val="265827"/>
              <a:satOff val="-6642"/>
              <a:lumOff val="31782"/>
              <a:alphaOff val="0"/>
            </a:schemeClr>
          </a:lnRef>
          <a:fillRef idx="1">
            <a:schemeClr val="accent5">
              <a:shade val="90000"/>
              <a:hueOff val="265827"/>
              <a:satOff val="-6642"/>
              <a:lumOff val="31782"/>
              <a:alphaOff val="0"/>
            </a:schemeClr>
          </a:fillRef>
          <a:effectRef idx="0">
            <a:schemeClr val="accent5">
              <a:shade val="90000"/>
              <a:hueOff val="265827"/>
              <a:satOff val="-6642"/>
              <a:lumOff val="317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1629" rIns="66201" bIns="51629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kern="1200"/>
          </a:p>
        </p:txBody>
      </p:sp>
      <p:sp>
        <p:nvSpPr>
          <p:cNvPr id="47" name="Freeform 46"/>
          <p:cNvSpPr/>
          <p:nvPr/>
        </p:nvSpPr>
        <p:spPr>
          <a:xfrm>
            <a:off x="7848600" y="3883223"/>
            <a:ext cx="990600" cy="609600"/>
          </a:xfrm>
          <a:custGeom>
            <a:avLst/>
            <a:gdLst>
              <a:gd name="connsiteX0" fmla="*/ 0 w 1040903"/>
              <a:gd name="connsiteY0" fmla="*/ 60960 h 609600"/>
              <a:gd name="connsiteX1" fmla="*/ 17855 w 1040903"/>
              <a:gd name="connsiteY1" fmla="*/ 17855 h 609600"/>
              <a:gd name="connsiteX2" fmla="*/ 60960 w 1040903"/>
              <a:gd name="connsiteY2" fmla="*/ 0 h 609600"/>
              <a:gd name="connsiteX3" fmla="*/ 979943 w 1040903"/>
              <a:gd name="connsiteY3" fmla="*/ 0 h 609600"/>
              <a:gd name="connsiteX4" fmla="*/ 1023048 w 1040903"/>
              <a:gd name="connsiteY4" fmla="*/ 17855 h 609600"/>
              <a:gd name="connsiteX5" fmla="*/ 1040903 w 1040903"/>
              <a:gd name="connsiteY5" fmla="*/ 60960 h 609600"/>
              <a:gd name="connsiteX6" fmla="*/ 1040903 w 1040903"/>
              <a:gd name="connsiteY6" fmla="*/ 548640 h 609600"/>
              <a:gd name="connsiteX7" fmla="*/ 1023048 w 1040903"/>
              <a:gd name="connsiteY7" fmla="*/ 591745 h 609600"/>
              <a:gd name="connsiteX8" fmla="*/ 979943 w 1040903"/>
              <a:gd name="connsiteY8" fmla="*/ 609600 h 609600"/>
              <a:gd name="connsiteX9" fmla="*/ 60960 w 1040903"/>
              <a:gd name="connsiteY9" fmla="*/ 609600 h 609600"/>
              <a:gd name="connsiteX10" fmla="*/ 17855 w 1040903"/>
              <a:gd name="connsiteY10" fmla="*/ 591745 h 609600"/>
              <a:gd name="connsiteX11" fmla="*/ 0 w 1040903"/>
              <a:gd name="connsiteY11" fmla="*/ 548640 h 609600"/>
              <a:gd name="connsiteX12" fmla="*/ 0 w 1040903"/>
              <a:gd name="connsiteY12" fmla="*/ 6096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0903" h="609600">
                <a:moveTo>
                  <a:pt x="0" y="60960"/>
                </a:moveTo>
                <a:cubicBezTo>
                  <a:pt x="0" y="44792"/>
                  <a:pt x="6423" y="29287"/>
                  <a:pt x="17855" y="17855"/>
                </a:cubicBezTo>
                <a:cubicBezTo>
                  <a:pt x="29287" y="6423"/>
                  <a:pt x="44793" y="0"/>
                  <a:pt x="60960" y="0"/>
                </a:cubicBezTo>
                <a:lnTo>
                  <a:pt x="979943" y="0"/>
                </a:lnTo>
                <a:cubicBezTo>
                  <a:pt x="996111" y="0"/>
                  <a:pt x="1011616" y="6423"/>
                  <a:pt x="1023048" y="17855"/>
                </a:cubicBezTo>
                <a:cubicBezTo>
                  <a:pt x="1034480" y="29287"/>
                  <a:pt x="1040903" y="44793"/>
                  <a:pt x="1040903" y="60960"/>
                </a:cubicBezTo>
                <a:lnTo>
                  <a:pt x="1040903" y="548640"/>
                </a:lnTo>
                <a:cubicBezTo>
                  <a:pt x="1040903" y="564808"/>
                  <a:pt x="1034480" y="580313"/>
                  <a:pt x="1023048" y="591745"/>
                </a:cubicBezTo>
                <a:cubicBezTo>
                  <a:pt x="1011616" y="603177"/>
                  <a:pt x="996110" y="609600"/>
                  <a:pt x="979943" y="609600"/>
                </a:cubicBezTo>
                <a:lnTo>
                  <a:pt x="60960" y="609600"/>
                </a:lnTo>
                <a:cubicBezTo>
                  <a:pt x="44792" y="609600"/>
                  <a:pt x="29287" y="603177"/>
                  <a:pt x="17855" y="591745"/>
                </a:cubicBezTo>
                <a:cubicBezTo>
                  <a:pt x="6423" y="580313"/>
                  <a:pt x="0" y="564807"/>
                  <a:pt x="0" y="548640"/>
                </a:cubicBezTo>
                <a:lnTo>
                  <a:pt x="0" y="609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168648"/>
              <a:satOff val="-3730"/>
              <a:lumOff val="27991"/>
              <a:alphaOff val="0"/>
            </a:schemeClr>
          </a:fillRef>
          <a:effectRef idx="0">
            <a:schemeClr val="accent5">
              <a:shade val="50000"/>
              <a:hueOff val="168648"/>
              <a:satOff val="-3730"/>
              <a:lumOff val="2799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65" tIns="59765" rIns="59765" bIns="5976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kern="1200" dirty="0" smtClean="0"/>
              <a:t>Mass accretion onto the star</a:t>
            </a:r>
            <a:endParaRPr lang="it-IT" sz="1100" kern="1200" dirty="0"/>
          </a:p>
        </p:txBody>
      </p:sp>
      <p:sp>
        <p:nvSpPr>
          <p:cNvPr id="48" name="Rectangle 47"/>
          <p:cNvSpPr/>
          <p:nvPr/>
        </p:nvSpPr>
        <p:spPr>
          <a:xfrm>
            <a:off x="4267200" y="4645223"/>
            <a:ext cx="464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with time:  (1)</a:t>
            </a:r>
            <a:r>
              <a:rPr lang="it-IT" sz="1400" dirty="0" smtClean="0">
                <a:latin typeface="Comic Sans MS" pitchFamily="66" charset="0"/>
              </a:rPr>
              <a:t> </a:t>
            </a:r>
            <a:r>
              <a:rPr lang="it-IT" sz="1400" u="sng" dirty="0" smtClean="0">
                <a:latin typeface="Comic Sans MS" pitchFamily="66" charset="0"/>
              </a:rPr>
              <a:t>M</a:t>
            </a:r>
            <a:r>
              <a:rPr lang="it-IT" sz="1400" u="sng" baseline="-25000" dirty="0" smtClean="0">
                <a:latin typeface="Comic Sans MS" pitchFamily="66" charset="0"/>
              </a:rPr>
              <a:t>star</a:t>
            </a:r>
            <a:r>
              <a:rPr lang="en-US" sz="1400" u="sng" dirty="0" smtClean="0">
                <a:latin typeface="Adobe Fan Heiti Std B"/>
                <a:ea typeface="Adobe Fan Heiti Std B"/>
              </a:rPr>
              <a:t>↗   </a:t>
            </a:r>
            <a:r>
              <a:rPr lang="it-IT" sz="1400" u="sng" dirty="0" smtClean="0">
                <a:latin typeface="Comic Sans MS" pitchFamily="66" charset="0"/>
              </a:rPr>
              <a:t>M</a:t>
            </a:r>
            <a:r>
              <a:rPr lang="it-IT" sz="1400" u="sng" baseline="-25000" dirty="0" smtClean="0">
                <a:latin typeface="Comic Sans MS" pitchFamily="66" charset="0"/>
              </a:rPr>
              <a:t>disk</a:t>
            </a:r>
            <a:r>
              <a:rPr lang="en-US" sz="1400" u="sng" dirty="0" smtClean="0">
                <a:latin typeface="Adobe Fan Heiti Std B"/>
                <a:ea typeface="Adobe Fan Heiti Std B"/>
              </a:rPr>
              <a:t>↘ </a:t>
            </a:r>
            <a:r>
              <a:rPr lang="en-US" sz="1400" dirty="0" smtClean="0">
                <a:latin typeface="Comic Sans MS" pitchFamily="66" charset="0"/>
              </a:rPr>
              <a:t>     (2) </a:t>
            </a:r>
            <a:r>
              <a:rPr lang="en-US" sz="1400" u="sng" dirty="0" smtClean="0">
                <a:latin typeface="Comic Sans MS" pitchFamily="66" charset="0"/>
              </a:rPr>
              <a:t>Disk spreads out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du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371600"/>
            <a:ext cx="685800" cy="8608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63865" y="2314316"/>
            <a:ext cx="8610600" cy="288000"/>
          </a:xfrm>
          <a:prstGeom prst="rightArrow">
            <a:avLst>
              <a:gd name="adj1" fmla="val 50000"/>
              <a:gd name="adj2" fmla="val 1002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623511" y="2700000"/>
            <a:ext cx="402354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cs typeface="Arial" charset="0"/>
              </a:rPr>
              <a:t>1</a:t>
            </a:r>
            <a:r>
              <a:rPr lang="it-IT" sz="1600" b="1" dirty="0" smtClean="0">
                <a:latin typeface="Symbol" pitchFamily="18" charset="2"/>
              </a:rPr>
              <a:t>m</a:t>
            </a:r>
            <a:r>
              <a:rPr lang="it-IT" sz="1600" b="1" dirty="0" smtClean="0">
                <a:latin typeface="Comic Sans MS" pitchFamily="66" charset="0"/>
              </a:rPr>
              <a:t>m</a:t>
            </a:r>
            <a:endParaRPr lang="it-IT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3845265" y="2700000"/>
            <a:ext cx="28373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cs typeface="Arial" charset="0"/>
              </a:rPr>
              <a:t>1</a:t>
            </a:r>
            <a:r>
              <a:rPr lang="it-IT" sz="1600" b="1" dirty="0" smtClean="0">
                <a:latin typeface="Comic Sans MS" pitchFamily="66" charset="0"/>
              </a:rPr>
              <a:t>m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2126" y="2700000"/>
            <a:ext cx="39433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cs typeface="Arial" charset="0"/>
              </a:rPr>
              <a:t>1</a:t>
            </a:r>
            <a:r>
              <a:rPr lang="it-IT" sz="1600" b="1" dirty="0" smtClean="0">
                <a:latin typeface="Comic Sans MS" pitchFamily="66" charset="0"/>
              </a:rPr>
              <a:t>km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7065" y="2700000"/>
            <a:ext cx="60272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10</a:t>
            </a:r>
            <a:r>
              <a:rPr lang="it-IT" sz="1600" b="1" baseline="30000" dirty="0" smtClean="0">
                <a:latin typeface="Comic Sans MS" pitchFamily="66" charset="0"/>
              </a:rPr>
              <a:t>3</a:t>
            </a:r>
            <a:r>
              <a:rPr lang="it-IT" sz="1600" b="1" dirty="0" smtClean="0">
                <a:latin typeface="Comic Sans MS" pitchFamily="66" charset="0"/>
              </a:rPr>
              <a:t>km</a:t>
            </a:r>
            <a:endParaRPr lang="it-IT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8534400" y="2668641"/>
            <a:ext cx="606504" cy="246221"/>
          </a:xfrm>
          <a:prstGeom prst="rect">
            <a:avLst/>
          </a:prstGeom>
        </p:spPr>
        <p:txBody>
          <a:bodyPr wrap="none" lIns="36000" tIns="0" rIns="36000" b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GB" sz="1600" b="1" dirty="0" smtClean="0">
                <a:latin typeface="Comic Sans MS" pitchFamily="66" charset="0"/>
                <a:cs typeface="Courier New" pitchFamily="49" charset="0"/>
              </a:rPr>
              <a:t>Log a</a:t>
            </a:r>
            <a:endParaRPr lang="en-GB" sz="16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17265" y="2442675"/>
            <a:ext cx="36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2586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7920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217465" y="2429117"/>
            <a:ext cx="36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392265" y="24457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588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817664" y="2429117"/>
            <a:ext cx="36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83636" y="2700000"/>
            <a:ext cx="44242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cs typeface="Arial" charset="0"/>
              </a:rPr>
              <a:t>1m</a:t>
            </a:r>
            <a:r>
              <a:rPr lang="it-IT" sz="1600" b="1" dirty="0" smtClean="0">
                <a:latin typeface="Comic Sans MS" pitchFamily="66" charset="0"/>
              </a:rPr>
              <a:t>m</a:t>
            </a:r>
            <a:endParaRPr lang="it-IT" sz="1600" b="1" dirty="0"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4590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81928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17865" y="2429117"/>
            <a:ext cx="36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9924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5926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018065" y="2429117"/>
            <a:ext cx="36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059265" y="2442600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6594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2503" y="1286470"/>
            <a:ext cx="841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ISM</a:t>
            </a:r>
          </a:p>
          <a:p>
            <a:pPr algn="ctr"/>
            <a:r>
              <a:rPr lang="en-GB" b="1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dust</a:t>
            </a:r>
          </a:p>
          <a:p>
            <a:pPr algn="ctr"/>
            <a:r>
              <a:rPr lang="en-GB" b="1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grains</a:t>
            </a:r>
            <a:endParaRPr lang="it-IT" b="1" dirty="0"/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1918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828800" y="3034453"/>
            <a:ext cx="1919363" cy="246221"/>
          </a:xfrm>
          <a:prstGeom prst="rect">
            <a:avLst/>
          </a:prstGeom>
        </p:spPr>
        <p:txBody>
          <a:bodyPr wrap="none" lIns="36000" tIns="0" rIns="3600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coupled to the gas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96000" y="3034453"/>
            <a:ext cx="761994" cy="246221"/>
          </a:xfrm>
          <a:prstGeom prst="rect">
            <a:avLst/>
          </a:prstGeom>
        </p:spPr>
        <p:txBody>
          <a:bodyPr wrap="none" lIns="36000" tIns="0" rIns="3600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gravity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86600" y="2907268"/>
            <a:ext cx="1461228" cy="369332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sz="1200" b="1" dirty="0" smtClean="0">
                <a:latin typeface="Comic Sans MS" pitchFamily="66" charset="0"/>
              </a:rPr>
              <a:t>coupled to the gas + gravity</a:t>
            </a:r>
            <a:endParaRPr lang="it-IT" sz="1200" b="1" dirty="0">
              <a:latin typeface="Comic Sans MS" pitchFamily="66" charset="0"/>
            </a:endParaRPr>
          </a:p>
        </p:txBody>
      </p:sp>
      <p:pic>
        <p:nvPicPr>
          <p:cNvPr id="47" name="Picture 46" descr="dust grai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0005" y="4687147"/>
            <a:ext cx="1546302" cy="1408853"/>
          </a:xfrm>
          <a:prstGeom prst="rect">
            <a:avLst/>
          </a:prstGeom>
        </p:spPr>
      </p:pic>
      <p:pic>
        <p:nvPicPr>
          <p:cNvPr id="48" name="Picture 47" descr="dust grai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7376" y="4710852"/>
            <a:ext cx="1523217" cy="1461348"/>
          </a:xfrm>
          <a:prstGeom prst="rect">
            <a:avLst/>
          </a:prstGeom>
        </p:spPr>
      </p:pic>
      <p:pic>
        <p:nvPicPr>
          <p:cNvPr id="49" name="Picture 48" descr="dust grain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3126" y="4710852"/>
            <a:ext cx="1468474" cy="138689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199262" y="3886200"/>
            <a:ext cx="1186791" cy="2881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lIns="36000" tIns="36000" rIns="36000" bIns="36000">
            <a:spAutoFit/>
          </a:bodyPr>
          <a:lstStyle/>
          <a:p>
            <a:r>
              <a:rPr lang="it-IT" sz="1400" b="1" dirty="0" smtClean="0">
                <a:latin typeface="Comic Sans MS" pitchFamily="66" charset="0"/>
              </a:rPr>
              <a:t>Early growth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81851" y="3886200"/>
            <a:ext cx="1454492" cy="2881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lIns="36000" tIns="36000" rIns="36000" bIns="36000">
            <a:spAutoFit/>
          </a:bodyPr>
          <a:lstStyle/>
          <a:p>
            <a:r>
              <a:rPr lang="it-IT" sz="1400" b="1" dirty="0" smtClean="0">
                <a:latin typeface="Comic Sans MS" pitchFamily="66" charset="0"/>
              </a:rPr>
              <a:t>Mid-life growth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96200" y="3886200"/>
            <a:ext cx="1124273" cy="2881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lIns="36000" tIns="36000" rIns="36000" bIns="36000">
            <a:spAutoFit/>
          </a:bodyPr>
          <a:lstStyle/>
          <a:p>
            <a:r>
              <a:rPr lang="it-IT" sz="1400" b="1" dirty="0" smtClean="0">
                <a:latin typeface="Comic Sans MS" pitchFamily="66" charset="0"/>
              </a:rPr>
              <a:t>Late growth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54852" y="4191000"/>
            <a:ext cx="1219199" cy="28814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sz="1400" dirty="0" smtClean="0">
                <a:latin typeface="Comic Sans MS" pitchFamily="66" charset="0"/>
              </a:rPr>
              <a:t>Gas sweeping</a:t>
            </a:r>
            <a:endParaRPr lang="it-IT" sz="1400" dirty="0">
              <a:latin typeface="Comic Sans MS" pitchFamily="66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99717" y="4191000"/>
            <a:ext cx="2124547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sz="1400" dirty="0" smtClean="0">
                <a:latin typeface="Comic Sans MS" pitchFamily="66" charset="0"/>
              </a:rPr>
              <a:t>Gravitational interaction</a:t>
            </a:r>
            <a:endParaRPr lang="it-IT" sz="1400" dirty="0"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77322" y="4191000"/>
            <a:ext cx="2222330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sz="1400" dirty="0" smtClean="0">
                <a:latin typeface="Comic Sans MS" pitchFamily="66" charset="0"/>
              </a:rPr>
              <a:t>Aereodynamic interaction</a:t>
            </a:r>
            <a:endParaRPr lang="it-IT" sz="1400" dirty="0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2400" y="5074752"/>
            <a:ext cx="1752600" cy="626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Core accretion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model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953000" y="3371592"/>
            <a:ext cx="553604" cy="318924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weak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4800" y="3371592"/>
            <a:ext cx="441394" cy="318924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well</a:t>
            </a:r>
            <a:endParaRPr lang="it-IT" sz="1600" b="1" dirty="0">
              <a:latin typeface="Comic Sans MS" pitchFamily="66" charset="0"/>
            </a:endParaRPr>
          </a:p>
        </p:txBody>
      </p:sp>
      <p:cxnSp>
        <p:nvCxnSpPr>
          <p:cNvPr id="82" name="Straight Connector 81"/>
          <p:cNvCxnSpPr>
            <a:endCxn id="55" idx="0"/>
          </p:cNvCxnSpPr>
          <p:nvPr/>
        </p:nvCxnSpPr>
        <p:spPr>
          <a:xfrm rot="5400000">
            <a:off x="6088249" y="3573649"/>
            <a:ext cx="533400" cy="917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58" idx="0"/>
          </p:cNvCxnSpPr>
          <p:nvPr/>
        </p:nvCxnSpPr>
        <p:spPr>
          <a:xfrm rot="16200000" flipH="1">
            <a:off x="7786769" y="3414632"/>
            <a:ext cx="533398" cy="40973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676400" y="621268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 smtClean="0">
                <a:latin typeface="Comic Sans MS" pitchFamily="66" charset="0"/>
              </a:rPr>
              <a:t>Growth of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12 order of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magn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. in size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in a 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few Myr</a:t>
            </a:r>
            <a:endParaRPr lang="en-GB" b="1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5" name="CasellaDiTesto 22"/>
          <p:cNvSpPr txBox="1"/>
          <p:nvPr/>
        </p:nvSpPr>
        <p:spPr>
          <a:xfrm>
            <a:off x="0" y="4826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 dust to planet</a:t>
            </a:r>
          </a:p>
        </p:txBody>
      </p:sp>
      <p:pic>
        <p:nvPicPr>
          <p:cNvPr id="90" name="Picture 89" descr="planetesimal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1294243"/>
            <a:ext cx="990600" cy="915556"/>
          </a:xfrm>
          <a:prstGeom prst="rect">
            <a:avLst/>
          </a:prstGeom>
        </p:spPr>
      </p:pic>
      <p:pic>
        <p:nvPicPr>
          <p:cNvPr id="91" name="Picture 90" descr="rocks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1370958"/>
            <a:ext cx="762000" cy="838841"/>
          </a:xfrm>
          <a:prstGeom prst="rect">
            <a:avLst/>
          </a:prstGeom>
        </p:spPr>
      </p:pic>
      <p:cxnSp>
        <p:nvCxnSpPr>
          <p:cNvPr id="63" name="Straight Connector 62"/>
          <p:cNvCxnSpPr>
            <a:endCxn id="51" idx="0"/>
          </p:cNvCxnSpPr>
          <p:nvPr/>
        </p:nvCxnSpPr>
        <p:spPr>
          <a:xfrm rot="16200000" flipH="1">
            <a:off x="2501230" y="3594772"/>
            <a:ext cx="533398" cy="494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28600" y="3352800"/>
            <a:ext cx="532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46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4186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38800" y="3352800"/>
            <a:ext cx="151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54948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70188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70950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39000" y="3352800"/>
            <a:ext cx="108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81618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288000" y="2370600"/>
            <a:ext cx="2628000" cy="144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Rectangle 92"/>
          <p:cNvSpPr/>
          <p:nvPr/>
        </p:nvSpPr>
        <p:spPr>
          <a:xfrm>
            <a:off x="2952000" y="2370600"/>
            <a:ext cx="2664000" cy="144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ctangle 93"/>
          <p:cNvSpPr/>
          <p:nvPr/>
        </p:nvSpPr>
        <p:spPr>
          <a:xfrm>
            <a:off x="5614800" y="2370600"/>
            <a:ext cx="1584000" cy="144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ctangle 95"/>
          <p:cNvSpPr/>
          <p:nvPr/>
        </p:nvSpPr>
        <p:spPr>
          <a:xfrm>
            <a:off x="7225800" y="2370600"/>
            <a:ext cx="1044000" cy="144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7" name="Picture 96" descr="Giant planet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4800" y="1066800"/>
            <a:ext cx="836839" cy="1143000"/>
          </a:xfrm>
          <a:prstGeom prst="rect">
            <a:avLst/>
          </a:prstGeom>
        </p:spPr>
      </p:pic>
      <p:pic>
        <p:nvPicPr>
          <p:cNvPr id="98" name="Picture 97" descr="Terrestial planet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1219200"/>
            <a:ext cx="728159" cy="990600"/>
          </a:xfrm>
          <a:prstGeom prst="rect">
            <a:avLst/>
          </a:prstGeom>
        </p:spPr>
      </p:pic>
      <p:pic>
        <p:nvPicPr>
          <p:cNvPr id="67" name="Picture 66" descr="punto inter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91000" y="3886200"/>
            <a:ext cx="685800" cy="97339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du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371600"/>
            <a:ext cx="685800" cy="8608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63865" y="2314316"/>
            <a:ext cx="8610600" cy="288000"/>
          </a:xfrm>
          <a:prstGeom prst="rightArrow">
            <a:avLst>
              <a:gd name="adj1" fmla="val 50000"/>
              <a:gd name="adj2" fmla="val 1002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623511" y="2700000"/>
            <a:ext cx="402354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cs typeface="Arial" charset="0"/>
              </a:rPr>
              <a:t>1</a:t>
            </a:r>
            <a:r>
              <a:rPr lang="it-IT" sz="1600" b="1" dirty="0" smtClean="0">
                <a:latin typeface="Symbol" pitchFamily="18" charset="2"/>
              </a:rPr>
              <a:t>m</a:t>
            </a:r>
            <a:r>
              <a:rPr lang="it-IT" sz="1600" b="1" dirty="0" smtClean="0">
                <a:latin typeface="Comic Sans MS" pitchFamily="66" charset="0"/>
              </a:rPr>
              <a:t>m</a:t>
            </a:r>
            <a:endParaRPr lang="it-IT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3845265" y="2700000"/>
            <a:ext cx="28373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cs typeface="Arial" charset="0"/>
              </a:rPr>
              <a:t>1</a:t>
            </a:r>
            <a:r>
              <a:rPr lang="it-IT" sz="1600" b="1" dirty="0" smtClean="0">
                <a:latin typeface="Comic Sans MS" pitchFamily="66" charset="0"/>
              </a:rPr>
              <a:t>m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2126" y="2700000"/>
            <a:ext cx="39433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cs typeface="Arial" charset="0"/>
              </a:rPr>
              <a:t>1</a:t>
            </a:r>
            <a:r>
              <a:rPr lang="it-IT" sz="1600" b="1" dirty="0" smtClean="0">
                <a:latin typeface="Comic Sans MS" pitchFamily="66" charset="0"/>
              </a:rPr>
              <a:t>km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7065" y="2700000"/>
            <a:ext cx="60272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10</a:t>
            </a:r>
            <a:r>
              <a:rPr lang="it-IT" sz="1600" b="1" baseline="30000" dirty="0" smtClean="0">
                <a:latin typeface="Comic Sans MS" pitchFamily="66" charset="0"/>
              </a:rPr>
              <a:t>3</a:t>
            </a:r>
            <a:r>
              <a:rPr lang="it-IT" sz="1600" b="1" dirty="0" smtClean="0">
                <a:latin typeface="Comic Sans MS" pitchFamily="66" charset="0"/>
              </a:rPr>
              <a:t>km</a:t>
            </a:r>
            <a:endParaRPr lang="it-IT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8534400" y="2668641"/>
            <a:ext cx="606504" cy="246221"/>
          </a:xfrm>
          <a:prstGeom prst="rect">
            <a:avLst/>
          </a:prstGeom>
        </p:spPr>
        <p:txBody>
          <a:bodyPr wrap="none" lIns="36000" tIns="0" rIns="36000" b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GB" sz="1600" b="1" dirty="0" smtClean="0">
                <a:latin typeface="Comic Sans MS" pitchFamily="66" charset="0"/>
                <a:cs typeface="Courier New" pitchFamily="49" charset="0"/>
              </a:rPr>
              <a:t>Log a</a:t>
            </a:r>
            <a:endParaRPr lang="en-GB" sz="16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17265" y="2442675"/>
            <a:ext cx="36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2586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7920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217465" y="2429117"/>
            <a:ext cx="36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392265" y="24457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588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817664" y="2429117"/>
            <a:ext cx="36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83636" y="2700000"/>
            <a:ext cx="44242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  <a:cs typeface="Arial" charset="0"/>
              </a:rPr>
              <a:t>1m</a:t>
            </a:r>
            <a:r>
              <a:rPr lang="it-IT" sz="1600" b="1" dirty="0" smtClean="0">
                <a:latin typeface="Comic Sans MS" pitchFamily="66" charset="0"/>
              </a:rPr>
              <a:t>m</a:t>
            </a:r>
            <a:endParaRPr lang="it-IT" sz="1600" b="1" dirty="0"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4590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81928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17865" y="2429117"/>
            <a:ext cx="36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9924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5926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018065" y="2429117"/>
            <a:ext cx="36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059265" y="2442600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6594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2503" y="1286470"/>
            <a:ext cx="841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ISM</a:t>
            </a:r>
          </a:p>
          <a:p>
            <a:pPr algn="ctr"/>
            <a:r>
              <a:rPr lang="en-GB" b="1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dust</a:t>
            </a:r>
          </a:p>
          <a:p>
            <a:pPr algn="ctr"/>
            <a:r>
              <a:rPr lang="en-GB" b="1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grains</a:t>
            </a:r>
            <a:endParaRPr lang="it-IT" b="1" dirty="0"/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191865" y="2454116"/>
            <a:ext cx="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828800" y="3034453"/>
            <a:ext cx="1919363" cy="246221"/>
          </a:xfrm>
          <a:prstGeom prst="rect">
            <a:avLst/>
          </a:prstGeom>
        </p:spPr>
        <p:txBody>
          <a:bodyPr wrap="none" lIns="36000" tIns="0" rIns="3600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coupled to the gas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96000" y="3034453"/>
            <a:ext cx="761994" cy="246221"/>
          </a:xfrm>
          <a:prstGeom prst="rect">
            <a:avLst/>
          </a:prstGeom>
        </p:spPr>
        <p:txBody>
          <a:bodyPr wrap="none" lIns="36000" tIns="0" rIns="36000" bIns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gravity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86600" y="2907268"/>
            <a:ext cx="1461228" cy="369332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it-IT" sz="1200" b="1" dirty="0" smtClean="0">
                <a:latin typeface="Comic Sans MS" pitchFamily="66" charset="0"/>
              </a:rPr>
              <a:t>coupled to the gas + gravity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99262" y="3886200"/>
            <a:ext cx="1186791" cy="2881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lIns="36000" tIns="36000" rIns="36000" bIns="36000">
            <a:spAutoFit/>
          </a:bodyPr>
          <a:lstStyle/>
          <a:p>
            <a:r>
              <a:rPr lang="it-IT" sz="1400" b="1" dirty="0" smtClean="0">
                <a:latin typeface="Comic Sans MS" pitchFamily="66" charset="0"/>
              </a:rPr>
              <a:t>Early growth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81851" y="3886200"/>
            <a:ext cx="1454492" cy="2881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lIns="36000" tIns="36000" rIns="36000" bIns="36000">
            <a:spAutoFit/>
          </a:bodyPr>
          <a:lstStyle/>
          <a:p>
            <a:r>
              <a:rPr lang="it-IT" sz="1400" b="1" dirty="0" smtClean="0">
                <a:latin typeface="Comic Sans MS" pitchFamily="66" charset="0"/>
              </a:rPr>
              <a:t>Mid-life growth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96200" y="3886200"/>
            <a:ext cx="1124273" cy="2881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lIns="36000" tIns="36000" rIns="36000" bIns="36000">
            <a:spAutoFit/>
          </a:bodyPr>
          <a:lstStyle/>
          <a:p>
            <a:r>
              <a:rPr lang="it-IT" sz="1400" b="1" dirty="0" smtClean="0">
                <a:latin typeface="Comic Sans MS" pitchFamily="66" charset="0"/>
              </a:rPr>
              <a:t>Late growth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54852" y="4191000"/>
            <a:ext cx="1219199" cy="28814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sz="1400" dirty="0" smtClean="0">
                <a:latin typeface="Comic Sans MS" pitchFamily="66" charset="0"/>
              </a:rPr>
              <a:t>Gas sweeping</a:t>
            </a:r>
            <a:endParaRPr lang="it-IT" sz="1400" dirty="0">
              <a:latin typeface="Comic Sans MS" pitchFamily="66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99717" y="4191000"/>
            <a:ext cx="2124547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sz="1400" dirty="0" smtClean="0">
                <a:latin typeface="Comic Sans MS" pitchFamily="66" charset="0"/>
              </a:rPr>
              <a:t>Gravitational interaction</a:t>
            </a:r>
            <a:endParaRPr lang="it-IT" sz="1400" dirty="0"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77322" y="4191000"/>
            <a:ext cx="2222330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sz="1400" dirty="0" smtClean="0">
                <a:latin typeface="Comic Sans MS" pitchFamily="66" charset="0"/>
              </a:rPr>
              <a:t>Aereodynamic interaction</a:t>
            </a:r>
            <a:endParaRPr lang="it-IT" sz="1400" dirty="0">
              <a:latin typeface="Comic Sans MS" pitchFamily="66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53000" y="3371592"/>
            <a:ext cx="553604" cy="318924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weak</a:t>
            </a:r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4800" y="3371592"/>
            <a:ext cx="441394" cy="318924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well</a:t>
            </a:r>
            <a:endParaRPr lang="it-IT" sz="1600" b="1" dirty="0">
              <a:latin typeface="Comic Sans MS" pitchFamily="66" charset="0"/>
            </a:endParaRPr>
          </a:p>
        </p:txBody>
      </p:sp>
      <p:cxnSp>
        <p:nvCxnSpPr>
          <p:cNvPr id="82" name="Straight Connector 81"/>
          <p:cNvCxnSpPr>
            <a:endCxn id="55" idx="0"/>
          </p:cNvCxnSpPr>
          <p:nvPr/>
        </p:nvCxnSpPr>
        <p:spPr>
          <a:xfrm rot="5400000">
            <a:off x="6088249" y="3573649"/>
            <a:ext cx="533400" cy="917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58" idx="0"/>
          </p:cNvCxnSpPr>
          <p:nvPr/>
        </p:nvCxnSpPr>
        <p:spPr>
          <a:xfrm rot="16200000" flipH="1">
            <a:off x="7786769" y="3414632"/>
            <a:ext cx="533398" cy="40973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22"/>
          <p:cNvSpPr txBox="1"/>
          <p:nvPr/>
        </p:nvSpPr>
        <p:spPr>
          <a:xfrm>
            <a:off x="0" y="4826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 dust to planet</a:t>
            </a:r>
          </a:p>
        </p:txBody>
      </p:sp>
      <p:pic>
        <p:nvPicPr>
          <p:cNvPr id="90" name="Picture 89" descr="planetesimal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294243"/>
            <a:ext cx="990600" cy="915556"/>
          </a:xfrm>
          <a:prstGeom prst="rect">
            <a:avLst/>
          </a:prstGeom>
        </p:spPr>
      </p:pic>
      <p:pic>
        <p:nvPicPr>
          <p:cNvPr id="91" name="Picture 90" descr="rock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370958"/>
            <a:ext cx="762000" cy="838841"/>
          </a:xfrm>
          <a:prstGeom prst="rect">
            <a:avLst/>
          </a:prstGeom>
        </p:spPr>
      </p:pic>
      <p:cxnSp>
        <p:nvCxnSpPr>
          <p:cNvPr id="63" name="Straight Connector 62"/>
          <p:cNvCxnSpPr>
            <a:endCxn id="51" idx="0"/>
          </p:cNvCxnSpPr>
          <p:nvPr/>
        </p:nvCxnSpPr>
        <p:spPr>
          <a:xfrm rot="16200000" flipH="1">
            <a:off x="2501230" y="3594772"/>
            <a:ext cx="533398" cy="494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28600" y="3352800"/>
            <a:ext cx="532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46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4186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38800" y="3352800"/>
            <a:ext cx="151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54948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70188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70950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39000" y="3352800"/>
            <a:ext cx="108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8161800" y="3344400"/>
            <a:ext cx="28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288000" y="2370600"/>
            <a:ext cx="2628000" cy="144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Rectangle 92"/>
          <p:cNvSpPr/>
          <p:nvPr/>
        </p:nvSpPr>
        <p:spPr>
          <a:xfrm>
            <a:off x="2952000" y="2370600"/>
            <a:ext cx="2664000" cy="144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ctangle 93"/>
          <p:cNvSpPr/>
          <p:nvPr/>
        </p:nvSpPr>
        <p:spPr>
          <a:xfrm>
            <a:off x="5614800" y="2370600"/>
            <a:ext cx="1584000" cy="144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ctangle 95"/>
          <p:cNvSpPr/>
          <p:nvPr/>
        </p:nvSpPr>
        <p:spPr>
          <a:xfrm>
            <a:off x="7225800" y="2370600"/>
            <a:ext cx="1044000" cy="144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7" name="Picture 96" descr="Giant plane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1066800"/>
            <a:ext cx="836839" cy="1143000"/>
          </a:xfrm>
          <a:prstGeom prst="rect">
            <a:avLst/>
          </a:prstGeom>
        </p:spPr>
      </p:pic>
      <p:pic>
        <p:nvPicPr>
          <p:cNvPr id="98" name="Picture 97" descr="Terrestial planet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800" y="1219200"/>
            <a:ext cx="728159" cy="990600"/>
          </a:xfrm>
          <a:prstGeom prst="rect">
            <a:avLst/>
          </a:prstGeom>
        </p:spPr>
      </p:pic>
      <p:pic>
        <p:nvPicPr>
          <p:cNvPr id="67" name="Picture 66" descr="punto inte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000" y="3886200"/>
            <a:ext cx="685800" cy="97339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7239000" y="2209800"/>
            <a:ext cx="1447800" cy="5334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endParaRPr lang="it-IT"/>
          </a:p>
        </p:txBody>
      </p:sp>
      <p:sp>
        <p:nvSpPr>
          <p:cNvPr id="69" name="Rectangle 68"/>
          <p:cNvSpPr/>
          <p:nvPr/>
        </p:nvSpPr>
        <p:spPr>
          <a:xfrm>
            <a:off x="263865" y="2133600"/>
            <a:ext cx="26670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endParaRPr lang="it-IT"/>
          </a:p>
        </p:txBody>
      </p:sp>
      <p:sp>
        <p:nvSpPr>
          <p:cNvPr id="86" name="Rectangle 85"/>
          <p:cNvSpPr/>
          <p:nvPr/>
        </p:nvSpPr>
        <p:spPr>
          <a:xfrm>
            <a:off x="304800" y="2210320"/>
            <a:ext cx="2514600" cy="380480"/>
          </a:xfrm>
          <a:prstGeom prst="rect">
            <a:avLst/>
          </a:prstGeom>
          <a:solidFill>
            <a:srgbClr val="FF0000"/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Comic Sans MS" pitchFamily="66" charset="0"/>
              </a:rPr>
              <a:t>Directly observable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239000" y="2286000"/>
            <a:ext cx="1447800" cy="349702"/>
          </a:xfrm>
          <a:prstGeom prst="rect">
            <a:avLst/>
          </a:prstGeom>
          <a:solidFill>
            <a:srgbClr val="FF0000"/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Exo-Planets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76400" y="621268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dirty="0" smtClean="0">
                <a:latin typeface="Comic Sans MS" pitchFamily="66" charset="0"/>
              </a:rPr>
              <a:t>Growth of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12 order of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magn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. in size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in a 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few Myr</a:t>
            </a:r>
            <a:endParaRPr lang="en-GB" b="1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0" name="Picture 69" descr="dust grain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60005" y="4687147"/>
            <a:ext cx="1546302" cy="1408853"/>
          </a:xfrm>
          <a:prstGeom prst="rect">
            <a:avLst/>
          </a:prstGeom>
        </p:spPr>
      </p:pic>
      <p:pic>
        <p:nvPicPr>
          <p:cNvPr id="99" name="Picture 98" descr="dust grain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7376" y="4710852"/>
            <a:ext cx="1523217" cy="1461348"/>
          </a:xfrm>
          <a:prstGeom prst="rect">
            <a:avLst/>
          </a:prstGeom>
        </p:spPr>
      </p:pic>
      <p:pic>
        <p:nvPicPr>
          <p:cNvPr id="100" name="Picture 99" descr="dust grain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3126" y="4710852"/>
            <a:ext cx="1468474" cy="1386893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152400" y="5074752"/>
            <a:ext cx="1752600" cy="626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Core accretion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86" grpId="0" animBg="1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asellaDiTesto 22"/>
          <p:cNvSpPr txBox="1"/>
          <p:nvPr/>
        </p:nvSpPr>
        <p:spPr>
          <a:xfrm>
            <a:off x="0" y="4826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Which observations do we need?</a:t>
            </a:r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pic>
        <p:nvPicPr>
          <p:cNvPr id="27" name="Picture 26" descr="DiscoFalred1_ptov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7122" y="838200"/>
            <a:ext cx="4634522" cy="1828800"/>
          </a:xfrm>
          <a:prstGeom prst="rect">
            <a:avLst/>
          </a:prstGeom>
        </p:spPr>
      </p:pic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336550" y="1189038"/>
          <a:ext cx="3581400" cy="442912"/>
        </p:xfrm>
        <a:graphic>
          <a:graphicData uri="http://schemas.openxmlformats.org/presentationml/2006/ole">
            <p:oleObj spid="_x0000_s167938" name="Equation" r:id="rId5" imgW="2247840" imgH="279360" progId="Equation.3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889000" y="1828800"/>
          <a:ext cx="2082800" cy="361950"/>
        </p:xfrm>
        <a:graphic>
          <a:graphicData uri="http://schemas.openxmlformats.org/presentationml/2006/ole">
            <p:oleObj spid="_x0000_s167939" name="Equation" r:id="rId6" imgW="1307880" imgH="228600" progId="Equation.3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237885" y="685800"/>
            <a:ext cx="4747060" cy="349702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The dust thermal emission (at each radius) </a:t>
            </a:r>
            <a:endParaRPr lang="it-IT" dirty="0"/>
          </a:p>
        </p:txBody>
      </p:sp>
      <p:sp>
        <p:nvSpPr>
          <p:cNvPr id="34" name="Rectangle 33"/>
          <p:cNvSpPr/>
          <p:nvPr/>
        </p:nvSpPr>
        <p:spPr>
          <a:xfrm>
            <a:off x="152400" y="1840468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with</a:t>
            </a:r>
            <a:endParaRPr lang="it-IT" dirty="0"/>
          </a:p>
        </p:txBody>
      </p:sp>
      <p:sp>
        <p:nvSpPr>
          <p:cNvPr id="20" name="Rectangle 19"/>
          <p:cNvSpPr/>
          <p:nvPr/>
        </p:nvSpPr>
        <p:spPr>
          <a:xfrm>
            <a:off x="3200400" y="1676400"/>
            <a:ext cx="853366" cy="626701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Optical</a:t>
            </a:r>
          </a:p>
          <a:p>
            <a:pPr algn="ctr"/>
            <a:r>
              <a:rPr lang="it-IT" dirty="0" smtClean="0">
                <a:latin typeface="Comic Sans MS" pitchFamily="66" charset="0"/>
              </a:rPr>
              <a:t>depth</a:t>
            </a:r>
            <a:endParaRPr lang="it-IT" dirty="0"/>
          </a:p>
        </p:txBody>
      </p:sp>
      <p:sp>
        <p:nvSpPr>
          <p:cNvPr id="33" name="Rectangle 32"/>
          <p:cNvSpPr/>
          <p:nvPr/>
        </p:nvSpPr>
        <p:spPr>
          <a:xfrm>
            <a:off x="2407210" y="2895600"/>
            <a:ext cx="5136590" cy="3497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txBody>
          <a:bodyPr wrap="none" lIns="36000" tIns="36000" rIns="36000" bIns="36000">
            <a:spAutoFit/>
          </a:bodyPr>
          <a:lstStyle/>
          <a:p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Optical depth is 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very high</a:t>
            </a:r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 (at least at short </a:t>
            </a:r>
            <a:r>
              <a:rPr lang="it-IT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) 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7061" y="2971800"/>
            <a:ext cx="1372739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sz="1400" b="1" dirty="0" smtClean="0">
                <a:latin typeface="Comic Sans MS" pitchFamily="66" charset="0"/>
              </a:rPr>
              <a:t>LIMITATION:</a:t>
            </a:r>
            <a:endParaRPr lang="it-IT" sz="1400" b="1" dirty="0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 rot="13439135">
            <a:off x="5887521" y="1218311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 rot="14175988">
            <a:off x="6928412" y="1156813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 rot="14762066">
            <a:off x="7737141" y="853713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 rot="5608577">
            <a:off x="5444232" y="1819142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 rot="5148008">
            <a:off x="6438176" y="1896873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3" name="Freeform 39"/>
          <p:cNvSpPr>
            <a:spLocks/>
          </p:cNvSpPr>
          <p:nvPr/>
        </p:nvSpPr>
        <p:spPr bwMode="auto">
          <a:xfrm rot="4851502">
            <a:off x="7276375" y="2277873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4" name="Freeform 39"/>
          <p:cNvSpPr>
            <a:spLocks/>
          </p:cNvSpPr>
          <p:nvPr/>
        </p:nvSpPr>
        <p:spPr bwMode="auto">
          <a:xfrm rot="2066435">
            <a:off x="8150344" y="2146694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5" name="Freeform 39"/>
          <p:cNvSpPr>
            <a:spLocks/>
          </p:cNvSpPr>
          <p:nvPr/>
        </p:nvSpPr>
        <p:spPr bwMode="auto">
          <a:xfrm rot="16884979">
            <a:off x="8451235" y="1147623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asellaDiTesto 22"/>
          <p:cNvSpPr txBox="1"/>
          <p:nvPr/>
        </p:nvSpPr>
        <p:spPr>
          <a:xfrm>
            <a:off x="0" y="4826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Which observations do we need?</a:t>
            </a:r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pic>
        <p:nvPicPr>
          <p:cNvPr id="27" name="Picture 26" descr="DiscoFalred1_ptov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7122" y="838200"/>
            <a:ext cx="4634522" cy="1828800"/>
          </a:xfrm>
          <a:prstGeom prst="rect">
            <a:avLst/>
          </a:prstGeom>
        </p:spPr>
      </p:pic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336550" y="1189038"/>
          <a:ext cx="3581400" cy="442912"/>
        </p:xfrm>
        <a:graphic>
          <a:graphicData uri="http://schemas.openxmlformats.org/presentationml/2006/ole">
            <p:oleObj spid="_x0000_s169986" name="Equation" r:id="rId5" imgW="2247840" imgH="279360" progId="Equation.3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889000" y="1828800"/>
          <a:ext cx="2082800" cy="361950"/>
        </p:xfrm>
        <a:graphic>
          <a:graphicData uri="http://schemas.openxmlformats.org/presentationml/2006/ole">
            <p:oleObj spid="_x0000_s169987" name="Equation" r:id="rId6" imgW="1307880" imgH="228600" progId="Equation.3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237885" y="685800"/>
            <a:ext cx="4747060" cy="349702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The dust thermal emission (at each radius) </a:t>
            </a:r>
            <a:endParaRPr lang="it-IT" dirty="0"/>
          </a:p>
        </p:txBody>
      </p:sp>
      <p:sp>
        <p:nvSpPr>
          <p:cNvPr id="34" name="Rectangle 33"/>
          <p:cNvSpPr/>
          <p:nvPr/>
        </p:nvSpPr>
        <p:spPr>
          <a:xfrm>
            <a:off x="152400" y="1840468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with</a:t>
            </a:r>
            <a:endParaRPr lang="it-IT" dirty="0"/>
          </a:p>
        </p:txBody>
      </p:sp>
      <p:sp>
        <p:nvSpPr>
          <p:cNvPr id="20" name="Rectangle 19"/>
          <p:cNvSpPr/>
          <p:nvPr/>
        </p:nvSpPr>
        <p:spPr>
          <a:xfrm>
            <a:off x="3200400" y="1676400"/>
            <a:ext cx="853366" cy="626701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Optical</a:t>
            </a:r>
          </a:p>
          <a:p>
            <a:pPr algn="ctr"/>
            <a:r>
              <a:rPr lang="it-IT" dirty="0" smtClean="0">
                <a:latin typeface="Comic Sans MS" pitchFamily="66" charset="0"/>
              </a:rPr>
              <a:t>depth</a:t>
            </a:r>
            <a:endParaRPr lang="it-IT" dirty="0"/>
          </a:p>
        </p:txBody>
      </p:sp>
      <p:sp>
        <p:nvSpPr>
          <p:cNvPr id="33" name="Rectangle 32"/>
          <p:cNvSpPr/>
          <p:nvPr/>
        </p:nvSpPr>
        <p:spPr>
          <a:xfrm>
            <a:off x="2407210" y="2895600"/>
            <a:ext cx="5136590" cy="3497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txBody>
          <a:bodyPr wrap="none" lIns="36000" tIns="36000" rIns="36000" bIns="36000">
            <a:spAutoFit/>
          </a:bodyPr>
          <a:lstStyle/>
          <a:p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Optical depth is 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very high</a:t>
            </a:r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 (at least at short </a:t>
            </a:r>
            <a:r>
              <a:rPr lang="it-IT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it-IT" dirty="0" smtClean="0">
                <a:latin typeface="Comic Sans MS" pitchFamily="66" charset="0"/>
                <a:cs typeface="Times New Roman" pitchFamily="18" charset="0"/>
              </a:rPr>
              <a:t>) 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7061" y="2971800"/>
            <a:ext cx="1372739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sz="1400" b="1" dirty="0" smtClean="0">
                <a:latin typeface="Comic Sans MS" pitchFamily="66" charset="0"/>
              </a:rPr>
              <a:t>LIMITATION:</a:t>
            </a:r>
            <a:endParaRPr lang="it-IT" sz="1400" b="1" dirty="0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 rot="13439135">
            <a:off x="5887521" y="1218311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 rot="14175988">
            <a:off x="6928412" y="1156813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 rot="14762066">
            <a:off x="7737141" y="853713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 rot="5608577">
            <a:off x="5444232" y="1819142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 rot="5148008">
            <a:off x="6438176" y="1896873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3" name="Freeform 39"/>
          <p:cNvSpPr>
            <a:spLocks/>
          </p:cNvSpPr>
          <p:nvPr/>
        </p:nvSpPr>
        <p:spPr bwMode="auto">
          <a:xfrm rot="4851502">
            <a:off x="7276375" y="2277873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4" name="Freeform 39"/>
          <p:cNvSpPr>
            <a:spLocks/>
          </p:cNvSpPr>
          <p:nvPr/>
        </p:nvSpPr>
        <p:spPr bwMode="auto">
          <a:xfrm rot="2066435">
            <a:off x="8150344" y="2146694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45" name="Freeform 39"/>
          <p:cNvSpPr>
            <a:spLocks/>
          </p:cNvSpPr>
          <p:nvPr/>
        </p:nvSpPr>
        <p:spPr bwMode="auto">
          <a:xfrm rot="16884979">
            <a:off x="8451235" y="1147623"/>
            <a:ext cx="549343" cy="279813"/>
          </a:xfrm>
          <a:custGeom>
            <a:avLst/>
            <a:gdLst>
              <a:gd name="T0" fmla="*/ 0 w 992"/>
              <a:gd name="T1" fmla="*/ 88 h 401"/>
              <a:gd name="T2" fmla="*/ 288 w 992"/>
              <a:gd name="T3" fmla="*/ 40 h 401"/>
              <a:gd name="T4" fmla="*/ 432 w 992"/>
              <a:gd name="T5" fmla="*/ 328 h 401"/>
              <a:gd name="T6" fmla="*/ 768 w 992"/>
              <a:gd name="T7" fmla="*/ 232 h 401"/>
              <a:gd name="T8" fmla="*/ 896 w 992"/>
              <a:gd name="T9" fmla="*/ 376 h 401"/>
              <a:gd name="T10" fmla="*/ 992 w 992"/>
              <a:gd name="T11" fmla="*/ 384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2"/>
              <a:gd name="T19" fmla="*/ 0 h 401"/>
              <a:gd name="T20" fmla="*/ 992 w 992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2" h="401">
                <a:moveTo>
                  <a:pt x="0" y="88"/>
                </a:moveTo>
                <a:cubicBezTo>
                  <a:pt x="108" y="44"/>
                  <a:pt x="216" y="0"/>
                  <a:pt x="288" y="40"/>
                </a:cubicBezTo>
                <a:cubicBezTo>
                  <a:pt x="360" y="80"/>
                  <a:pt x="352" y="296"/>
                  <a:pt x="432" y="328"/>
                </a:cubicBezTo>
                <a:cubicBezTo>
                  <a:pt x="512" y="360"/>
                  <a:pt x="691" y="224"/>
                  <a:pt x="768" y="232"/>
                </a:cubicBezTo>
                <a:cubicBezTo>
                  <a:pt x="845" y="240"/>
                  <a:pt x="859" y="351"/>
                  <a:pt x="896" y="376"/>
                </a:cubicBezTo>
                <a:cubicBezTo>
                  <a:pt x="933" y="401"/>
                  <a:pt x="972" y="382"/>
                  <a:pt x="992" y="38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it-IT" dirty="0"/>
          </a:p>
        </p:txBody>
      </p:sp>
      <p:sp>
        <p:nvSpPr>
          <p:cNvPr id="19" name="Freeform 18"/>
          <p:cNvSpPr/>
          <p:nvPr/>
        </p:nvSpPr>
        <p:spPr>
          <a:xfrm>
            <a:off x="6629400" y="838200"/>
            <a:ext cx="2362200" cy="1828800"/>
          </a:xfrm>
          <a:custGeom>
            <a:avLst/>
            <a:gdLst>
              <a:gd name="connsiteX0" fmla="*/ 0 w 2089150"/>
              <a:gd name="connsiteY0" fmla="*/ 488950 h 1612900"/>
              <a:gd name="connsiteX1" fmla="*/ 0 w 2089150"/>
              <a:gd name="connsiteY1" fmla="*/ 1092200 h 1612900"/>
              <a:gd name="connsiteX2" fmla="*/ 355600 w 2089150"/>
              <a:gd name="connsiteY2" fmla="*/ 1193800 h 1612900"/>
              <a:gd name="connsiteX3" fmla="*/ 603250 w 2089150"/>
              <a:gd name="connsiteY3" fmla="*/ 1270000 h 1612900"/>
              <a:gd name="connsiteX4" fmla="*/ 774700 w 2089150"/>
              <a:gd name="connsiteY4" fmla="*/ 1333500 h 1612900"/>
              <a:gd name="connsiteX5" fmla="*/ 1035050 w 2089150"/>
              <a:gd name="connsiteY5" fmla="*/ 1435100 h 1612900"/>
              <a:gd name="connsiteX6" fmla="*/ 1276350 w 2089150"/>
              <a:gd name="connsiteY6" fmla="*/ 1536700 h 1612900"/>
              <a:gd name="connsiteX7" fmla="*/ 1504950 w 2089150"/>
              <a:gd name="connsiteY7" fmla="*/ 1612900 h 1612900"/>
              <a:gd name="connsiteX8" fmla="*/ 1676400 w 2089150"/>
              <a:gd name="connsiteY8" fmla="*/ 1600200 h 1612900"/>
              <a:gd name="connsiteX9" fmla="*/ 1816100 w 2089150"/>
              <a:gd name="connsiteY9" fmla="*/ 1498600 h 1612900"/>
              <a:gd name="connsiteX10" fmla="*/ 1924050 w 2089150"/>
              <a:gd name="connsiteY10" fmla="*/ 1346200 h 1612900"/>
              <a:gd name="connsiteX11" fmla="*/ 2032000 w 2089150"/>
              <a:gd name="connsiteY11" fmla="*/ 1149350 h 1612900"/>
              <a:gd name="connsiteX12" fmla="*/ 2089150 w 2089150"/>
              <a:gd name="connsiteY12" fmla="*/ 863600 h 1612900"/>
              <a:gd name="connsiteX13" fmla="*/ 2076450 w 2089150"/>
              <a:gd name="connsiteY13" fmla="*/ 590550 h 1612900"/>
              <a:gd name="connsiteX14" fmla="*/ 1993900 w 2089150"/>
              <a:gd name="connsiteY14" fmla="*/ 374650 h 1612900"/>
              <a:gd name="connsiteX15" fmla="*/ 1885950 w 2089150"/>
              <a:gd name="connsiteY15" fmla="*/ 171450 h 1612900"/>
              <a:gd name="connsiteX16" fmla="*/ 1752600 w 2089150"/>
              <a:gd name="connsiteY16" fmla="*/ 44450 h 1612900"/>
              <a:gd name="connsiteX17" fmla="*/ 1638300 w 2089150"/>
              <a:gd name="connsiteY17" fmla="*/ 0 h 1612900"/>
              <a:gd name="connsiteX18" fmla="*/ 1524000 w 2089150"/>
              <a:gd name="connsiteY18" fmla="*/ 0 h 1612900"/>
              <a:gd name="connsiteX19" fmla="*/ 1377950 w 2089150"/>
              <a:gd name="connsiteY19" fmla="*/ 31750 h 1612900"/>
              <a:gd name="connsiteX20" fmla="*/ 1130300 w 2089150"/>
              <a:gd name="connsiteY20" fmla="*/ 120650 h 1612900"/>
              <a:gd name="connsiteX21" fmla="*/ 774700 w 2089150"/>
              <a:gd name="connsiteY21" fmla="*/ 260350 h 1612900"/>
              <a:gd name="connsiteX22" fmla="*/ 438150 w 2089150"/>
              <a:gd name="connsiteY22" fmla="*/ 368300 h 1612900"/>
              <a:gd name="connsiteX23" fmla="*/ 209550 w 2089150"/>
              <a:gd name="connsiteY23" fmla="*/ 438150 h 1612900"/>
              <a:gd name="connsiteX24" fmla="*/ 0 w 2089150"/>
              <a:gd name="connsiteY24" fmla="*/ 48895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89150" h="1612900">
                <a:moveTo>
                  <a:pt x="0" y="488950"/>
                </a:moveTo>
                <a:lnTo>
                  <a:pt x="0" y="1092200"/>
                </a:lnTo>
                <a:lnTo>
                  <a:pt x="355600" y="1193800"/>
                </a:lnTo>
                <a:lnTo>
                  <a:pt x="603250" y="1270000"/>
                </a:lnTo>
                <a:lnTo>
                  <a:pt x="774700" y="1333500"/>
                </a:lnTo>
                <a:lnTo>
                  <a:pt x="1035050" y="1435100"/>
                </a:lnTo>
                <a:lnTo>
                  <a:pt x="1276350" y="1536700"/>
                </a:lnTo>
                <a:lnTo>
                  <a:pt x="1504950" y="1612900"/>
                </a:lnTo>
                <a:lnTo>
                  <a:pt x="1676400" y="1600200"/>
                </a:lnTo>
                <a:lnTo>
                  <a:pt x="1816100" y="1498600"/>
                </a:lnTo>
                <a:lnTo>
                  <a:pt x="1924050" y="1346200"/>
                </a:lnTo>
                <a:lnTo>
                  <a:pt x="2032000" y="1149350"/>
                </a:lnTo>
                <a:lnTo>
                  <a:pt x="2089150" y="863600"/>
                </a:lnTo>
                <a:lnTo>
                  <a:pt x="2076450" y="590550"/>
                </a:lnTo>
                <a:lnTo>
                  <a:pt x="1993900" y="374650"/>
                </a:lnTo>
                <a:lnTo>
                  <a:pt x="1885950" y="171450"/>
                </a:lnTo>
                <a:lnTo>
                  <a:pt x="1752600" y="44450"/>
                </a:lnTo>
                <a:lnTo>
                  <a:pt x="1638300" y="0"/>
                </a:lnTo>
                <a:lnTo>
                  <a:pt x="1524000" y="0"/>
                </a:lnTo>
                <a:lnTo>
                  <a:pt x="1377950" y="31750"/>
                </a:lnTo>
                <a:lnTo>
                  <a:pt x="1130300" y="120650"/>
                </a:lnTo>
                <a:lnTo>
                  <a:pt x="774700" y="260350"/>
                </a:lnTo>
                <a:lnTo>
                  <a:pt x="438150" y="368300"/>
                </a:lnTo>
                <a:lnTo>
                  <a:pt x="209550" y="438150"/>
                </a:lnTo>
                <a:lnTo>
                  <a:pt x="0" y="48895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eform 20"/>
          <p:cNvSpPr/>
          <p:nvPr/>
        </p:nvSpPr>
        <p:spPr>
          <a:xfrm>
            <a:off x="4876800" y="838200"/>
            <a:ext cx="3473450" cy="914400"/>
          </a:xfrm>
          <a:custGeom>
            <a:avLst/>
            <a:gdLst>
              <a:gd name="connsiteX0" fmla="*/ 0 w 3092450"/>
              <a:gd name="connsiteY0" fmla="*/ 806450 h 806450"/>
              <a:gd name="connsiteX1" fmla="*/ 438150 w 3092450"/>
              <a:gd name="connsiteY1" fmla="*/ 768350 h 806450"/>
              <a:gd name="connsiteX2" fmla="*/ 876300 w 3092450"/>
              <a:gd name="connsiteY2" fmla="*/ 698500 h 806450"/>
              <a:gd name="connsiteX3" fmla="*/ 1301750 w 3092450"/>
              <a:gd name="connsiteY3" fmla="*/ 609600 h 806450"/>
              <a:gd name="connsiteX4" fmla="*/ 1644650 w 3092450"/>
              <a:gd name="connsiteY4" fmla="*/ 527050 h 806450"/>
              <a:gd name="connsiteX5" fmla="*/ 2082800 w 3092450"/>
              <a:gd name="connsiteY5" fmla="*/ 400050 h 806450"/>
              <a:gd name="connsiteX6" fmla="*/ 2520950 w 3092450"/>
              <a:gd name="connsiteY6" fmla="*/ 254000 h 806450"/>
              <a:gd name="connsiteX7" fmla="*/ 2851150 w 3092450"/>
              <a:gd name="connsiteY7" fmla="*/ 127000 h 806450"/>
              <a:gd name="connsiteX8" fmla="*/ 3079750 w 3092450"/>
              <a:gd name="connsiteY8" fmla="*/ 44450 h 806450"/>
              <a:gd name="connsiteX9" fmla="*/ 3079750 w 3092450"/>
              <a:gd name="connsiteY9" fmla="*/ 44450 h 806450"/>
              <a:gd name="connsiteX10" fmla="*/ 3092450 w 3092450"/>
              <a:gd name="connsiteY10" fmla="*/ 6350 h 806450"/>
              <a:gd name="connsiteX11" fmla="*/ 3028950 w 3092450"/>
              <a:gd name="connsiteY11" fmla="*/ 0 h 806450"/>
              <a:gd name="connsiteX12" fmla="*/ 2800350 w 3092450"/>
              <a:gd name="connsiteY12" fmla="*/ 76200 h 806450"/>
              <a:gd name="connsiteX13" fmla="*/ 2546350 w 3092450"/>
              <a:gd name="connsiteY13" fmla="*/ 177800 h 806450"/>
              <a:gd name="connsiteX14" fmla="*/ 2292350 w 3092450"/>
              <a:gd name="connsiteY14" fmla="*/ 273050 h 806450"/>
              <a:gd name="connsiteX15" fmla="*/ 1968500 w 3092450"/>
              <a:gd name="connsiteY15" fmla="*/ 374650 h 806450"/>
              <a:gd name="connsiteX16" fmla="*/ 1606550 w 3092450"/>
              <a:gd name="connsiteY16" fmla="*/ 482600 h 806450"/>
              <a:gd name="connsiteX17" fmla="*/ 1257300 w 3092450"/>
              <a:gd name="connsiteY17" fmla="*/ 565150 h 806450"/>
              <a:gd name="connsiteX18" fmla="*/ 927100 w 3092450"/>
              <a:gd name="connsiteY18" fmla="*/ 641350 h 806450"/>
              <a:gd name="connsiteX19" fmla="*/ 508000 w 3092450"/>
              <a:gd name="connsiteY19" fmla="*/ 717550 h 806450"/>
              <a:gd name="connsiteX20" fmla="*/ 146050 w 3092450"/>
              <a:gd name="connsiteY20" fmla="*/ 755650 h 806450"/>
              <a:gd name="connsiteX21" fmla="*/ 0 w 3092450"/>
              <a:gd name="connsiteY21" fmla="*/ 80645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92450" h="806450">
                <a:moveTo>
                  <a:pt x="0" y="806450"/>
                </a:moveTo>
                <a:lnTo>
                  <a:pt x="438150" y="768350"/>
                </a:lnTo>
                <a:lnTo>
                  <a:pt x="876300" y="698500"/>
                </a:lnTo>
                <a:lnTo>
                  <a:pt x="1301750" y="609600"/>
                </a:lnTo>
                <a:lnTo>
                  <a:pt x="1644650" y="527050"/>
                </a:lnTo>
                <a:lnTo>
                  <a:pt x="2082800" y="400050"/>
                </a:lnTo>
                <a:lnTo>
                  <a:pt x="2520950" y="254000"/>
                </a:lnTo>
                <a:lnTo>
                  <a:pt x="2851150" y="127000"/>
                </a:lnTo>
                <a:lnTo>
                  <a:pt x="3079750" y="44450"/>
                </a:lnTo>
                <a:lnTo>
                  <a:pt x="3079750" y="44450"/>
                </a:lnTo>
                <a:lnTo>
                  <a:pt x="3092450" y="6350"/>
                </a:lnTo>
                <a:lnTo>
                  <a:pt x="3028950" y="0"/>
                </a:lnTo>
                <a:lnTo>
                  <a:pt x="2800350" y="76200"/>
                </a:lnTo>
                <a:lnTo>
                  <a:pt x="2546350" y="177800"/>
                </a:lnTo>
                <a:lnTo>
                  <a:pt x="2292350" y="273050"/>
                </a:lnTo>
                <a:lnTo>
                  <a:pt x="1968500" y="374650"/>
                </a:lnTo>
                <a:lnTo>
                  <a:pt x="1606550" y="482600"/>
                </a:lnTo>
                <a:lnTo>
                  <a:pt x="1257300" y="565150"/>
                </a:lnTo>
                <a:lnTo>
                  <a:pt x="927100" y="641350"/>
                </a:lnTo>
                <a:lnTo>
                  <a:pt x="508000" y="717550"/>
                </a:lnTo>
                <a:lnTo>
                  <a:pt x="146050" y="755650"/>
                </a:lnTo>
                <a:lnTo>
                  <a:pt x="0" y="8064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eform 21"/>
          <p:cNvSpPr/>
          <p:nvPr/>
        </p:nvSpPr>
        <p:spPr>
          <a:xfrm flipV="1">
            <a:off x="4908550" y="1752600"/>
            <a:ext cx="3473450" cy="914400"/>
          </a:xfrm>
          <a:custGeom>
            <a:avLst/>
            <a:gdLst>
              <a:gd name="connsiteX0" fmla="*/ 0 w 3092450"/>
              <a:gd name="connsiteY0" fmla="*/ 806450 h 806450"/>
              <a:gd name="connsiteX1" fmla="*/ 438150 w 3092450"/>
              <a:gd name="connsiteY1" fmla="*/ 768350 h 806450"/>
              <a:gd name="connsiteX2" fmla="*/ 876300 w 3092450"/>
              <a:gd name="connsiteY2" fmla="*/ 698500 h 806450"/>
              <a:gd name="connsiteX3" fmla="*/ 1301750 w 3092450"/>
              <a:gd name="connsiteY3" fmla="*/ 609600 h 806450"/>
              <a:gd name="connsiteX4" fmla="*/ 1644650 w 3092450"/>
              <a:gd name="connsiteY4" fmla="*/ 527050 h 806450"/>
              <a:gd name="connsiteX5" fmla="*/ 2082800 w 3092450"/>
              <a:gd name="connsiteY5" fmla="*/ 400050 h 806450"/>
              <a:gd name="connsiteX6" fmla="*/ 2520950 w 3092450"/>
              <a:gd name="connsiteY6" fmla="*/ 254000 h 806450"/>
              <a:gd name="connsiteX7" fmla="*/ 2851150 w 3092450"/>
              <a:gd name="connsiteY7" fmla="*/ 127000 h 806450"/>
              <a:gd name="connsiteX8" fmla="*/ 3079750 w 3092450"/>
              <a:gd name="connsiteY8" fmla="*/ 44450 h 806450"/>
              <a:gd name="connsiteX9" fmla="*/ 3079750 w 3092450"/>
              <a:gd name="connsiteY9" fmla="*/ 44450 h 806450"/>
              <a:gd name="connsiteX10" fmla="*/ 3092450 w 3092450"/>
              <a:gd name="connsiteY10" fmla="*/ 6350 h 806450"/>
              <a:gd name="connsiteX11" fmla="*/ 3028950 w 3092450"/>
              <a:gd name="connsiteY11" fmla="*/ 0 h 806450"/>
              <a:gd name="connsiteX12" fmla="*/ 2800350 w 3092450"/>
              <a:gd name="connsiteY12" fmla="*/ 76200 h 806450"/>
              <a:gd name="connsiteX13" fmla="*/ 2546350 w 3092450"/>
              <a:gd name="connsiteY13" fmla="*/ 177800 h 806450"/>
              <a:gd name="connsiteX14" fmla="*/ 2292350 w 3092450"/>
              <a:gd name="connsiteY14" fmla="*/ 273050 h 806450"/>
              <a:gd name="connsiteX15" fmla="*/ 1968500 w 3092450"/>
              <a:gd name="connsiteY15" fmla="*/ 374650 h 806450"/>
              <a:gd name="connsiteX16" fmla="*/ 1606550 w 3092450"/>
              <a:gd name="connsiteY16" fmla="*/ 482600 h 806450"/>
              <a:gd name="connsiteX17" fmla="*/ 1257300 w 3092450"/>
              <a:gd name="connsiteY17" fmla="*/ 565150 h 806450"/>
              <a:gd name="connsiteX18" fmla="*/ 927100 w 3092450"/>
              <a:gd name="connsiteY18" fmla="*/ 641350 h 806450"/>
              <a:gd name="connsiteX19" fmla="*/ 508000 w 3092450"/>
              <a:gd name="connsiteY19" fmla="*/ 717550 h 806450"/>
              <a:gd name="connsiteX20" fmla="*/ 146050 w 3092450"/>
              <a:gd name="connsiteY20" fmla="*/ 755650 h 806450"/>
              <a:gd name="connsiteX21" fmla="*/ 0 w 3092450"/>
              <a:gd name="connsiteY21" fmla="*/ 80645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92450" h="806450">
                <a:moveTo>
                  <a:pt x="0" y="806450"/>
                </a:moveTo>
                <a:lnTo>
                  <a:pt x="438150" y="768350"/>
                </a:lnTo>
                <a:lnTo>
                  <a:pt x="876300" y="698500"/>
                </a:lnTo>
                <a:lnTo>
                  <a:pt x="1301750" y="609600"/>
                </a:lnTo>
                <a:lnTo>
                  <a:pt x="1644650" y="527050"/>
                </a:lnTo>
                <a:lnTo>
                  <a:pt x="2082800" y="400050"/>
                </a:lnTo>
                <a:lnTo>
                  <a:pt x="2520950" y="254000"/>
                </a:lnTo>
                <a:lnTo>
                  <a:pt x="2851150" y="127000"/>
                </a:lnTo>
                <a:lnTo>
                  <a:pt x="3079750" y="44450"/>
                </a:lnTo>
                <a:lnTo>
                  <a:pt x="3079750" y="44450"/>
                </a:lnTo>
                <a:lnTo>
                  <a:pt x="3092450" y="6350"/>
                </a:lnTo>
                <a:lnTo>
                  <a:pt x="3028950" y="0"/>
                </a:lnTo>
                <a:lnTo>
                  <a:pt x="2800350" y="76200"/>
                </a:lnTo>
                <a:lnTo>
                  <a:pt x="2546350" y="177800"/>
                </a:lnTo>
                <a:lnTo>
                  <a:pt x="2292350" y="273050"/>
                </a:lnTo>
                <a:lnTo>
                  <a:pt x="1968500" y="374650"/>
                </a:lnTo>
                <a:lnTo>
                  <a:pt x="1606550" y="482600"/>
                </a:lnTo>
                <a:lnTo>
                  <a:pt x="1257300" y="565150"/>
                </a:lnTo>
                <a:lnTo>
                  <a:pt x="927100" y="641350"/>
                </a:lnTo>
                <a:lnTo>
                  <a:pt x="508000" y="717550"/>
                </a:lnTo>
                <a:lnTo>
                  <a:pt x="146050" y="755650"/>
                </a:lnTo>
                <a:lnTo>
                  <a:pt x="0" y="8064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"/>
          <p:cNvSpPr txBox="1"/>
          <p:nvPr/>
        </p:nvSpPr>
        <p:spPr>
          <a:xfrm>
            <a:off x="1981200" y="5746298"/>
            <a:ext cx="6324600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Comic Sans MS" pitchFamily="66" charset="0"/>
              </a:rPr>
              <a:t>Probe the bulk of the dust mass in the disk mid-plane</a:t>
            </a:r>
            <a:endParaRPr lang="it-IT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CasellaDiTesto 2"/>
          <p:cNvSpPr txBox="1"/>
          <p:nvPr/>
        </p:nvSpPr>
        <p:spPr>
          <a:xfrm>
            <a:off x="1905000" y="3945299"/>
            <a:ext cx="6324600" cy="6267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Information only on grain located in the surface layer (tiny fraction of dust mass) </a:t>
            </a:r>
            <a:endParaRPr lang="it-IT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94163" y="6279698"/>
            <a:ext cx="4521037" cy="349702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Limited to the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outer regions</a:t>
            </a:r>
            <a:r>
              <a:rPr lang="en-US" dirty="0" smtClean="0">
                <a:latin typeface="Comic Sans MS" pitchFamily="66" charset="0"/>
              </a:rPr>
              <a:t> of the disks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28" name="Picture 27" descr="spettro_vertical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3505200"/>
            <a:ext cx="675844" cy="3200400"/>
          </a:xfrm>
          <a:prstGeom prst="rect">
            <a:avLst/>
          </a:prstGeom>
        </p:spPr>
      </p:pic>
      <p:sp>
        <p:nvSpPr>
          <p:cNvPr id="30" name="CasellaDiTesto 2"/>
          <p:cNvSpPr txBox="1"/>
          <p:nvPr/>
        </p:nvSpPr>
        <p:spPr>
          <a:xfrm>
            <a:off x="359824" y="3810000"/>
            <a:ext cx="245828" cy="30777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2000" b="1" dirty="0" smtClean="0">
                <a:latin typeface="Comic Sans MS" pitchFamily="66" charset="0"/>
              </a:rPr>
              <a:t>V</a:t>
            </a:r>
            <a:endParaRPr lang="it-IT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CasellaDiTesto 2"/>
          <p:cNvSpPr txBox="1"/>
          <p:nvPr/>
        </p:nvSpPr>
        <p:spPr>
          <a:xfrm>
            <a:off x="314600" y="4648200"/>
            <a:ext cx="346817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b="1" dirty="0" smtClean="0">
                <a:latin typeface="Comic Sans MS" pitchFamily="66" charset="0"/>
              </a:rPr>
              <a:t>IR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2" name="CasellaDiTesto 2"/>
          <p:cNvSpPr txBox="1"/>
          <p:nvPr/>
        </p:nvSpPr>
        <p:spPr>
          <a:xfrm>
            <a:off x="363435" y="5715000"/>
            <a:ext cx="236209" cy="30777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2000" b="1" dirty="0" smtClean="0">
                <a:latin typeface="Comic Sans MS" pitchFamily="66" charset="0"/>
              </a:rPr>
              <a:t>R</a:t>
            </a:r>
            <a:endParaRPr lang="it-IT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5" name="Right Bracket 34"/>
          <p:cNvSpPr/>
          <p:nvPr/>
        </p:nvSpPr>
        <p:spPr>
          <a:xfrm>
            <a:off x="1066800" y="5105400"/>
            <a:ext cx="152400" cy="16002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ight Bracket 36"/>
          <p:cNvSpPr/>
          <p:nvPr/>
        </p:nvSpPr>
        <p:spPr>
          <a:xfrm>
            <a:off x="1066800" y="3505200"/>
            <a:ext cx="152400" cy="1524000"/>
          </a:xfrm>
          <a:prstGeom prst="rightBracket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graphicFrame>
        <p:nvGraphicFramePr>
          <p:cNvPr id="46" name="Object 4"/>
          <p:cNvGraphicFramePr>
            <a:graphicFrameLocks noChangeAspect="1"/>
          </p:cNvGraphicFramePr>
          <p:nvPr/>
        </p:nvGraphicFramePr>
        <p:xfrm>
          <a:off x="1447800" y="5029200"/>
          <a:ext cx="969963" cy="401638"/>
        </p:xfrm>
        <a:graphic>
          <a:graphicData uri="http://schemas.openxmlformats.org/presentationml/2006/ole">
            <p:oleObj spid="_x0000_s169988" name="Equation" r:id="rId8" imgW="609480" imgH="253800" progId="Equation.3">
              <p:embed/>
            </p:oleObj>
          </a:graphicData>
        </a:graphic>
      </p:graphicFrame>
      <p:sp>
        <p:nvSpPr>
          <p:cNvPr id="47" name="CasellaDiTesto 2"/>
          <p:cNvSpPr txBox="1"/>
          <p:nvPr/>
        </p:nvSpPr>
        <p:spPr>
          <a:xfrm>
            <a:off x="3352800" y="5060498"/>
            <a:ext cx="5562600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Longer </a:t>
            </a:r>
            <a:r>
              <a:rPr lang="it-IT" dirty="0" smtClean="0">
                <a:latin typeface="Symbol" pitchFamily="18" charset="2"/>
              </a:rPr>
              <a:t>l,</a:t>
            </a:r>
            <a:r>
              <a:rPr lang="it-IT" dirty="0" smtClean="0">
                <a:latin typeface="Comic Sans MS" pitchFamily="66" charset="0"/>
              </a:rPr>
              <a:t> bigger fraction of the dust 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optically thin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590800" y="5256212"/>
            <a:ext cx="6096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7010400" y="2590800"/>
            <a:ext cx="20574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CasellaDiTesto 22"/>
          <p:cNvSpPr txBox="1"/>
          <p:nvPr/>
        </p:nvSpPr>
        <p:spPr>
          <a:xfrm>
            <a:off x="0" y="4826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to observe dust grain size at mm-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29" name="CasellaDiTesto 2"/>
          <p:cNvSpPr txBox="1"/>
          <p:nvPr/>
        </p:nvSpPr>
        <p:spPr>
          <a:xfrm>
            <a:off x="228600" y="2362200"/>
            <a:ext cx="3107188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Small (compact) grain (a&lt;&lt;</a:t>
            </a:r>
            <a:r>
              <a:rPr lang="it-IT" dirty="0" smtClean="0">
                <a:latin typeface="Symbol" pitchFamily="18" charset="2"/>
              </a:rPr>
              <a:t>l</a:t>
            </a:r>
            <a:r>
              <a:rPr lang="it-IT" dirty="0" smtClean="0">
                <a:latin typeface="Comic Sans MS" pitchFamily="66" charset="0"/>
              </a:rPr>
              <a:t>)</a:t>
            </a:r>
            <a:endParaRPr lang="it-IT" dirty="0" smtClean="0">
              <a:latin typeface="Symbol" pitchFamily="18" charset="2"/>
            </a:endParaRPr>
          </a:p>
          <a:p>
            <a:pPr algn="ctr"/>
            <a:r>
              <a:rPr lang="it-IT" dirty="0" smtClean="0">
                <a:latin typeface="Comic Sans MS" pitchFamily="66" charset="0"/>
              </a:rPr>
              <a:t>(</a:t>
            </a:r>
            <a:r>
              <a:rPr lang="it-IT" b="1" u="sng" dirty="0" smtClean="0">
                <a:latin typeface="Comic Sans MS" pitchFamily="66" charset="0"/>
              </a:rPr>
              <a:t>es.</a:t>
            </a:r>
            <a:r>
              <a:rPr lang="it-IT" dirty="0" smtClean="0">
                <a:latin typeface="Comic Sans MS" pitchFamily="66" charset="0"/>
              </a:rPr>
              <a:t> ISM dust </a:t>
            </a:r>
            <a:r>
              <a:rPr lang="it-IT" dirty="0" smtClean="0">
                <a:latin typeface="Symbol" pitchFamily="18" charset="2"/>
              </a:rPr>
              <a:t>b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  <a:cs typeface="Arial" charset="0"/>
              </a:rPr>
              <a:t>~</a:t>
            </a:r>
            <a:r>
              <a:rPr lang="it-IT" dirty="0" smtClean="0">
                <a:latin typeface="Comic Sans MS" pitchFamily="66" charset="0"/>
              </a:rPr>
              <a:t> 1.7)</a:t>
            </a:r>
            <a:endParaRPr lang="it-IT" dirty="0" smtClean="0"/>
          </a:p>
        </p:txBody>
      </p:sp>
      <p:sp>
        <p:nvSpPr>
          <p:cNvPr id="38" name="CasellaDiTesto 2"/>
          <p:cNvSpPr txBox="1"/>
          <p:nvPr/>
        </p:nvSpPr>
        <p:spPr>
          <a:xfrm>
            <a:off x="152400" y="668699"/>
            <a:ext cx="8610600" cy="626701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For a </a:t>
            </a:r>
            <a:r>
              <a:rPr lang="it-IT" u="sng" dirty="0" smtClean="0">
                <a:latin typeface="Comic Sans MS" pitchFamily="66" charset="0"/>
              </a:rPr>
              <a:t>optically thin</a:t>
            </a:r>
            <a:r>
              <a:rPr lang="it-IT" dirty="0" smtClean="0">
                <a:latin typeface="Comic Sans MS" pitchFamily="66" charset="0"/>
              </a:rPr>
              <a:t> disk                 and in </a:t>
            </a:r>
            <a:r>
              <a:rPr lang="it-IT" u="sng" dirty="0" smtClean="0">
                <a:latin typeface="Comic Sans MS" pitchFamily="66" charset="0"/>
              </a:rPr>
              <a:t>RJ regime</a:t>
            </a:r>
            <a:r>
              <a:rPr lang="it-IT" dirty="0" smtClean="0">
                <a:latin typeface="Comic Sans MS" pitchFamily="66" charset="0"/>
              </a:rPr>
              <a:t>                            the dust thermal emission at mm-</a:t>
            </a:r>
            <a:r>
              <a:rPr lang="it-IT" dirty="0" smtClean="0">
                <a:latin typeface="Symbol" pitchFamily="18" charset="2"/>
              </a:rPr>
              <a:t>l</a:t>
            </a:r>
            <a:endParaRPr lang="it-IT" u="sng" dirty="0"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51782" y="2514600"/>
            <a:ext cx="527956" cy="380480"/>
          </a:xfrm>
          <a:prstGeom prst="rect">
            <a:avLst/>
          </a:prstGeom>
          <a:noFill/>
          <a:ln w="25400">
            <a:noFill/>
          </a:ln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b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=2</a:t>
            </a:r>
            <a:endParaRPr lang="en-GB" sz="2000" b="1" dirty="0" smtClean="0">
              <a:solidFill>
                <a:srgbClr val="FF0000"/>
              </a:solidFill>
              <a:latin typeface="Comic Sans MS" pitchFamily="6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43" name="CasellaDiTesto 2"/>
          <p:cNvSpPr txBox="1"/>
          <p:nvPr/>
        </p:nvSpPr>
        <p:spPr>
          <a:xfrm>
            <a:off x="152400" y="3792899"/>
            <a:ext cx="2787155" cy="626701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Solid bodies with a&gt;&gt;</a:t>
            </a:r>
            <a:r>
              <a:rPr lang="it-IT" dirty="0" smtClean="0">
                <a:latin typeface="Symbol" pitchFamily="18" charset="2"/>
              </a:rPr>
              <a:t>l/2p</a:t>
            </a:r>
          </a:p>
          <a:p>
            <a:pPr algn="ctr"/>
            <a:r>
              <a:rPr lang="it-IT" dirty="0" smtClean="0">
                <a:latin typeface="Comic Sans MS" pitchFamily="66" charset="0"/>
              </a:rPr>
              <a:t>(</a:t>
            </a:r>
            <a:r>
              <a:rPr lang="it-IT" b="1" u="sng" dirty="0" smtClean="0">
                <a:latin typeface="Comic Sans MS" pitchFamily="66" charset="0"/>
              </a:rPr>
              <a:t>es.</a:t>
            </a:r>
            <a:r>
              <a:rPr lang="it-IT" dirty="0" smtClean="0">
                <a:latin typeface="Comic Sans MS" pitchFamily="66" charset="0"/>
              </a:rPr>
              <a:t> Rocks)</a:t>
            </a:r>
            <a:endParaRPr lang="it-IT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3251782" y="3837281"/>
            <a:ext cx="527956" cy="380480"/>
          </a:xfrm>
          <a:prstGeom prst="rect">
            <a:avLst/>
          </a:prstGeom>
          <a:noFill/>
          <a:ln w="25400">
            <a:noFill/>
          </a:ln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b</a:t>
            </a:r>
            <a:r>
              <a:rPr lang="en-GB" sz="20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=0</a:t>
            </a:r>
            <a:endParaRPr lang="en-GB" sz="2000" b="1" dirty="0" smtClean="0">
              <a:solidFill>
                <a:schemeClr val="accent1"/>
              </a:solidFill>
              <a:latin typeface="Comic Sans MS" pitchFamily="6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46" name="CasellaDiTesto 2"/>
          <p:cNvSpPr txBox="1"/>
          <p:nvPr/>
        </p:nvSpPr>
        <p:spPr>
          <a:xfrm>
            <a:off x="7086600" y="2667000"/>
            <a:ext cx="1951423" cy="33431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it-IT" sz="1700" b="1" dirty="0" smtClean="0">
                <a:latin typeface="Comic Sans MS" pitchFamily="66" charset="0"/>
              </a:rPr>
              <a:t>mm-size particles</a:t>
            </a:r>
            <a:endParaRPr lang="it-IT" sz="1700" b="1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7620000" y="3124720"/>
            <a:ext cx="752376" cy="38048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latin typeface="Symbol" pitchFamily="18" charset="2"/>
                <a:cs typeface="Arial" charset="0"/>
              </a:rPr>
              <a:t>0&lt;b&lt;2</a:t>
            </a:r>
            <a:endParaRPr lang="en-GB" sz="2000" dirty="0" smtClean="0">
              <a:latin typeface="Comic Sans MS" pitchFamily="6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685" y="5365298"/>
            <a:ext cx="3068715" cy="349702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Optically thick inner region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133600" y="6051098"/>
            <a:ext cx="2839487" cy="349702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Deviation from RJ regime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478069" y="5746298"/>
            <a:ext cx="11060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+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318184" y="5746298"/>
            <a:ext cx="941531" cy="34970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Symbol" pitchFamily="18" charset="2"/>
                <a:cs typeface="Arial" charset="0"/>
              </a:rPr>
              <a:t>b</a:t>
            </a:r>
            <a:r>
              <a:rPr lang="en-GB" i="1" dirty="0" smtClean="0">
                <a:latin typeface="DejaVu Sans" pitchFamily="32" charset="0"/>
                <a:cs typeface="Arial" charset="0"/>
              </a:rPr>
              <a:t> &gt; </a:t>
            </a:r>
            <a:r>
              <a:rPr lang="en-GB" dirty="0" smtClean="0">
                <a:latin typeface="Symbol" pitchFamily="18" charset="2"/>
                <a:cs typeface="Arial" charset="0"/>
              </a:rPr>
              <a:t>a</a:t>
            </a:r>
            <a:r>
              <a:rPr lang="en-GB" i="1" dirty="0" smtClean="0">
                <a:latin typeface="DejaVu Sans" pitchFamily="32" charset="0"/>
                <a:cs typeface="Arial" charset="0"/>
              </a:rPr>
              <a:t> </a:t>
            </a:r>
            <a:r>
              <a:rPr lang="en-GB" dirty="0" smtClean="0">
                <a:latin typeface="DejaVu Sans" pitchFamily="32" charset="0"/>
                <a:cs typeface="Arial" charset="0"/>
              </a:rPr>
              <a:t>- 2</a:t>
            </a:r>
            <a:endParaRPr lang="en-GB" i="1" dirty="0" smtClean="0">
              <a:latin typeface="DejaVu Sans" pitchFamily="32" charset="0"/>
              <a:cs typeface="Arial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5486400" y="5746298"/>
            <a:ext cx="609600" cy="381000"/>
          </a:xfrm>
          <a:prstGeom prst="rightArrow">
            <a:avLst>
              <a:gd name="adj1" fmla="val 50000"/>
              <a:gd name="adj2" fmla="val 6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CasellaDiTesto 2"/>
          <p:cNvSpPr txBox="1"/>
          <p:nvPr/>
        </p:nvSpPr>
        <p:spPr>
          <a:xfrm>
            <a:off x="4343400" y="1814676"/>
            <a:ext cx="4191000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(diagnostic of dust size,shape,composition)</a:t>
            </a:r>
            <a:endParaRPr lang="it-IT" sz="1600" u="sng" dirty="0">
              <a:latin typeface="Comic Sans MS" pitchFamily="66" charset="0"/>
            </a:endParaRPr>
          </a:p>
        </p:txBody>
      </p:sp>
      <p:sp>
        <p:nvSpPr>
          <p:cNvPr id="70" name="Right Bracket 69"/>
          <p:cNvSpPr/>
          <p:nvPr/>
        </p:nvSpPr>
        <p:spPr>
          <a:xfrm>
            <a:off x="5029200" y="5257800"/>
            <a:ext cx="152400" cy="1219200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5228438" y="1433676"/>
            <a:ext cx="2265611" cy="3497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b="1" dirty="0" smtClean="0">
                <a:latin typeface="Comic Sans MS" pitchFamily="66" charset="0"/>
              </a:rPr>
              <a:t>We are observing </a:t>
            </a:r>
            <a:r>
              <a:rPr lang="it-IT" b="1" dirty="0" smtClean="0">
                <a:latin typeface="Symbol" pitchFamily="18" charset="2"/>
              </a:rPr>
              <a:t>b</a:t>
            </a:r>
            <a:endParaRPr lang="it-IT" b="1" dirty="0" smtClean="0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4766" y="2514600"/>
            <a:ext cx="704286" cy="38048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F</a:t>
            </a:r>
            <a:r>
              <a:rPr lang="en-GB" b="1" baseline="-25000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n</a:t>
            </a:r>
            <a:r>
              <a:rPr lang="en-GB" sz="8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~</a:t>
            </a:r>
            <a:r>
              <a:rPr lang="en-GB" sz="2000" b="1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n</a:t>
            </a:r>
            <a:r>
              <a:rPr lang="en-GB" b="1" baseline="33000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4</a:t>
            </a:r>
            <a:endParaRPr lang="en-GB" b="1" dirty="0" smtClean="0">
              <a:solidFill>
                <a:srgbClr val="FF0000"/>
              </a:solidFill>
              <a:latin typeface="Comic Sans MS" pitchFamily="66" charset="0"/>
              <a:ea typeface="Lucida Sans Unicode" charset="0"/>
              <a:cs typeface="Lucida Sans Unicode" charset="0"/>
            </a:endParaRPr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1204913" y="1473200"/>
          <a:ext cx="1817687" cy="422275"/>
        </p:xfrm>
        <a:graphic>
          <a:graphicData uri="http://schemas.openxmlformats.org/presentationml/2006/ole">
            <p:oleObj spid="_x0000_s204802" name="Equation" r:id="rId4" imgW="1143000" imgH="266400" progId="Equation.3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4266566" y="3124200"/>
            <a:ext cx="704286" cy="38048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F</a:t>
            </a:r>
            <a:r>
              <a:rPr lang="en-GB" b="1" baseline="-25000" dirty="0" smtClean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n</a:t>
            </a:r>
            <a:r>
              <a:rPr lang="en-GB" sz="800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b="1" dirty="0" smtClean="0">
                <a:solidFill>
                  <a:schemeClr val="accent1"/>
                </a:solidFill>
                <a:latin typeface="Comic Sans MS" pitchFamily="66" charset="0"/>
                <a:cs typeface="Arial" charset="0"/>
              </a:rPr>
              <a:t>~</a:t>
            </a:r>
            <a:r>
              <a:rPr lang="en-GB" sz="2000" b="1" dirty="0" smtClean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n</a:t>
            </a:r>
            <a:r>
              <a:rPr lang="en-GB" b="1" baseline="33000" dirty="0" smtClean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2</a:t>
            </a:r>
            <a:endParaRPr lang="en-GB" b="1" dirty="0" smtClean="0">
              <a:solidFill>
                <a:schemeClr val="accent1"/>
              </a:solidFill>
              <a:latin typeface="Comic Sans MS" pitchFamily="6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67600" y="3581920"/>
            <a:ext cx="976797" cy="38048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latin typeface="Comic Sans MS" pitchFamily="66" charset="0"/>
                <a:cs typeface="Arial" charset="0"/>
              </a:rPr>
              <a:t>F</a:t>
            </a:r>
            <a:r>
              <a:rPr lang="en-GB" sz="2000" baseline="-25000" dirty="0" smtClean="0">
                <a:latin typeface="Symbol" pitchFamily="18" charset="2"/>
                <a:cs typeface="Arial" charset="0"/>
              </a:rPr>
              <a:t>n</a:t>
            </a:r>
            <a:r>
              <a:rPr lang="en-GB" sz="2000" dirty="0" smtClean="0">
                <a:latin typeface="Comic Sans MS" pitchFamily="66" charset="0"/>
                <a:cs typeface="Arial" charset="0"/>
              </a:rPr>
              <a:t> ~ </a:t>
            </a:r>
            <a:r>
              <a:rPr lang="en-GB" sz="2000" dirty="0" smtClean="0">
                <a:latin typeface="Symbol" pitchFamily="18" charset="2"/>
                <a:cs typeface="Arial" charset="0"/>
              </a:rPr>
              <a:t>n</a:t>
            </a:r>
            <a:r>
              <a:rPr lang="en-GB" sz="2000" baseline="33000" dirty="0" smtClean="0">
                <a:latin typeface="Symbol" pitchFamily="18" charset="2"/>
                <a:cs typeface="Arial" charset="0"/>
              </a:rPr>
              <a:t>2:4</a:t>
            </a:r>
            <a:endParaRPr lang="en-GB" sz="2000" dirty="0" smtClean="0">
              <a:latin typeface="Comic Sans MS" pitchFamily="6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7" name="Rettangolo 25"/>
          <p:cNvSpPr/>
          <p:nvPr/>
        </p:nvSpPr>
        <p:spPr>
          <a:xfrm>
            <a:off x="794010" y="3003842"/>
            <a:ext cx="1720590" cy="272758"/>
          </a:xfrm>
          <a:prstGeom prst="rect">
            <a:avLst/>
          </a:prstGeom>
          <a:solidFill>
            <a:srgbClr val="FFCC00">
              <a:alpha val="30000"/>
            </a:srgbClr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sz="1300" b="1" dirty="0" smtClean="0">
                <a:solidFill>
                  <a:srgbClr val="FF9900"/>
                </a:solidFill>
                <a:latin typeface="Comic Sans MS" pitchFamily="66" charset="0"/>
              </a:rPr>
              <a:t>Draine &amp; Lee (1984)</a:t>
            </a:r>
          </a:p>
        </p:txBody>
      </p:sp>
      <p:sp>
        <p:nvSpPr>
          <p:cNvPr id="28" name="Right Bracket 27"/>
          <p:cNvSpPr/>
          <p:nvPr/>
        </p:nvSpPr>
        <p:spPr>
          <a:xfrm flipH="1">
            <a:off x="152400" y="2286000"/>
            <a:ext cx="152400" cy="2209800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"/>
          <p:cNvSpPr txBox="1"/>
          <p:nvPr/>
        </p:nvSpPr>
        <p:spPr>
          <a:xfrm>
            <a:off x="3048000" y="4234934"/>
            <a:ext cx="9409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sz="1200" b="1" dirty="0" smtClean="0">
                <a:latin typeface="Comic Sans MS" pitchFamily="66" charset="0"/>
              </a:rPr>
              <a:t>Gray opacity</a:t>
            </a:r>
            <a:endParaRPr lang="it-IT" sz="1200" b="1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1371600" y="5029200"/>
            <a:ext cx="61722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31" descr="attenzi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257800"/>
            <a:ext cx="1285300" cy="1066800"/>
          </a:xfrm>
          <a:prstGeom prst="rect">
            <a:avLst/>
          </a:prstGeom>
        </p:spPr>
      </p:pic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5757863" y="639763"/>
          <a:ext cx="1760537" cy="361950"/>
        </p:xfrm>
        <a:graphic>
          <a:graphicData uri="http://schemas.openxmlformats.org/presentationml/2006/ole">
            <p:oleObj spid="_x0000_s204803" name="Equation" r:id="rId6" imgW="1104840" imgH="228600" progId="Equation.3">
              <p:embed/>
            </p:oleObj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800350" y="600075"/>
          <a:ext cx="1031875" cy="360363"/>
        </p:xfrm>
        <a:graphic>
          <a:graphicData uri="http://schemas.openxmlformats.org/presentationml/2006/ole">
            <p:oleObj spid="_x0000_s204804" name="Equation" r:id="rId7" imgW="647640" imgH="228600" progId="Equation.3">
              <p:embed/>
            </p:oleObj>
          </a:graphicData>
        </a:graphic>
      </p:graphicFrame>
      <p:sp>
        <p:nvSpPr>
          <p:cNvPr id="33" name="Right Arrow 32"/>
          <p:cNvSpPr/>
          <p:nvPr/>
        </p:nvSpPr>
        <p:spPr>
          <a:xfrm>
            <a:off x="6477000" y="3200400"/>
            <a:ext cx="533400" cy="381000"/>
          </a:xfrm>
          <a:prstGeom prst="rightArrow">
            <a:avLst>
              <a:gd name="adj1" fmla="val 50000"/>
              <a:gd name="adj2" fmla="val 6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ctangle 33"/>
          <p:cNvSpPr/>
          <p:nvPr/>
        </p:nvSpPr>
        <p:spPr>
          <a:xfrm>
            <a:off x="4211085" y="2362200"/>
            <a:ext cx="2209800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2"/>
          <p:cNvSpPr txBox="1"/>
          <p:nvPr/>
        </p:nvSpPr>
        <p:spPr>
          <a:xfrm rot="16200000">
            <a:off x="3719874" y="3113309"/>
            <a:ext cx="632719" cy="34970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it-IT" b="1" dirty="0" smtClean="0">
                <a:latin typeface="+mj-lt"/>
              </a:rPr>
              <a:t>Log F</a:t>
            </a:r>
          </a:p>
        </p:txBody>
      </p:sp>
      <p:sp>
        <p:nvSpPr>
          <p:cNvPr id="36" name="CasellaDiTesto 2"/>
          <p:cNvSpPr txBox="1"/>
          <p:nvPr/>
        </p:nvSpPr>
        <p:spPr>
          <a:xfrm>
            <a:off x="4927524" y="4298498"/>
            <a:ext cx="655161" cy="34970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it-IT" b="1" dirty="0" smtClean="0">
                <a:latin typeface="+mj-lt"/>
              </a:rPr>
              <a:t>Log </a:t>
            </a:r>
            <a:r>
              <a:rPr lang="it-IT" b="1" dirty="0" smtClean="0">
                <a:latin typeface="Symbol" pitchFamily="18" charset="2"/>
              </a:rPr>
              <a:t>l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4363485" y="2667000"/>
            <a:ext cx="1905000" cy="129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11085" y="2362200"/>
            <a:ext cx="2209800" cy="1905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28600" y="5029200"/>
            <a:ext cx="4953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it-IT" dirty="0"/>
          </a:p>
        </p:txBody>
      </p:sp>
      <p:sp>
        <p:nvSpPr>
          <p:cNvPr id="71" name="CasellaDiTesto 22"/>
          <p:cNvSpPr txBox="1"/>
          <p:nvPr/>
        </p:nvSpPr>
        <p:spPr>
          <a:xfrm>
            <a:off x="0" y="4826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Grain growth evidence from mm spectral index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239" y="5638800"/>
            <a:ext cx="2025161" cy="349702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latin typeface="Comic Sans MS" pitchFamily="66" charset="0"/>
                <a:cs typeface="Arial" charset="0"/>
              </a:rPr>
              <a:t>If </a:t>
            </a:r>
            <a:r>
              <a:rPr lang="en-GB" b="1" dirty="0" smtClean="0">
                <a:latin typeface="Symbol" pitchFamily="18" charset="2"/>
                <a:cs typeface="Arial" charset="0"/>
              </a:rPr>
              <a:t>b</a:t>
            </a:r>
            <a:r>
              <a:rPr lang="en-GB" b="1" dirty="0" smtClean="0">
                <a:latin typeface="Comic Sans MS" pitchFamily="66" charset="0"/>
                <a:cs typeface="Arial" charset="0"/>
              </a:rPr>
              <a:t> &lt; </a:t>
            </a:r>
            <a:r>
              <a:rPr lang="en-GB" b="1" dirty="0" err="1" smtClean="0">
                <a:latin typeface="Symbol" pitchFamily="18" charset="2"/>
                <a:cs typeface="Arial" charset="0"/>
              </a:rPr>
              <a:t>b</a:t>
            </a:r>
            <a:r>
              <a:rPr lang="en-GB" b="1" baseline="-33000" dirty="0" err="1" smtClean="0">
                <a:latin typeface="Comic Sans MS" pitchFamily="66" charset="0"/>
                <a:cs typeface="Arial" charset="0"/>
              </a:rPr>
              <a:t>ISM</a:t>
            </a:r>
            <a:r>
              <a:rPr lang="en-GB" b="1" baseline="-33000" dirty="0" smtClean="0">
                <a:latin typeface="Comic Sans MS" pitchFamily="66" charset="0"/>
                <a:cs typeface="Arial" charset="0"/>
              </a:rPr>
              <a:t> </a:t>
            </a:r>
            <a:r>
              <a:rPr lang="en-GB" b="1" dirty="0" smtClean="0">
                <a:latin typeface="Comic Sans MS" pitchFamily="66" charset="0"/>
                <a:cs typeface="Arial" charset="0"/>
              </a:rPr>
              <a:t>~ 1.7</a:t>
            </a:r>
            <a:endParaRPr lang="en-GB" b="1" dirty="0">
              <a:latin typeface="Comic Sans MS" pitchFamily="66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7923" y="5530854"/>
            <a:ext cx="1446477" cy="5651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latin typeface="Comic Sans MS" pitchFamily="66" charset="0"/>
                <a:cs typeface="Arial" charset="0"/>
              </a:rPr>
              <a:t>DUST GRAIN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latin typeface="Comic Sans MS" pitchFamily="66" charset="0"/>
                <a:cs typeface="Arial" charset="0"/>
              </a:rPr>
              <a:t>GROWTH</a:t>
            </a:r>
            <a:endParaRPr lang="en-GB" sz="1600" b="1" dirty="0">
              <a:latin typeface="Comic Sans MS" pitchFamily="66" charset="0"/>
              <a:cs typeface="Arial" charset="0"/>
            </a:endParaRPr>
          </a:p>
        </p:txBody>
      </p:sp>
      <p:sp>
        <p:nvSpPr>
          <p:cNvPr id="30" name="CasellaDiTesto 2"/>
          <p:cNvSpPr txBox="1"/>
          <p:nvPr/>
        </p:nvSpPr>
        <p:spPr>
          <a:xfrm>
            <a:off x="228600" y="5105400"/>
            <a:ext cx="487680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Resolved (large) disks make </a:t>
            </a:r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(2)</a:t>
            </a:r>
            <a:r>
              <a:rPr lang="it-IT" dirty="0" smtClean="0">
                <a:latin typeface="Comic Sans MS" pitchFamily="66" charset="0"/>
              </a:rPr>
              <a:t> improbable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31" name="CasellaDiTesto 2"/>
          <p:cNvSpPr txBox="1"/>
          <p:nvPr/>
        </p:nvSpPr>
        <p:spPr>
          <a:xfrm>
            <a:off x="381000" y="4191000"/>
            <a:ext cx="4495800" cy="626701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Need of Spatially Resolved Disk at mm </a:t>
            </a:r>
            <a:r>
              <a:rPr lang="it-IT" dirty="0" smtClean="0">
                <a:latin typeface="Symbol" pitchFamily="18" charset="2"/>
              </a:rPr>
              <a:t>l</a:t>
            </a:r>
          </a:p>
          <a:p>
            <a:pPr algn="ctr"/>
            <a:r>
              <a:rPr lang="it-IT" dirty="0" smtClean="0">
                <a:latin typeface="Comic Sans MS" pitchFamily="66" charset="0"/>
              </a:rPr>
              <a:t>(hi-res interferometry)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2" name="CasellaDiTesto 2"/>
          <p:cNvSpPr txBox="1"/>
          <p:nvPr/>
        </p:nvSpPr>
        <p:spPr>
          <a:xfrm>
            <a:off x="76200" y="2503900"/>
            <a:ext cx="1295400" cy="626701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Two</a:t>
            </a:r>
          </a:p>
          <a:p>
            <a:pPr algn="ctr"/>
            <a:r>
              <a:rPr lang="it-IT" dirty="0" smtClean="0">
                <a:latin typeface="Comic Sans MS" pitchFamily="66" charset="0"/>
              </a:rPr>
              <a:t>possibility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37" name="Picture 36" descr="SEDmm - Testi2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9797" y="1050147"/>
            <a:ext cx="2847003" cy="2520000"/>
          </a:xfrm>
          <a:prstGeom prst="rect">
            <a:avLst/>
          </a:prstGeom>
        </p:spPr>
      </p:pic>
      <p:pic>
        <p:nvPicPr>
          <p:cNvPr id="39" name="Picture 38" descr="cqtau_Testi2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9326" y="4267200"/>
            <a:ext cx="2881274" cy="2520000"/>
          </a:xfrm>
          <a:prstGeom prst="rect">
            <a:avLst/>
          </a:prstGeom>
        </p:spPr>
      </p:pic>
      <p:sp>
        <p:nvSpPr>
          <p:cNvPr id="40" name="Rettangolo 25"/>
          <p:cNvSpPr/>
          <p:nvPr/>
        </p:nvSpPr>
        <p:spPr>
          <a:xfrm>
            <a:off x="6559209" y="685800"/>
            <a:ext cx="1718988" cy="288147"/>
          </a:xfrm>
          <a:prstGeom prst="rect">
            <a:avLst/>
          </a:prstGeom>
          <a:solidFill>
            <a:srgbClr val="FFCC00">
              <a:alpha val="30000"/>
            </a:srgbClr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9900"/>
                </a:solidFill>
                <a:latin typeface="Comic Sans MS" pitchFamily="66" charset="0"/>
              </a:rPr>
              <a:t>Testi &amp; al. (2003)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39997" y="1202547"/>
            <a:ext cx="990600" cy="3497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latin typeface="Comic Sans MS" pitchFamily="66" charset="0"/>
              </a:rPr>
              <a:t>CQ Tau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400800" y="3810000"/>
            <a:ext cx="112267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VLA 7mm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75871" y="3733800"/>
            <a:ext cx="927104" cy="50359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GB" sz="1400" b="1" dirty="0" smtClean="0">
                <a:latin typeface="Comic Sans MS" pitchFamily="66" charset="0"/>
                <a:cs typeface="Arial" charset="0"/>
              </a:rPr>
              <a:t>res~</a:t>
            </a:r>
            <a:r>
              <a:rPr lang="en-GB" sz="1400" b="1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0.8’’</a:t>
            </a:r>
          </a:p>
          <a:p>
            <a:pPr algn="ctr"/>
            <a:r>
              <a:rPr lang="en-GB" sz="1400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(</a:t>
            </a:r>
            <a:r>
              <a:rPr lang="en-GB" sz="1400" dirty="0" smtClean="0">
                <a:latin typeface="Comic Sans MS" pitchFamily="66" charset="0"/>
                <a:cs typeface="Arial" charset="0"/>
              </a:rPr>
              <a:t>~</a:t>
            </a:r>
            <a:r>
              <a:rPr lang="en-GB" sz="1400" dirty="0" smtClean="0">
                <a:latin typeface="Comic Sans MS" pitchFamily="66" charset="0"/>
                <a:ea typeface="Lucida Sans Unicode" charset="0"/>
                <a:cs typeface="Lucida Sans Unicode" charset="0"/>
              </a:rPr>
              <a:t>100 AU)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2514600" y="5638800"/>
            <a:ext cx="609600" cy="381000"/>
          </a:xfrm>
          <a:prstGeom prst="rightArrow">
            <a:avLst>
              <a:gd name="adj1" fmla="val 50000"/>
              <a:gd name="adj2" fmla="val 6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"/>
          <p:cNvSpPr txBox="1"/>
          <p:nvPr/>
        </p:nvSpPr>
        <p:spPr>
          <a:xfrm>
            <a:off x="152400" y="990600"/>
            <a:ext cx="1676400" cy="626701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Observational</a:t>
            </a:r>
          </a:p>
          <a:p>
            <a:pPr algn="ctr"/>
            <a:r>
              <a:rPr lang="it-IT" dirty="0" smtClean="0">
                <a:latin typeface="Comic Sans MS" pitchFamily="66" charset="0"/>
              </a:rPr>
              <a:t>evidence</a:t>
            </a:r>
            <a:endParaRPr lang="it-IT" dirty="0" smtClean="0"/>
          </a:p>
        </p:txBody>
      </p:sp>
      <p:sp>
        <p:nvSpPr>
          <p:cNvPr id="24" name="CasellaDiTesto 2"/>
          <p:cNvSpPr txBox="1"/>
          <p:nvPr/>
        </p:nvSpPr>
        <p:spPr>
          <a:xfrm>
            <a:off x="1981200" y="990600"/>
            <a:ext cx="2590800" cy="626701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Shallow SED</a:t>
            </a:r>
          </a:p>
          <a:p>
            <a:pPr algn="ctr"/>
            <a:r>
              <a:rPr lang="it-IT" dirty="0" smtClean="0">
                <a:latin typeface="Comic Sans MS" pitchFamily="66" charset="0"/>
              </a:rPr>
              <a:t>(</a:t>
            </a:r>
            <a:r>
              <a:rPr lang="it-IT" dirty="0" smtClean="0">
                <a:latin typeface="Symbol" pitchFamily="18" charset="2"/>
              </a:rPr>
              <a:t>a</a:t>
            </a:r>
            <a:r>
              <a:rPr lang="it-IT" dirty="0" smtClean="0">
                <a:latin typeface="Comic Sans MS" pitchFamily="66" charset="0"/>
              </a:rPr>
              <a:t> mesured are small )</a:t>
            </a:r>
            <a:endParaRPr lang="it-IT" dirty="0" smtClean="0"/>
          </a:p>
        </p:txBody>
      </p:sp>
      <p:sp>
        <p:nvSpPr>
          <p:cNvPr id="26" name="Left Bracket 25"/>
          <p:cNvSpPr/>
          <p:nvPr/>
        </p:nvSpPr>
        <p:spPr>
          <a:xfrm>
            <a:off x="1371600" y="2362200"/>
            <a:ext cx="152400" cy="914400"/>
          </a:xfrm>
          <a:prstGeom prst="lef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"/>
          <p:cNvSpPr txBox="1"/>
          <p:nvPr/>
        </p:nvSpPr>
        <p:spPr>
          <a:xfrm>
            <a:off x="1524000" y="2362200"/>
            <a:ext cx="335280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(1)</a:t>
            </a:r>
            <a:r>
              <a:rPr lang="it-IT" dirty="0" smtClean="0">
                <a:latin typeface="Comic Sans MS" pitchFamily="66" charset="0"/>
              </a:rPr>
              <a:t> Optically thin disk &amp; low </a:t>
            </a:r>
            <a:r>
              <a:rPr lang="it-IT" dirty="0" smtClean="0">
                <a:latin typeface="Symbol" pitchFamily="18" charset="2"/>
              </a:rPr>
              <a:t>b</a:t>
            </a:r>
          </a:p>
        </p:txBody>
      </p:sp>
      <p:sp>
        <p:nvSpPr>
          <p:cNvPr id="22" name="CasellaDiTesto 2"/>
          <p:cNvSpPr txBox="1"/>
          <p:nvPr/>
        </p:nvSpPr>
        <p:spPr>
          <a:xfrm>
            <a:off x="1524000" y="2850698"/>
            <a:ext cx="342900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omic Sans MS" pitchFamily="66" charset="0"/>
              </a:rPr>
              <a:t>(2)</a:t>
            </a:r>
            <a:r>
              <a:rPr lang="it-IT" dirty="0" smtClean="0">
                <a:latin typeface="Comic Sans MS" pitchFamily="66" charset="0"/>
              </a:rPr>
              <a:t> Optically thick disk &amp; any </a:t>
            </a:r>
            <a:r>
              <a:rPr lang="it-IT" dirty="0" smtClean="0">
                <a:latin typeface="Symbol" pitchFamily="18" charset="2"/>
              </a:rPr>
              <a:t>b</a:t>
            </a:r>
          </a:p>
        </p:txBody>
      </p:sp>
      <p:sp>
        <p:nvSpPr>
          <p:cNvPr id="25" name="Left Bracket 24"/>
          <p:cNvSpPr/>
          <p:nvPr/>
        </p:nvSpPr>
        <p:spPr>
          <a:xfrm>
            <a:off x="1905000" y="914400"/>
            <a:ext cx="152400" cy="762000"/>
          </a:xfrm>
          <a:prstGeom prst="lef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28780</TotalTime>
  <Words>1148</Words>
  <Application>Microsoft Office PowerPoint</Application>
  <PresentationFormat>On-screen Show (4:3)</PresentationFormat>
  <Paragraphs>275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Tema di Office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astro82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INSTABILITA’ MAGNETOROTAZIONALE NEI DISCHI DI ACCRESCIMENTO</dc:title>
  <dc:creator>spike82</dc:creator>
  <cp:lastModifiedBy>Francesco</cp:lastModifiedBy>
  <cp:revision>1168</cp:revision>
  <dcterms:created xsi:type="dcterms:W3CDTF">2008-03-04T15:10:45Z</dcterms:created>
  <dcterms:modified xsi:type="dcterms:W3CDTF">2011-07-18T15:04:33Z</dcterms:modified>
</cp:coreProperties>
</file>