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822" r:id="rId1"/>
  </p:sldMasterIdLst>
  <p:notesMasterIdLst>
    <p:notesMasterId r:id="rId15"/>
  </p:notesMasterIdLst>
  <p:handoutMasterIdLst>
    <p:handoutMasterId r:id="rId16"/>
  </p:handoutMasterIdLst>
  <p:sldIdLst>
    <p:sldId id="256" r:id="rId2"/>
    <p:sldId id="296" r:id="rId3"/>
    <p:sldId id="272" r:id="rId4"/>
    <p:sldId id="310" r:id="rId5"/>
    <p:sldId id="258" r:id="rId6"/>
    <p:sldId id="297" r:id="rId7"/>
    <p:sldId id="298" r:id="rId8"/>
    <p:sldId id="311" r:id="rId9"/>
    <p:sldId id="299" r:id="rId10"/>
    <p:sldId id="303" r:id="rId11"/>
    <p:sldId id="305" r:id="rId12"/>
    <p:sldId id="300" r:id="rId13"/>
    <p:sldId id="30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407" autoAdjust="0"/>
    <p:restoredTop sz="74068" autoAdjust="0"/>
  </p:normalViewPr>
  <p:slideViewPr>
    <p:cSldViewPr snapToObjects="1">
      <p:cViewPr>
        <p:scale>
          <a:sx n="75" d="100"/>
          <a:sy n="75" d="100"/>
        </p:scale>
        <p:origin x="-1312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A3B64-F802-A049-90A1-3F2E36EA3F05}" type="datetimeFigureOut">
              <a:rPr lang="en-US" smtClean="0"/>
              <a:pPr/>
              <a:t>7/18/11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CA6C2-C024-BB41-BA85-2A09E6DC3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E6342-535E-DB49-B9E9-E98FE4A198D7}" type="datetimeFigureOut">
              <a:rPr lang="en-US" smtClean="0"/>
              <a:pPr/>
              <a:t>7/18/11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47213-930C-124E-8C9C-CDA9D6742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Welcom</a:t>
            </a:r>
            <a:r>
              <a:rPr lang="en-US" baseline="0" dirty="0" smtClean="0"/>
              <a:t>e good morning  – Title – Introduce luke hindson 3</a:t>
            </a:r>
            <a:r>
              <a:rPr lang="en-US" baseline="30000" dirty="0" smtClean="0"/>
              <a:t>rd</a:t>
            </a:r>
            <a:r>
              <a:rPr lang="en-US" baseline="0" dirty="0" smtClean="0"/>
              <a:t> yr phd student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47213-930C-124E-8C9C-CDA9D6742852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 observations</a:t>
            </a:r>
          </a:p>
          <a:p>
            <a:r>
              <a:rPr lang="en-US" dirty="0" smtClean="0"/>
              <a:t>Describe</a:t>
            </a:r>
            <a:r>
              <a:rPr lang="en-US" baseline="0" dirty="0" smtClean="0"/>
              <a:t> – Objectives – Results - Implications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47213-930C-124E-8C9C-CDA9D674285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</a:t>
            </a:r>
            <a:r>
              <a:rPr lang="en-US" baseline="0" dirty="0" smtClean="0"/>
              <a:t> the main point I want them to take away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47213-930C-124E-8C9C-CDA9D674285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</a:t>
            </a:r>
            <a:r>
              <a:rPr lang="en-US" baseline="0" dirty="0" smtClean="0"/>
              <a:t> concerns </a:t>
            </a:r>
            <a:r>
              <a:rPr lang="en-US" dirty="0" smtClean="0"/>
              <a:t>Massive stars they have a </a:t>
            </a:r>
          </a:p>
          <a:p>
            <a:r>
              <a:rPr lang="en-US" dirty="0" smtClean="0"/>
              <a:t>Profound</a:t>
            </a:r>
            <a:r>
              <a:rPr lang="en-US" baseline="0" dirty="0" smtClean="0"/>
              <a:t> effect on GMC in which they  form and the wider galactic environment these effects are due to </a:t>
            </a:r>
          </a:p>
          <a:p>
            <a:r>
              <a:rPr lang="en-US" baseline="0" dirty="0" smtClean="0"/>
              <a:t>Ionising radiation from uv photons – mechanical energy via stellar winds – and they introduce chemically processed matter</a:t>
            </a:r>
          </a:p>
          <a:p>
            <a:r>
              <a:rPr lang="en-US" baseline="0" dirty="0" smtClean="0"/>
              <a:t>So are very important to many areas of astronomy.</a:t>
            </a:r>
          </a:p>
          <a:p>
            <a:r>
              <a:rPr lang="en-US" baseline="0" dirty="0" smtClean="0"/>
              <a:t>The image you see here shows an excellent example of a massive star forming region Pismis 24 &gt; 100msun NGC6357 evolved right, young/blue left</a:t>
            </a:r>
          </a:p>
          <a:p>
            <a:r>
              <a:rPr lang="en-US" baseline="0" dirty="0" smtClean="0"/>
              <a:t>Formation, evolution and impact poorly understood</a:t>
            </a:r>
          </a:p>
          <a:p>
            <a:endParaRPr lang="en-US" baseline="0" dirty="0" smtClean="0"/>
          </a:p>
          <a:p>
            <a:r>
              <a:rPr lang="en-US" baseline="0" dirty="0" smtClean="0"/>
              <a:t>Radio observations allow us to penetrate the opaque dust that surrounds these regions and observe the embedded ongoing star formation as well as the molecular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47213-930C-124E-8C9C-CDA9D674285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 am going to do / doing</a:t>
            </a:r>
          </a:p>
          <a:p>
            <a:endParaRPr lang="en-US" dirty="0" smtClean="0"/>
          </a:p>
          <a:p>
            <a:r>
              <a:rPr lang="en-US" dirty="0" smtClean="0"/>
              <a:t>Know </a:t>
            </a:r>
            <a:r>
              <a:rPr lang="en-US" dirty="0" err="1" smtClean="0"/>
              <a:t>whre</a:t>
            </a:r>
            <a:r>
              <a:rPr lang="en-US" dirty="0" smtClean="0"/>
              <a:t> all stars and</a:t>
            </a:r>
            <a:r>
              <a:rPr lang="en-US" baseline="0" dirty="0" smtClean="0"/>
              <a:t> when they formed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Want to know </a:t>
            </a:r>
            <a:r>
              <a:rPr lang="en-US" baseline="0" dirty="0" err="1" smtClean="0"/>
              <a:t>whats</a:t>
            </a:r>
            <a:r>
              <a:rPr lang="en-US" baseline="0" dirty="0" smtClean="0"/>
              <a:t> going on</a:t>
            </a:r>
          </a:p>
          <a:p>
            <a:endParaRPr lang="en-US" dirty="0" smtClean="0"/>
          </a:p>
          <a:p>
            <a:r>
              <a:rPr lang="en-US" dirty="0" smtClean="0"/>
              <a:t>What</a:t>
            </a:r>
            <a:r>
              <a:rPr lang="en-US" baseline="0" dirty="0" smtClean="0"/>
              <a:t> are initial conditions for the formation of massive stars and triggering</a:t>
            </a:r>
          </a:p>
          <a:p>
            <a:r>
              <a:rPr lang="en-US" baseline="0" dirty="0" smtClean="0"/>
              <a:t>A number of surveys passing over this is like a mini survey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47213-930C-124E-8C9C-CDA9D674285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Glimpse image – red emission - Dust – describe region 4kpc etc – why study G305 – massive stars at all evolutionary stages/close sup-parsec/new instruments allowing wide field imaging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Image of G305 at optical wavelength and at radio for comparison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47213-930C-124E-8C9C-CDA9D674285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solution</a:t>
            </a:r>
          </a:p>
          <a:p>
            <a:r>
              <a:rPr lang="en-US" dirty="0" smtClean="0"/>
              <a:t>Simulations and</a:t>
            </a:r>
            <a:r>
              <a:rPr lang="en-US" baseline="0" dirty="0" smtClean="0"/>
              <a:t> observations and high resolution and sensitivity of multiple wavelengths the whole galactic plane</a:t>
            </a:r>
          </a:p>
          <a:p>
            <a:r>
              <a:rPr lang="en-US" baseline="0" dirty="0" smtClean="0"/>
              <a:t>Impractical – Will be done in the future – for now we provide a case study by observing a single GMC</a:t>
            </a:r>
          </a:p>
          <a:p>
            <a:r>
              <a:rPr lang="en-US" baseline="0" dirty="0" smtClean="0"/>
              <a:t>Report on my observations using MOPRA and ATCA</a:t>
            </a:r>
          </a:p>
          <a:p>
            <a:r>
              <a:rPr lang="en-US" baseline="0" dirty="0" err="1" smtClean="0"/>
              <a:t>Differet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pros,cons</a:t>
            </a:r>
            <a:r>
              <a:rPr lang="en-US" baseline="0" dirty="0" smtClean="0"/>
              <a:t> of each telescope quickly go over each and what they show</a:t>
            </a:r>
          </a:p>
          <a:p>
            <a:r>
              <a:rPr lang="en-US" baseline="0" dirty="0" smtClean="0"/>
              <a:t>Mopra large regions global properties large scale</a:t>
            </a:r>
          </a:p>
          <a:p>
            <a:r>
              <a:rPr lang="en-US" baseline="0" dirty="0" smtClean="0"/>
              <a:t>ATCA </a:t>
            </a:r>
            <a:r>
              <a:rPr lang="en-US" baseline="0" dirty="0" err="1" smtClean="0"/>
              <a:t>ionised</a:t>
            </a:r>
            <a:r>
              <a:rPr lang="en-US" baseline="0" dirty="0" smtClean="0"/>
              <a:t> gas &gt;freq </a:t>
            </a:r>
            <a:r>
              <a:rPr lang="en-US" baseline="0" dirty="0" err="1" smtClean="0"/>
              <a:t>deust</a:t>
            </a:r>
            <a:r>
              <a:rPr lang="en-US" baseline="0" dirty="0" smtClean="0"/>
              <a:t> 3mm molecular lines </a:t>
            </a:r>
          </a:p>
          <a:p>
            <a:r>
              <a:rPr lang="en-US" baseline="0" dirty="0" smtClean="0"/>
              <a:t>NAMES, Apex dust mass</a:t>
            </a:r>
          </a:p>
          <a:p>
            <a:r>
              <a:rPr lang="en-US" baseline="0" dirty="0" smtClean="0"/>
              <a:t>HST spectral classes </a:t>
            </a:r>
            <a:r>
              <a:rPr lang="en-US" baseline="0" dirty="0" err="1" smtClean="0"/>
              <a:t>ionise</a:t>
            </a:r>
            <a:r>
              <a:rPr lang="en-US" baseline="0" dirty="0" smtClean="0"/>
              <a:t> sources</a:t>
            </a:r>
          </a:p>
          <a:p>
            <a:r>
              <a:rPr lang="en-US" baseline="0" dirty="0" smtClean="0"/>
              <a:t>Spitzer mid </a:t>
            </a:r>
            <a:r>
              <a:rPr lang="en-US" baseline="0" dirty="0" err="1" smtClean="0"/>
              <a:t>ir</a:t>
            </a:r>
            <a:endParaRPr lang="en-US" baseline="0" dirty="0" smtClean="0"/>
          </a:p>
          <a:p>
            <a:r>
              <a:rPr lang="en-US" baseline="0" dirty="0" smtClean="0"/>
              <a:t>Herschel far </a:t>
            </a:r>
            <a:r>
              <a:rPr lang="en-US" baseline="0" dirty="0" err="1" smtClean="0"/>
              <a:t>ir</a:t>
            </a:r>
            <a:r>
              <a:rPr lang="en-US" baseline="0" dirty="0" smtClean="0"/>
              <a:t> sub mm</a:t>
            </a:r>
          </a:p>
          <a:p>
            <a:r>
              <a:rPr lang="en-US" baseline="0" dirty="0" smtClean="0"/>
              <a:t>VLT </a:t>
            </a:r>
          </a:p>
          <a:p>
            <a:r>
              <a:rPr lang="en-US" baseline="0" dirty="0" smtClean="0"/>
              <a:t>NTT</a:t>
            </a:r>
          </a:p>
          <a:p>
            <a:r>
              <a:rPr lang="en-US" baseline="0" dirty="0" smtClean="0"/>
              <a:t>Cover the whole</a:t>
            </a:r>
          </a:p>
          <a:p>
            <a:r>
              <a:rPr lang="en-US" baseline="0" dirty="0" smtClean="0"/>
              <a:t>Chandra protostars evolved stellar sources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47213-930C-124E-8C9C-CDA9D674285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star formation</a:t>
            </a:r>
          </a:p>
          <a:p>
            <a:r>
              <a:rPr lang="en-US" b="1" dirty="0" smtClean="0"/>
              <a:t>Describe observations</a:t>
            </a:r>
            <a:r>
              <a:rPr lang="en-US" b="1" baseline="0" dirty="0" smtClean="0"/>
              <a:t> </a:t>
            </a:r>
            <a:r>
              <a:rPr lang="en-US" dirty="0" smtClean="0"/>
              <a:t>– Mopra/2009/OTF/2’/60mk - </a:t>
            </a:r>
            <a:r>
              <a:rPr lang="en-US" b="1" dirty="0" smtClean="0"/>
              <a:t>Objectives</a:t>
            </a:r>
            <a:r>
              <a:rPr lang="en-US" dirty="0" smtClean="0"/>
              <a:t> – search</a:t>
            </a:r>
            <a:r>
              <a:rPr lang="en-US" baseline="0" dirty="0" smtClean="0"/>
              <a:t> for dense molecular gas traced by ammonia</a:t>
            </a:r>
            <a:r>
              <a:rPr lang="en-US" dirty="0" smtClean="0"/>
              <a:t>/locate</a:t>
            </a:r>
            <a:r>
              <a:rPr lang="en-US" baseline="0" dirty="0" smtClean="0"/>
              <a:t> star formation via the presence of water masers/determine the physical properties/estimate the reservoir for future star formation/ -</a:t>
            </a:r>
            <a:r>
              <a:rPr lang="en-US" dirty="0" smtClean="0"/>
              <a:t> </a:t>
            </a:r>
            <a:r>
              <a:rPr lang="en-US" b="1" dirty="0" smtClean="0"/>
              <a:t>Describe</a:t>
            </a:r>
            <a:r>
              <a:rPr lang="en-US" b="1" baseline="0" dirty="0" smtClean="0"/>
              <a:t> results </a:t>
            </a:r>
            <a:r>
              <a:rPr lang="en-US" baseline="0" dirty="0" smtClean="0"/>
              <a:t>– Number of large massive clouds/less to the east/ masers embedded/ &gt;10^5msun- </a:t>
            </a:r>
            <a:r>
              <a:rPr lang="en-US" b="1" baseline="0" dirty="0" smtClean="0"/>
              <a:t>Implications</a:t>
            </a:r>
            <a:r>
              <a:rPr lang="en-US" baseline="0" dirty="0" smtClean="0"/>
              <a:t> –from these initial observations we can tell there is ongoing SF within dense material/sufficient material to create many stars in the future</a:t>
            </a:r>
          </a:p>
          <a:p>
            <a:r>
              <a:rPr lang="en-US" baseline="0" dirty="0" smtClean="0"/>
              <a:t>Reference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47213-930C-124E-8C9C-CDA9D674285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Recent</a:t>
            </a:r>
            <a:r>
              <a:rPr lang="en-US" baseline="0" dirty="0" smtClean="0"/>
              <a:t> Massive star formation</a:t>
            </a:r>
          </a:p>
          <a:p>
            <a:r>
              <a:rPr lang="en-US" b="1" dirty="0" smtClean="0"/>
              <a:t>Describe</a:t>
            </a:r>
            <a:r>
              <a:rPr lang="en-US" b="1" baseline="0" dirty="0" smtClean="0"/>
              <a:t> Observations </a:t>
            </a:r>
            <a:r>
              <a:rPr lang="en-US" baseline="0" dirty="0" smtClean="0"/>
              <a:t>– 5.5 8.8 GHz/1”/0.1mJy/6array configs/357 points/difficult to reduce - </a:t>
            </a:r>
            <a:r>
              <a:rPr lang="en-US" b="1" baseline="0" dirty="0" smtClean="0"/>
              <a:t>Objectives</a:t>
            </a:r>
            <a:r>
              <a:rPr lang="en-US" baseline="0" dirty="0" smtClean="0"/>
              <a:t> – image </a:t>
            </a:r>
            <a:r>
              <a:rPr lang="en-US" baseline="0" dirty="0" err="1" smtClean="0"/>
              <a:t>ionised</a:t>
            </a:r>
            <a:r>
              <a:rPr lang="en-US" baseline="0" dirty="0" smtClean="0"/>
              <a:t> environments/ locate UCHII/how are massive stars effecting the region IBL/ </a:t>
            </a:r>
            <a:r>
              <a:rPr lang="en-US" b="1" baseline="0" dirty="0" smtClean="0"/>
              <a:t>results</a:t>
            </a:r>
            <a:r>
              <a:rPr lang="en-US" baseline="0" dirty="0" smtClean="0"/>
              <a:t> – multiscale/largescale/70 </a:t>
            </a:r>
            <a:r>
              <a:rPr lang="en-US" baseline="0" dirty="0" err="1" smtClean="0"/>
              <a:t>smallscale</a:t>
            </a:r>
            <a:r>
              <a:rPr lang="en-US" baseline="0" dirty="0" smtClean="0"/>
              <a:t>/determine nature -   </a:t>
            </a:r>
            <a:r>
              <a:rPr lang="en-US" b="1" baseline="0" dirty="0" smtClean="0"/>
              <a:t>implications </a:t>
            </a:r>
            <a:r>
              <a:rPr lang="en-US" b="0" baseline="0" dirty="0" smtClean="0"/>
              <a:t>– lots of massive </a:t>
            </a:r>
            <a:r>
              <a:rPr lang="en-US" b="0" baseline="0" dirty="0" err="1" smtClean="0"/>
              <a:t>sf</a:t>
            </a:r>
            <a:r>
              <a:rPr lang="en-US" b="0" baseline="0" dirty="0" smtClean="0"/>
              <a:t>/confined to cavity periphery/UCHII on borders of HII</a:t>
            </a:r>
          </a:p>
          <a:p>
            <a:endParaRPr lang="en-US" b="0" baseline="0" dirty="0" smtClean="0"/>
          </a:p>
          <a:p>
            <a:r>
              <a:rPr lang="en-US" b="0" baseline="0" dirty="0" err="1" smtClean="0"/>
              <a:t>Fov</a:t>
            </a:r>
            <a:r>
              <a:rPr lang="en-US" b="0" baseline="0" dirty="0" smtClean="0"/>
              <a:t> – borders</a:t>
            </a:r>
          </a:p>
          <a:p>
            <a:r>
              <a:rPr lang="en-US" b="0" baseline="0" dirty="0" smtClean="0"/>
              <a:t>Reference </a:t>
            </a:r>
            <a:r>
              <a:rPr lang="en-US" b="0" baseline="0" dirty="0" err="1" smtClean="0"/>
              <a:t>cabb</a:t>
            </a:r>
            <a:r>
              <a:rPr lang="en-US" b="0" baseline="0" dirty="0" smtClean="0"/>
              <a:t>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47213-930C-124E-8C9C-CDA9D674285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Match to IR data to determine</a:t>
            </a:r>
            <a:r>
              <a:rPr lang="en-US" baseline="0" dirty="0" smtClean="0"/>
              <a:t> nature</a:t>
            </a:r>
          </a:p>
          <a:p>
            <a:r>
              <a:rPr lang="en-US" baseline="0" dirty="0" smtClean="0"/>
              <a:t>UCHII = in IR dust reprocessed UV radiation</a:t>
            </a:r>
          </a:p>
          <a:p>
            <a:r>
              <a:rPr lang="en-US" baseline="0" dirty="0" smtClean="0"/>
              <a:t>Ref in prep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47213-930C-124E-8C9C-CDA9D674285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</a:t>
            </a:r>
            <a:r>
              <a:rPr lang="en-US" baseline="0" dirty="0" smtClean="0"/>
              <a:t> the future I will examine the large scale emission</a:t>
            </a:r>
          </a:p>
          <a:p>
            <a:r>
              <a:rPr lang="en-US" baseline="0" dirty="0" smtClean="0"/>
              <a:t>Compact HII regions</a:t>
            </a:r>
          </a:p>
          <a:p>
            <a:r>
              <a:rPr lang="en-US" baseline="0" dirty="0" smtClean="0"/>
              <a:t>IBL</a:t>
            </a:r>
          </a:p>
          <a:p>
            <a:r>
              <a:rPr lang="en-US" baseline="0" dirty="0" smtClean="0"/>
              <a:t>shells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47213-930C-124E-8C9C-CDA9D674285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2D5-1D94-9E47-929A-B048D4B7FE7B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C652-A623-41D2-B0ED-8F1D217186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F9FF-45F5-0D4B-8BD5-1261F7B68979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3707-41D9-4146-BB33-5407B7DB5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1C28-7510-2F4F-AEA9-DC5E65CA9B3E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3707-41D9-4146-BB33-5407B7DB5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5FD7-DD79-1344-B3AB-E5B2ABDE10C1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3707-41D9-4146-BB33-5407B7DB5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DF537-471C-BF44-B1CE-834801F15D7E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5CB39-B391-4249-A807-AEEA8156E2B8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3707-41D9-4146-BB33-5407B7DB5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4153-DB8C-864B-A04D-541F79C3E333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3707-41D9-4146-BB33-5407B7DB5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C7F26-0AD0-9E4E-986F-1106949A5DD2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3707-41D9-4146-BB33-5407B7DB5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1BF7-4103-C24A-BE48-3C38A13C6ECF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3707-41D9-4146-BB33-5407B7DB5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0215-A0F7-EA43-8E1F-654F518161E0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F5AB-482E-534B-8E46-7EF03280E182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3707-41D9-4146-BB33-5407B7DB5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>
            <a:alphaModFix amt="2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74C8-9E34-1644-B945-C263B10EFEEE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Hertfordshire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A3707-41D9-4146-BB33-5407B7DB5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Radio observations of the massive star forming region G305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70225"/>
            <a:ext cx="6400800" cy="256857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Luke Hindson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University of Hertfordshire / ATNF </a:t>
            </a:r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000000"/>
                </a:solidFill>
              </a:rPr>
              <a:t>Mark Thompson (Hertfordshire), James Urquhart (ATNF), Ben Davies (Leeds), Simon Clark (Open University), Alessandro Faimali (Hertfordshire)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" y="6400800"/>
            <a:ext cx="1295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8164-FAF6-2F47-81B0-611C2F8DC3CF}" type="datetime1">
              <a:rPr lang="en-US" smtClean="0"/>
              <a:pPr/>
              <a:t>7/18/11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Hertfordshire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457200"/>
            <a:ext cx="7772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j-lt"/>
                <a:cs typeface="Calibri (Body)"/>
              </a:rPr>
              <a:t>YERAC 2011</a:t>
            </a:r>
            <a:endParaRPr lang="en-US" sz="3200" dirty="0">
              <a:latin typeface="+mj-lt"/>
              <a:cs typeface="Calibri (Body)"/>
            </a:endParaRPr>
          </a:p>
        </p:txBody>
      </p:sp>
    </p:spTree>
  </p:cSld>
  <p:clrMapOvr>
    <a:masterClrMapping/>
  </p:clrMapOvr>
  <p:transition advTm="60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5FD7-DD79-1344-B3AB-E5B2ABDE10C1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Hertfordshire 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0"/>
            <a:ext cx="4572000" cy="4724400"/>
            <a:chOff x="-3733800" y="990600"/>
            <a:chExt cx="4572000" cy="47244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733800" y="990600"/>
              <a:ext cx="4572000" cy="47244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-3733800" y="990600"/>
              <a:ext cx="4572000" cy="40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UC HII region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72000" y="0"/>
            <a:ext cx="4572000" cy="4724400"/>
            <a:chOff x="4800600" y="0"/>
            <a:chExt cx="4343400" cy="4343400"/>
          </a:xfrm>
          <a:effectLst/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0600" y="0"/>
              <a:ext cx="4343400" cy="4343400"/>
            </a:xfrm>
            <a:prstGeom prst="rect">
              <a:avLst/>
            </a:prstGeom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4800600" y="0"/>
              <a:ext cx="434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Stellar Wind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105400" y="3352800"/>
            <a:ext cx="3657600" cy="3429000"/>
            <a:chOff x="4800600" y="3200400"/>
            <a:chExt cx="3657600" cy="36576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0600" y="3200400"/>
              <a:ext cx="3657600" cy="3657600"/>
            </a:xfrm>
            <a:prstGeom prst="rect">
              <a:avLst/>
            </a:prstGeom>
            <a:effectLst/>
          </p:spPr>
        </p:pic>
        <p:sp>
          <p:nvSpPr>
            <p:cNvPr id="22" name="TextBox 21"/>
            <p:cNvSpPr txBox="1"/>
            <p:nvPr/>
          </p:nvSpPr>
          <p:spPr>
            <a:xfrm>
              <a:off x="4800600" y="3200400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Bright-rimmed Cloud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57200" y="3352800"/>
            <a:ext cx="3429000" cy="3429000"/>
            <a:chOff x="457200" y="3352800"/>
            <a:chExt cx="3429000" cy="3429000"/>
          </a:xfrm>
          <a:effectLst/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52800"/>
              <a:ext cx="3429000" cy="3429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3" name="TextBox 22"/>
            <p:cNvSpPr txBox="1"/>
            <p:nvPr/>
          </p:nvSpPr>
          <p:spPr>
            <a:xfrm>
              <a:off x="457200" y="3352800"/>
              <a:ext cx="342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Background Radio Galaxy</a:t>
              </a:r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5FD7-DD79-1344-B3AB-E5B2ABDE10C1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"/>
            <a:ext cx="3429000" cy="3429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0" y="3429000"/>
            <a:ext cx="3429000" cy="3429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700" y="0"/>
            <a:ext cx="3429000" cy="3429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3429001"/>
            <a:ext cx="3429000" cy="3429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Mopra 3 mm Observations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5FD7-DD79-1344-B3AB-E5B2ABDE10C1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2590800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/>
              <a:t>12</a:t>
            </a:r>
            <a:r>
              <a:rPr lang="en-US" b="1" dirty="0" smtClean="0"/>
              <a:t>CO (red contours)</a:t>
            </a:r>
          </a:p>
          <a:p>
            <a:pPr>
              <a:buFont typeface="Arial"/>
              <a:buChar char="•"/>
            </a:pPr>
            <a:r>
              <a:rPr lang="en-US" baseline="30000" dirty="0" smtClean="0"/>
              <a:t> 12</a:t>
            </a:r>
            <a:r>
              <a:rPr lang="en-US" dirty="0" smtClean="0"/>
              <a:t>CO </a:t>
            </a:r>
            <a:r>
              <a:rPr lang="en-US" baseline="30000" dirty="0" smtClean="0"/>
              <a:t>13</a:t>
            </a:r>
            <a:r>
              <a:rPr lang="en-US" dirty="0" smtClean="0"/>
              <a:t>CO C</a:t>
            </a:r>
            <a:r>
              <a:rPr lang="en-US" baseline="30000" dirty="0" smtClean="0"/>
              <a:t>18</a:t>
            </a:r>
            <a:r>
              <a:rPr lang="en-US" dirty="0" smtClean="0"/>
              <a:t>O</a:t>
            </a:r>
            <a:r>
              <a:rPr lang="en-US" b="1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Trace molecular gas</a:t>
            </a:r>
          </a:p>
          <a:p>
            <a:pPr>
              <a:buFont typeface="Arial"/>
              <a:buChar char="•"/>
            </a:pPr>
            <a:r>
              <a:rPr lang="en-US" dirty="0" smtClean="0"/>
              <a:t> Kinematics (outflows)</a:t>
            </a:r>
          </a:p>
          <a:p>
            <a:pPr>
              <a:buFont typeface="Arial"/>
              <a:buChar char="•"/>
            </a:pPr>
            <a:r>
              <a:rPr lang="en-US" dirty="0" smtClean="0"/>
              <a:t> Interaction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200" y="1270800"/>
            <a:ext cx="6228278" cy="508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We are in the process of </a:t>
            </a:r>
            <a:r>
              <a:rPr lang="en-US" dirty="0" err="1" smtClean="0"/>
              <a:t>analysing</a:t>
            </a:r>
            <a:r>
              <a:rPr lang="en-US" dirty="0" smtClean="0"/>
              <a:t> a large and high quality multi-wavelength data set.</a:t>
            </a:r>
          </a:p>
          <a:p>
            <a:endParaRPr lang="en-US" dirty="0" smtClean="0"/>
          </a:p>
          <a:p>
            <a:r>
              <a:rPr lang="en-US" dirty="0" smtClean="0"/>
              <a:t>Initial radio results have revealed </a:t>
            </a:r>
          </a:p>
          <a:p>
            <a:pPr lvl="1"/>
            <a:r>
              <a:rPr lang="en-US" dirty="0" smtClean="0"/>
              <a:t>Large reservoir for future star formation (6×10</a:t>
            </a:r>
            <a:r>
              <a:rPr lang="en-US" baseline="30000" dirty="0" smtClean="0"/>
              <a:t>5 </a:t>
            </a:r>
            <a:r>
              <a:rPr lang="en-US" dirty="0" smtClean="0"/>
              <a:t>M</a:t>
            </a:r>
            <a:r>
              <a:rPr lang="en-US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dirty="0" smtClean="0"/>
              <a:t>).</a:t>
            </a:r>
            <a:endParaRPr lang="en-US" baseline="-25000" dirty="0" smtClean="0"/>
          </a:p>
          <a:p>
            <a:pPr lvl="1"/>
            <a:r>
              <a:rPr lang="en-US" dirty="0" smtClean="0"/>
              <a:t>Massive stars are propagating outwards into the molecular material forming what appears to be a classical OB association.</a:t>
            </a:r>
          </a:p>
          <a:p>
            <a:pPr lvl="1"/>
            <a:r>
              <a:rPr lang="en-US" dirty="0" smtClean="0"/>
              <a:t>SFR ≈ 0.01 M</a:t>
            </a:r>
            <a:r>
              <a:rPr lang="en-US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dirty="0" smtClean="0">
                <a:ea typeface="Wingdings"/>
                <a:cs typeface="Wingdings"/>
              </a:rPr>
              <a:t>yr</a:t>
            </a:r>
            <a:r>
              <a:rPr lang="en-US" baseline="30000" dirty="0" smtClean="0">
                <a:ea typeface="Wingdings"/>
                <a:cs typeface="Wingdings"/>
              </a:rPr>
              <a:t>-1 </a:t>
            </a:r>
            <a:r>
              <a:rPr lang="en-US" dirty="0" smtClean="0">
                <a:ea typeface="Wingdings"/>
                <a:cs typeface="Wingdings"/>
              </a:rPr>
              <a:t> - SFE ≈ 2×10</a:t>
            </a:r>
            <a:r>
              <a:rPr lang="en-US" baseline="30000" smtClean="0">
                <a:ea typeface="Wingdings"/>
                <a:cs typeface="Wingdings"/>
              </a:rPr>
              <a:t>-3 </a:t>
            </a:r>
            <a:r>
              <a:rPr lang="en-US" dirty="0" smtClean="0">
                <a:ea typeface="Wingdings"/>
                <a:cs typeface="Wingdings"/>
              </a:rPr>
              <a:t>.</a:t>
            </a:r>
          </a:p>
          <a:p>
            <a:pPr lvl="1"/>
            <a:r>
              <a:rPr lang="en-US" dirty="0" smtClean="0">
                <a:ea typeface="Wingdings"/>
                <a:cs typeface="Wingdings"/>
              </a:rPr>
              <a:t>Star formation appears enhanced around HII regions.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degree to which massive stars in G305 are effecting their surroundings is still unclear.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5FD7-DD79-1344-B3AB-E5B2ABDE10C1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Massive Star Formation</a:t>
            </a:r>
            <a:endParaRPr lang="en-US" sz="156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5FD7-DD79-1344-B3AB-E5B2ABDE10C1}" type="datetime1">
              <a:rPr lang="en-US" smtClean="0"/>
              <a:pPr/>
              <a:t>7/18/11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Hertfordshire 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457200" y="765936"/>
            <a:ext cx="8115300" cy="6092064"/>
            <a:chOff x="457200" y="765936"/>
            <a:chExt cx="8115300" cy="60920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765936"/>
              <a:ext cx="8115300" cy="609206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392333" y="2094468"/>
              <a:ext cx="1676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Evolved Massive Stars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Pismis 24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39813" y="1992870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Young Massive Stars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7600" y="3468766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Interaction</a:t>
              </a:r>
              <a:endParaRPr lang="en-US" dirty="0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rot="10800000">
            <a:off x="5638800" y="2803899"/>
            <a:ext cx="1066802" cy="680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5562601" y="3808410"/>
            <a:ext cx="846665" cy="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5638801" y="4267200"/>
            <a:ext cx="1066803" cy="3626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>
            <a:off x="1049878" y="4152901"/>
            <a:ext cx="643468" cy="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930413" y="4152901"/>
            <a:ext cx="660387" cy="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1647493" y="4448519"/>
            <a:ext cx="362635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1643355" y="3838095"/>
            <a:ext cx="369327" cy="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581400" y="2077535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Molecular Material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NGC 6357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67694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Aims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Disentangle the star formation mechanisms and history of the giant molecular cloud G305.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What is the role of stellar feedback?</a:t>
            </a:r>
          </a:p>
          <a:p>
            <a:pPr lvl="1"/>
            <a:r>
              <a:rPr lang="en-US" dirty="0" smtClean="0"/>
              <a:t>How do massive stars propagate?</a:t>
            </a:r>
          </a:p>
          <a:p>
            <a:pPr lvl="1"/>
            <a:r>
              <a:rPr lang="en-US" dirty="0" smtClean="0"/>
              <a:t>What are the statistical life times of each stage of massive star evolution?</a:t>
            </a:r>
          </a:p>
          <a:p>
            <a:pPr lvl="1"/>
            <a:r>
              <a:rPr lang="en-US" dirty="0" smtClean="0"/>
              <a:t>Constrain theoretical models.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9E80-02DD-834D-B0D2-AB23F5EC5D6F}" type="datetime1">
              <a:rPr lang="en-US" smtClean="0"/>
              <a:pPr/>
              <a:t>7/18/11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Hertfordshire </a:t>
            </a:r>
            <a:endParaRPr lang="en-US" dirty="0"/>
          </a:p>
        </p:txBody>
      </p:sp>
    </p:spTree>
  </p:cSld>
  <p:clrMapOvr>
    <a:masterClrMapping/>
  </p:clrMapOvr>
  <p:transition advTm="2664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768"/>
            <a:ext cx="9144000" cy="5304127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54768"/>
            <a:ext cx="8229600" cy="1143000"/>
          </a:xfrm>
        </p:spPr>
        <p:txBody>
          <a:bodyPr/>
          <a:lstStyle/>
          <a:p>
            <a:r>
              <a:rPr lang="en-US" dirty="0" smtClean="0"/>
              <a:t>G305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5FD7-DD79-1344-B3AB-E5B2ABDE10C1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5800" y="6037421"/>
            <a:ext cx="434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FFFFFF"/>
                </a:solidFill>
              </a:rPr>
              <a:t>Mellinger</a:t>
            </a:r>
            <a:r>
              <a:rPr lang="en-US" sz="1000" dirty="0" smtClean="0">
                <a:solidFill>
                  <a:srgbClr val="FFFFFF"/>
                </a:solidFill>
              </a:rPr>
              <a:t> 2009, </a:t>
            </a:r>
            <a:r>
              <a:rPr lang="en-US" sz="1000" dirty="0" err="1" smtClean="0">
                <a:solidFill>
                  <a:srgbClr val="FFFFFF"/>
                </a:solidFill>
              </a:rPr>
              <a:t>http://home.arcor-online.de/axel.mellinger</a:t>
            </a:r>
            <a:r>
              <a:rPr lang="en-US" sz="1000" dirty="0" smtClean="0">
                <a:solidFill>
                  <a:srgbClr val="FFFFFF"/>
                </a:solidFill>
              </a:rPr>
              <a:t>/</a:t>
            </a:r>
            <a:endParaRPr lang="en-US" sz="1000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877" y="3048000"/>
            <a:ext cx="3570123" cy="1976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95EC-6FBE-8A41-95E4-E428A818B2A0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5" y="0"/>
            <a:ext cx="8394095" cy="6858000"/>
          </a:xfrm>
          <a:prstGeom prst="rect">
            <a:avLst/>
          </a:prstGeom>
        </p:spPr>
      </p:pic>
    </p:spTree>
  </p:cSld>
  <p:clrMapOvr>
    <a:masterClrMapping/>
  </p:clrMapOvr>
  <p:transition advTm="17734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5FD7-DD79-1344-B3AB-E5B2ABDE10C1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125435" y="3656009"/>
            <a:ext cx="1759251" cy="2602093"/>
            <a:chOff x="7115003" y="2284635"/>
            <a:chExt cx="1959448" cy="23773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15003" y="2284635"/>
              <a:ext cx="1959448" cy="237731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115003" y="2296948"/>
              <a:ext cx="1759251" cy="393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APEX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574" y="3669486"/>
            <a:ext cx="1970404" cy="215819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479668" y="5498068"/>
            <a:ext cx="155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VLT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0" y="1740616"/>
            <a:ext cx="1295400" cy="1731411"/>
            <a:chOff x="2514901" y="1915303"/>
            <a:chExt cx="1759251" cy="21007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0800" y="1927987"/>
              <a:ext cx="1664395" cy="208805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14901" y="1915303"/>
              <a:ext cx="1759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NTT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887" y="59445"/>
            <a:ext cx="1828800" cy="1482393"/>
            <a:chOff x="457200" y="180470"/>
            <a:chExt cx="1828800" cy="14823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180470"/>
              <a:ext cx="1828800" cy="148239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57200" y="192643"/>
              <a:ext cx="1759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HST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2" name="Picture 11"/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0719" y="1753042"/>
            <a:ext cx="1724838" cy="161057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174255" y="2969632"/>
            <a:ext cx="1305413" cy="298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Herschel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5931" y="159113"/>
            <a:ext cx="1759251" cy="137055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065557" y="1172506"/>
            <a:ext cx="84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Spitzer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690534" y="59445"/>
            <a:ext cx="4159712" cy="3304168"/>
            <a:chOff x="4690534" y="59445"/>
            <a:chExt cx="4159712" cy="330416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90534" y="59445"/>
              <a:ext cx="4159712" cy="330416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690534" y="71618"/>
              <a:ext cx="17592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Australia Telescope Compact Array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(ATCA)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4690534" y="3538904"/>
            <a:ext cx="4159712" cy="2875401"/>
            <a:chOff x="4690534" y="3453654"/>
            <a:chExt cx="4199198" cy="2902696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90534" y="3453654"/>
              <a:ext cx="4199198" cy="2902696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573581" y="3482907"/>
              <a:ext cx="1276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Mopra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9423" y="2045016"/>
            <a:ext cx="1531259" cy="106677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505200" y="2045016"/>
            <a:ext cx="1150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Chandra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10050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Mopra 12 mm Observations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5FD7-DD79-1344-B3AB-E5B2ABDE10C1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1828800"/>
            <a:ext cx="2971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NH</a:t>
            </a:r>
            <a:r>
              <a:rPr lang="en-US" b="1" baseline="-25000" dirty="0" smtClean="0"/>
              <a:t>3</a:t>
            </a:r>
            <a:r>
              <a:rPr lang="en-US" b="1" dirty="0" smtClean="0"/>
              <a:t> (green contours) </a:t>
            </a:r>
          </a:p>
          <a:p>
            <a:pPr>
              <a:buFont typeface="Arial"/>
              <a:buChar char="•"/>
            </a:pPr>
            <a:r>
              <a:rPr lang="en-US" dirty="0" smtClean="0"/>
              <a:t> Reveals dense  gas</a:t>
            </a:r>
          </a:p>
          <a:p>
            <a:pPr>
              <a:buFont typeface="Arial"/>
              <a:buChar char="•"/>
            </a:pPr>
            <a:r>
              <a:rPr lang="en-US" dirty="0" smtClean="0"/>
              <a:t> Reveals the reservoir for future star formation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 Pathfinder for high resolution follow up of hot molecular cores</a:t>
            </a:r>
          </a:p>
          <a:p>
            <a:endParaRPr lang="en-US" dirty="0" smtClean="0"/>
          </a:p>
          <a:p>
            <a:r>
              <a:rPr lang="en-US" b="1" dirty="0" smtClean="0"/>
              <a:t>H</a:t>
            </a:r>
            <a:r>
              <a:rPr lang="en-US" b="1" baseline="-25000" dirty="0" smtClean="0"/>
              <a:t>2</a:t>
            </a:r>
            <a:r>
              <a:rPr lang="en-US" b="1" dirty="0" smtClean="0"/>
              <a:t>O masers (blue crosses)</a:t>
            </a:r>
          </a:p>
          <a:p>
            <a:pPr>
              <a:buFont typeface="Arial"/>
              <a:buChar char="•"/>
            </a:pPr>
            <a:r>
              <a:rPr lang="en-US" dirty="0" smtClean="0"/>
              <a:t> Trace regions of ongoing star formation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 Very bright and variable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200" y="1270800"/>
            <a:ext cx="6228273" cy="508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6079351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Hindson et al. 2010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ATCA 3 &amp; 6 cm Observations	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C7F26-0AD0-9E4E-986F-1106949A5DD2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6733"/>
          <a:stretch>
            <a:fillRect/>
          </a:stretch>
        </p:blipFill>
        <p:spPr>
          <a:xfrm>
            <a:off x="5257800" y="2405566"/>
            <a:ext cx="3811451" cy="2852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8574" t="4905" r="11404"/>
          <a:stretch>
            <a:fillRect/>
          </a:stretch>
        </p:blipFill>
        <p:spPr>
          <a:xfrm>
            <a:off x="0" y="1600200"/>
            <a:ext cx="5175266" cy="4292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ATCA 3 &amp; 6 cm Observations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5FD7-DD79-1344-B3AB-E5B2ABDE10C1}" type="datetime1">
              <a:rPr lang="en-US" smtClean="0"/>
              <a:pPr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Hertfordshire 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66168" y="1269498"/>
            <a:ext cx="29718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b="1" dirty="0" smtClean="0"/>
              <a:t>UC </a:t>
            </a:r>
            <a:r>
              <a:rPr lang="en-US" b="1" dirty="0" err="1" smtClean="0"/>
              <a:t>HII’s</a:t>
            </a:r>
            <a:r>
              <a:rPr lang="en-US" b="1" dirty="0" smtClean="0"/>
              <a:t> (red crosses) </a:t>
            </a:r>
          </a:p>
          <a:p>
            <a:pPr>
              <a:buFont typeface="Arial"/>
              <a:buChar char="•"/>
            </a:pPr>
            <a:r>
              <a:rPr lang="en-US" dirty="0" smtClean="0"/>
              <a:t> Direct indicator of massive star formation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 Young (&lt;10</a:t>
            </a:r>
            <a:r>
              <a:rPr lang="en-US" baseline="30000" dirty="0" smtClean="0"/>
              <a:t>5</a:t>
            </a:r>
            <a:r>
              <a:rPr lang="en-US" dirty="0" smtClean="0"/>
              <a:t> yrs)</a:t>
            </a:r>
          </a:p>
          <a:p>
            <a:pPr>
              <a:buFont typeface="Arial"/>
              <a:buChar char="•"/>
            </a:pPr>
            <a:r>
              <a:rPr lang="en-US" dirty="0" smtClean="0"/>
              <a:t> Determine properties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r>
              <a:rPr lang="en-US" b="1" dirty="0" smtClean="0"/>
              <a:t>Stellar Sources (blue crosses)</a:t>
            </a:r>
          </a:p>
          <a:p>
            <a:pPr>
              <a:buFont typeface="Arial"/>
              <a:buChar char="•"/>
            </a:pPr>
            <a:r>
              <a:rPr lang="en-US" dirty="0" smtClean="0"/>
              <a:t> Ionised winds</a:t>
            </a:r>
          </a:p>
          <a:p>
            <a:pPr>
              <a:buFont typeface="Arial"/>
              <a:buChar char="•"/>
            </a:pPr>
            <a:r>
              <a:rPr lang="en-US" dirty="0" smtClean="0"/>
              <a:t> Non-thermal emission</a:t>
            </a:r>
          </a:p>
          <a:p>
            <a:endParaRPr lang="en-US" dirty="0" smtClean="0"/>
          </a:p>
          <a:p>
            <a:r>
              <a:rPr lang="en-US" b="1" dirty="0" smtClean="0"/>
              <a:t>Background (black crosses)</a:t>
            </a:r>
          </a:p>
          <a:p>
            <a:pPr>
              <a:buFont typeface="Arial"/>
              <a:buChar char="•"/>
            </a:pPr>
            <a:r>
              <a:rPr lang="en-US" dirty="0" smtClean="0"/>
              <a:t> Radio Galaxies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r>
              <a:rPr lang="en-US" b="1" dirty="0" smtClean="0"/>
              <a:t>Large scale </a:t>
            </a:r>
            <a:r>
              <a:rPr lang="en-US" b="1" dirty="0" err="1" smtClean="0"/>
              <a:t>ionised</a:t>
            </a:r>
            <a:r>
              <a:rPr lang="en-US" b="1" dirty="0" smtClean="0"/>
              <a:t> regions (white contours)</a:t>
            </a:r>
          </a:p>
          <a:p>
            <a:pPr>
              <a:buFont typeface="Arial"/>
              <a:buChar char="•"/>
            </a:pPr>
            <a:r>
              <a:rPr lang="en-US" dirty="0" smtClean="0"/>
              <a:t> Older HII regions</a:t>
            </a:r>
          </a:p>
          <a:p>
            <a:pPr>
              <a:buFont typeface="Arial"/>
              <a:buChar char="•"/>
            </a:pPr>
            <a:r>
              <a:rPr lang="en-US" dirty="0" smtClean="0"/>
              <a:t> Ionised boundary layer</a:t>
            </a:r>
          </a:p>
          <a:p>
            <a:pPr>
              <a:buFont typeface="Arial"/>
              <a:buChar char="•"/>
            </a:pPr>
            <a:r>
              <a:rPr lang="en-US" dirty="0" smtClean="0"/>
              <a:t> Interaction region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632" y="1269498"/>
            <a:ext cx="6228336" cy="50868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44567" y="1502171"/>
            <a:ext cx="4393201" cy="4226371"/>
          </a:xfrm>
          <a:prstGeom prst="rect">
            <a:avLst/>
          </a:prstGeom>
          <a:noFill/>
          <a:ln w="1905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05632" y="6090533"/>
            <a:ext cx="320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Hindson et al. 2011 (submitted)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6751768" y="6075144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Wilson et al.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7833</TotalTime>
  <Words>1041</Words>
  <Application>Microsoft Macintosh PowerPoint</Application>
  <PresentationFormat>On-screen Show (4:3)</PresentationFormat>
  <Paragraphs>173</Paragraphs>
  <Slides>13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Radio observations of the massive star forming region G305</vt:lpstr>
      <vt:lpstr>Massive Star Formation</vt:lpstr>
      <vt:lpstr>Project Aims</vt:lpstr>
      <vt:lpstr>G305</vt:lpstr>
      <vt:lpstr>Slide 5</vt:lpstr>
      <vt:lpstr>Slide 6</vt:lpstr>
      <vt:lpstr>Mopra 12 mm Observations</vt:lpstr>
      <vt:lpstr>ATCA 3 &amp; 6 cm Observations </vt:lpstr>
      <vt:lpstr>ATCA 3 &amp; 6 cm Observations</vt:lpstr>
      <vt:lpstr>Slide 10</vt:lpstr>
      <vt:lpstr>Slide 11</vt:lpstr>
      <vt:lpstr>Mopra 3 mm Observations</vt:lpstr>
      <vt:lpstr>Summary</vt:lpstr>
    </vt:vector>
  </TitlesOfParts>
  <Company>University of Hertfordshire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G305 Star Forming region</dc:title>
  <dc:creator>Luke Hindson</dc:creator>
  <cp:lastModifiedBy>Luke Hindson</cp:lastModifiedBy>
  <cp:revision>95</cp:revision>
  <dcterms:created xsi:type="dcterms:W3CDTF">2011-07-18T10:19:41Z</dcterms:created>
  <dcterms:modified xsi:type="dcterms:W3CDTF">2011-07-18T14:18:54Z</dcterms:modified>
</cp:coreProperties>
</file>