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61" r:id="rId4"/>
    <p:sldId id="271" r:id="rId5"/>
    <p:sldId id="257" r:id="rId6"/>
    <p:sldId id="258" r:id="rId7"/>
    <p:sldId id="259" r:id="rId8"/>
    <p:sldId id="267" r:id="rId9"/>
    <p:sldId id="268" r:id="rId10"/>
    <p:sldId id="269" r:id="rId11"/>
    <p:sldId id="263" r:id="rId12"/>
    <p:sldId id="264" r:id="rId13"/>
    <p:sldId id="265" r:id="rId14"/>
    <p:sldId id="272" r:id="rId15"/>
    <p:sldId id="273" r:id="rId16"/>
    <p:sldId id="266" r:id="rId17"/>
    <p:sldId id="274" r:id="rId18"/>
    <p:sldId id="276" r:id="rId19"/>
    <p:sldId id="277" r:id="rId20"/>
    <p:sldId id="262" r:id="rId21"/>
    <p:sldId id="275" r:id="rId22"/>
    <p:sldId id="27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18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AF1A-1EB2-4350-87AC-C43BD2104963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712B-2A79-4DA8-A9E4-CD78EC2C04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Simulations</a:t>
            </a:r>
            <a:r>
              <a:rPr lang="de-DE" dirty="0" smtClean="0"/>
              <a:t> do not </a:t>
            </a:r>
            <a:r>
              <a:rPr lang="de-DE" dirty="0" err="1" smtClean="0"/>
              <a:t>contain</a:t>
            </a:r>
            <a:r>
              <a:rPr lang="de-DE" dirty="0" smtClean="0"/>
              <a:t> non-</a:t>
            </a:r>
            <a:r>
              <a:rPr lang="de-DE" dirty="0" err="1" smtClean="0"/>
              <a:t>gravitaional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Image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 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x-</a:t>
            </a:r>
            <a:r>
              <a:rPr lang="de-DE" baseline="0" dirty="0" err="1" smtClean="0"/>
              <a:t>ray</a:t>
            </a:r>
            <a:endParaRPr lang="de-DE" baseline="0" dirty="0" smtClean="0"/>
          </a:p>
          <a:p>
            <a:r>
              <a:rPr lang="de-DE" baseline="0" dirty="0" smtClean="0"/>
              <a:t>RXCJ0006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dirsturbed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</a:t>
            </a:r>
            <a:endParaRPr lang="de-DE" baseline="0" dirty="0" smtClean="0"/>
          </a:p>
          <a:p>
            <a:r>
              <a:rPr lang="de-DE" baseline="0" dirty="0" smtClean="0"/>
              <a:t>RXCJ 2023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disturbed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radio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x-</a:t>
            </a:r>
            <a:r>
              <a:rPr lang="de-DE" baseline="0" dirty="0" err="1" smtClean="0"/>
              <a:t>ray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RXCJ2149 </a:t>
            </a:r>
            <a:r>
              <a:rPr lang="de-DE" baseline="0" dirty="0" smtClean="0"/>
              <a:t>x-</a:t>
            </a:r>
            <a:r>
              <a:rPr lang="de-DE" baseline="0" dirty="0" err="1" smtClean="0"/>
              <a:t>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radio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CC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mapped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RXCJ2234 </a:t>
            </a:r>
            <a:r>
              <a:rPr lang="de-DE" baseline="0" dirty="0" err="1" smtClean="0"/>
              <a:t>seems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x-</a:t>
            </a:r>
            <a:r>
              <a:rPr lang="de-DE" baseline="0" dirty="0" err="1" smtClean="0"/>
              <a:t>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0"/>
            <a:r>
              <a:rPr lang="de-DE" dirty="0" smtClean="0"/>
              <a:t>Properties: gas </a:t>
            </a:r>
            <a:r>
              <a:rPr lang="de-DE" dirty="0" err="1" smtClean="0"/>
              <a:t>density</a:t>
            </a:r>
            <a:r>
              <a:rPr lang="de-DE" dirty="0" smtClean="0"/>
              <a:t>, </a:t>
            </a:r>
            <a:r>
              <a:rPr lang="de-DE" dirty="0" err="1" smtClean="0"/>
              <a:t>temperature</a:t>
            </a:r>
            <a:r>
              <a:rPr lang="de-DE" dirty="0" smtClean="0"/>
              <a:t>, </a:t>
            </a:r>
            <a:r>
              <a:rPr lang="de-DE" dirty="0" err="1" smtClean="0"/>
              <a:t>pressure</a:t>
            </a:r>
            <a:r>
              <a:rPr lang="de-DE" dirty="0" smtClean="0"/>
              <a:t>, </a:t>
            </a:r>
            <a:r>
              <a:rPr lang="de-DE" dirty="0" err="1" smtClean="0"/>
              <a:t>entropy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,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dynamical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,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,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, </a:t>
            </a:r>
            <a:r>
              <a:rPr lang="de-DE" dirty="0" err="1" smtClean="0"/>
              <a:t>brightest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galaxy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,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signatures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Plot x-</a:t>
            </a:r>
            <a:r>
              <a:rPr lang="de-DE" dirty="0" err="1" smtClean="0"/>
              <a:t>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luminosity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Power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2.8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Evolution:</a:t>
            </a:r>
            <a:r>
              <a:rPr lang="en-GB" dirty="0" smtClean="0"/>
              <a:t>,via mergers, induced starbursts, stripping of gas and the prevention of its replenishment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Unbiased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dynamical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relaxed </a:t>
            </a:r>
            <a:r>
              <a:rPr lang="de-DE" dirty="0" err="1" smtClean="0"/>
              <a:t>clusters,which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dirty="0" err="1" smtClean="0"/>
              <a:t>studied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relatively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merging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thing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REXCESS sample </a:t>
            </a:r>
            <a:r>
              <a:rPr lang="de-DE" dirty="0" err="1" smtClean="0"/>
              <a:t>is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doesn‘t</a:t>
            </a:r>
            <a:r>
              <a:rPr lang="de-DE" dirty="0" smtClean="0"/>
              <a:t>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dynimical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. </a:t>
            </a:r>
          </a:p>
          <a:p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representative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endParaRPr lang="de-DE" dirty="0" smtClean="0"/>
          </a:p>
          <a:p>
            <a:r>
              <a:rPr lang="de-DE" dirty="0" smtClean="0"/>
              <a:t>Other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relaxed </a:t>
            </a:r>
            <a:r>
              <a:rPr lang="de-DE" dirty="0" err="1" smtClean="0"/>
              <a:t>ones</a:t>
            </a:r>
            <a:r>
              <a:rPr lang="de-DE" dirty="0" smtClean="0"/>
              <a:t>. </a:t>
            </a:r>
          </a:p>
          <a:p>
            <a:r>
              <a:rPr lang="de-DE" dirty="0" smtClean="0"/>
              <a:t>The REXCESS sample was </a:t>
            </a:r>
            <a:r>
              <a:rPr lang="de-DE" dirty="0" err="1" smtClean="0"/>
              <a:t>selected</a:t>
            </a:r>
            <a:r>
              <a:rPr lang="de-DE" dirty="0" smtClean="0"/>
              <a:t> from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-limited REFLEX </a:t>
            </a:r>
            <a:r>
              <a:rPr lang="de-DE" dirty="0" err="1" smtClean="0"/>
              <a:t>catalog</a:t>
            </a:r>
            <a:r>
              <a:rPr lang="de-DE" dirty="0" smtClean="0"/>
              <a:t> (Böhringer 2004)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Clusters </a:t>
            </a:r>
            <a:r>
              <a:rPr lang="de-DE" dirty="0" err="1" smtClean="0"/>
              <a:t>selected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range</a:t>
            </a:r>
            <a:endParaRPr lang="de-DE" baseline="0" dirty="0" smtClean="0"/>
          </a:p>
          <a:p>
            <a:r>
              <a:rPr lang="de-DE" baseline="0" dirty="0" err="1" smtClean="0"/>
              <a:t>Prediction</a:t>
            </a:r>
            <a:r>
              <a:rPr lang="de-DE" baseline="0" dirty="0" smtClean="0"/>
              <a:t> from </a:t>
            </a:r>
            <a:r>
              <a:rPr lang="de-DE" baseline="0" dirty="0" err="1" smtClean="0"/>
              <a:t>gravity</a:t>
            </a:r>
            <a:endParaRPr lang="de-DE" baseline="0" dirty="0" smtClean="0"/>
          </a:p>
          <a:p>
            <a:r>
              <a:rPr lang="de-DE" baseline="0" dirty="0" smtClean="0"/>
              <a:t>L ~ T²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Mapped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nicely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redshift </a:t>
            </a:r>
            <a:r>
              <a:rPr lang="de-DE" baseline="0" dirty="0" err="1" smtClean="0"/>
              <a:t>range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corellation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faint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r>
              <a:rPr lang="de-DE" dirty="0" smtClean="0"/>
              <a:t>All </a:t>
            </a:r>
            <a:r>
              <a:rPr lang="de-DE" dirty="0" err="1" smtClean="0"/>
              <a:t>bright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hint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down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extended</a:t>
            </a:r>
            <a:endParaRPr lang="de-DE" baseline="0" dirty="0" smtClean="0"/>
          </a:p>
          <a:p>
            <a:r>
              <a:rPr lang="de-DE" baseline="0" dirty="0" smtClean="0"/>
              <a:t>-&gt;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verify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30A3-1D91-4830-A2B5-45239EE416C0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university%20logo%20cop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237312"/>
            <a:ext cx="1988886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 descr="SEPnet_cmyk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37312"/>
            <a:ext cx="1038261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2" descr="university%20logo%20cop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237312"/>
            <a:ext cx="1988886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 descr="SEPnet_cmyk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37312"/>
            <a:ext cx="1038261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026" name="Picture 2" descr="university%20logo%20cop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237312"/>
            <a:ext cx="1988886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SEPnet_cmyk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37312"/>
            <a:ext cx="1038261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 descr="university%20logo%20cop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237312"/>
            <a:ext cx="1988886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3" descr="SEPnet_cmyk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37312"/>
            <a:ext cx="1038261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pic>
        <p:nvPicPr>
          <p:cNvPr id="11" name="Picture 2" descr="university%20logo%20copy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237312"/>
            <a:ext cx="1988886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 descr="SEPnet_cmyk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37312"/>
            <a:ext cx="1038261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FEC7826-62F6-459C-BF21-81DA14101B3E}" type="datetimeFigureOut">
              <a:rPr lang="de-DE" smtClean="0"/>
              <a:pPr/>
              <a:t>18.07.2011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57C460-D9B2-4F56-A05C-5B999A1F4CF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2" descr="university%20logo%20copy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79512" y="6237312"/>
            <a:ext cx="1988886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3" descr="SEPnet_cmyk-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6237312"/>
            <a:ext cx="1038261" cy="43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Low-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maps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REXCESS </a:t>
            </a:r>
            <a:r>
              <a:rPr lang="de-DE" dirty="0" err="1" smtClean="0"/>
              <a:t>cluster</a:t>
            </a:r>
            <a:r>
              <a:rPr lang="de-DE" dirty="0" smtClean="0"/>
              <a:t> sample	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406640" cy="1968624"/>
          </a:xfrm>
        </p:spPr>
        <p:txBody>
          <a:bodyPr>
            <a:normAutofit fontScale="55000" lnSpcReduction="20000"/>
          </a:bodyPr>
          <a:lstStyle/>
          <a:p>
            <a:r>
              <a:rPr lang="de-DE" sz="3600" dirty="0" smtClean="0"/>
              <a:t>S.R. Heidenreich, University </a:t>
            </a:r>
            <a:r>
              <a:rPr lang="de-DE" sz="3600" dirty="0" err="1" smtClean="0"/>
              <a:t>of</a:t>
            </a:r>
            <a:r>
              <a:rPr lang="de-DE" sz="3600" dirty="0" smtClean="0"/>
              <a:t> Southampton</a:t>
            </a:r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smtClean="0"/>
              <a:t>J.H. Croston, University </a:t>
            </a:r>
            <a:r>
              <a:rPr lang="de-DE" dirty="0" err="1" smtClean="0"/>
              <a:t>of</a:t>
            </a:r>
            <a:r>
              <a:rPr lang="de-DE" dirty="0" smtClean="0"/>
              <a:t> Southampton;</a:t>
            </a:r>
          </a:p>
          <a:p>
            <a:r>
              <a:rPr lang="de-DE" dirty="0" smtClean="0"/>
              <a:t>H. Böhringer, MPE Garching; </a:t>
            </a:r>
            <a:br>
              <a:rPr lang="de-DE" dirty="0" smtClean="0"/>
            </a:br>
            <a:r>
              <a:rPr lang="de-DE" dirty="0" err="1" smtClean="0"/>
              <a:t>G.Pratt</a:t>
            </a:r>
            <a:r>
              <a:rPr lang="de-DE" dirty="0" smtClean="0"/>
              <a:t>, CEA-</a:t>
            </a:r>
            <a:r>
              <a:rPr lang="de-DE" dirty="0" err="1" smtClean="0"/>
              <a:t>Saclay</a:t>
            </a:r>
            <a:r>
              <a:rPr lang="de-DE" dirty="0" smtClean="0"/>
              <a:t>; </a:t>
            </a:r>
            <a:br>
              <a:rPr lang="de-DE" dirty="0" smtClean="0"/>
            </a:br>
            <a:r>
              <a:rPr lang="de-DE" dirty="0" smtClean="0"/>
              <a:t>S. Raychaudhury , University </a:t>
            </a:r>
            <a:r>
              <a:rPr lang="de-DE" dirty="0" err="1" smtClean="0"/>
              <a:t>of</a:t>
            </a:r>
            <a:r>
              <a:rPr lang="de-DE" dirty="0" smtClean="0"/>
              <a:t> Birmingham; </a:t>
            </a:r>
            <a:br>
              <a:rPr lang="de-DE" dirty="0" smtClean="0"/>
            </a:br>
            <a:r>
              <a:rPr lang="de-DE" dirty="0" smtClean="0"/>
              <a:t>Melanie Johnston-</a:t>
            </a:r>
            <a:r>
              <a:rPr lang="de-DE" dirty="0" err="1" smtClean="0"/>
              <a:t>Hollitt</a:t>
            </a:r>
            <a:r>
              <a:rPr lang="de-DE" dirty="0" smtClean="0"/>
              <a:t>, Victoria University </a:t>
            </a:r>
            <a:r>
              <a:rPr lang="de-DE" dirty="0" err="1" smtClean="0"/>
              <a:t>of</a:t>
            </a:r>
            <a:r>
              <a:rPr lang="de-DE" dirty="0" smtClean="0"/>
              <a:t> Wellington</a:t>
            </a:r>
          </a:p>
          <a:p>
            <a:endParaRPr lang="de-DE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RFI </a:t>
            </a:r>
            <a:r>
              <a:rPr lang="de-DE" sz="4000" dirty="0" err="1"/>
              <a:t>flagging</a:t>
            </a:r>
            <a:r>
              <a:rPr lang="de-DE" sz="4000" dirty="0"/>
              <a:t>  - </a:t>
            </a:r>
            <a:br>
              <a:rPr lang="de-DE" sz="4000" dirty="0"/>
            </a:br>
            <a:r>
              <a:rPr lang="de-DE" sz="4000" dirty="0"/>
              <a:t>a </a:t>
            </a:r>
            <a:r>
              <a:rPr lang="de-DE" sz="4000" dirty="0" err="1"/>
              <a:t>challenge</a:t>
            </a:r>
            <a:r>
              <a:rPr lang="de-DE" sz="4000" dirty="0"/>
              <a:t> in </a:t>
            </a:r>
            <a:r>
              <a:rPr lang="de-DE" sz="4000" dirty="0" err="1"/>
              <a:t>low</a:t>
            </a:r>
            <a:r>
              <a:rPr lang="de-DE" sz="4000" dirty="0"/>
              <a:t> </a:t>
            </a:r>
            <a:r>
              <a:rPr lang="de-DE" sz="4000" dirty="0" err="1"/>
              <a:t>frequency</a:t>
            </a:r>
            <a:r>
              <a:rPr lang="de-DE" sz="4000" dirty="0"/>
              <a:t> </a:t>
            </a:r>
            <a:r>
              <a:rPr lang="de-DE" sz="4000" dirty="0" err="1"/>
              <a:t>data</a:t>
            </a:r>
            <a:endParaRPr lang="de-DE" sz="4000" dirty="0"/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038600" cy="4530725"/>
          </a:xfrm>
        </p:spPr>
        <p:txBody>
          <a:bodyPr/>
          <a:lstStyle/>
          <a:p>
            <a:r>
              <a:rPr lang="de-DE"/>
              <a:t>Before flagging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716338"/>
            <a:ext cx="4038600" cy="4530725"/>
          </a:xfrm>
        </p:spPr>
        <p:txBody>
          <a:bodyPr/>
          <a:lstStyle/>
          <a:p>
            <a:r>
              <a:rPr lang="de-DE"/>
              <a:t>After flagging</a:t>
            </a:r>
          </a:p>
        </p:txBody>
      </p:sp>
      <p:pic>
        <p:nvPicPr>
          <p:cNvPr id="375817" name="Picture 9" descr="unflagged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412875"/>
            <a:ext cx="6011862" cy="2252663"/>
          </a:xfrm>
          <a:prstGeom prst="rect">
            <a:avLst/>
          </a:prstGeom>
          <a:noFill/>
        </p:spPr>
      </p:pic>
      <p:pic>
        <p:nvPicPr>
          <p:cNvPr id="375818" name="Picture 10" descr="flagged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438" y="3933825"/>
            <a:ext cx="6278562" cy="23542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AOFlagger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484784"/>
            <a:ext cx="3168352" cy="4800600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de-DE" dirty="0" smtClean="0"/>
              <a:t>CASA Script in </a:t>
            </a:r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AO-</a:t>
            </a:r>
            <a:r>
              <a:rPr lang="de-DE" dirty="0" err="1" smtClean="0"/>
              <a:t>Flagger</a:t>
            </a:r>
            <a:endParaRPr lang="de-DE" dirty="0" smtClean="0"/>
          </a:p>
          <a:p>
            <a:pPr lvl="0">
              <a:defRPr/>
            </a:pPr>
            <a:r>
              <a:rPr lang="de-DE" dirty="0" smtClean="0"/>
              <a:t>AO-</a:t>
            </a:r>
            <a:r>
              <a:rPr lang="de-DE" dirty="0" err="1" smtClean="0"/>
              <a:t>Flagger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LOFAR</a:t>
            </a:r>
            <a:br>
              <a:rPr lang="de-DE" dirty="0" smtClean="0"/>
            </a:br>
            <a:r>
              <a:rPr lang="de-DE" dirty="0" err="1" smtClean="0"/>
              <a:t>detects</a:t>
            </a:r>
            <a:r>
              <a:rPr lang="de-DE" dirty="0" smtClean="0"/>
              <a:t> </a:t>
            </a:r>
            <a:r>
              <a:rPr lang="de-DE" dirty="0" err="1" smtClean="0"/>
              <a:t>rfi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baselines</a:t>
            </a:r>
            <a:endParaRPr lang="de-DE" dirty="0" smtClean="0"/>
          </a:p>
          <a:p>
            <a:pPr>
              <a:defRPr/>
            </a:pP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imaging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widefield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endParaRPr lang="de-DE" dirty="0" smtClean="0"/>
          </a:p>
          <a:p>
            <a:pPr lvl="0">
              <a:defRPr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9" y="1700808"/>
            <a:ext cx="4968551" cy="39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/>
          </a:p>
        </p:txBody>
      </p:sp>
      <p:pic>
        <p:nvPicPr>
          <p:cNvPr id="4" name="Picture 5" descr="CalibrationProcessforamultisourcefi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32257"/>
            <a:ext cx="8840290" cy="459374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Summary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>
          <a:xfrm>
            <a:off x="1259632" y="1700808"/>
            <a:ext cx="3826768" cy="1600438"/>
          </a:xfrm>
        </p:spPr>
        <p:txBody>
          <a:bodyPr wrap="square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9/28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endParaRPr lang="de-DE" dirty="0" smtClean="0"/>
          </a:p>
          <a:p>
            <a:r>
              <a:rPr lang="de-DE" dirty="0" smtClean="0"/>
              <a:t>7/9 </a:t>
            </a:r>
            <a:r>
              <a:rPr lang="de-DE" dirty="0" err="1" smtClean="0"/>
              <a:t>show</a:t>
            </a:r>
            <a:r>
              <a:rPr lang="de-DE" dirty="0" smtClean="0"/>
              <a:t> an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sourde</a:t>
            </a:r>
            <a:endParaRPr lang="de-DE" dirty="0" smtClean="0"/>
          </a:p>
          <a:p>
            <a:r>
              <a:rPr lang="de-DE" dirty="0" smtClean="0"/>
              <a:t>4/7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peak</a:t>
            </a:r>
            <a:r>
              <a:rPr lang="de-DE" dirty="0" smtClean="0"/>
              <a:t> in X-</a:t>
            </a:r>
            <a:r>
              <a:rPr lang="de-DE" dirty="0" err="1" smtClean="0"/>
              <a:t>ray</a:t>
            </a:r>
            <a:endParaRPr lang="de-DE" dirty="0" smtClean="0"/>
          </a:p>
          <a:p>
            <a:r>
              <a:rPr lang="de-DE" dirty="0" smtClean="0"/>
              <a:t>Clusters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nicely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712" y="3212976"/>
            <a:ext cx="8826631" cy="25202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Relations of Galaxy Clusters - Liverpool - June 2011</a:t>
            </a:r>
            <a:endParaRPr lang="de-DE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L vs T pl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708525" cy="47085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Luminosity-Temperature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652120" y="2348880"/>
            <a:ext cx="3203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  <a:p>
            <a:r>
              <a:rPr lang="de-DE" dirty="0" smtClean="0"/>
              <a:t>Black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unmapped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, but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de-DE" dirty="0" smtClean="0"/>
              <a:t>Black </a:t>
            </a:r>
            <a:r>
              <a:rPr lang="de-DE" dirty="0" err="1" smtClean="0"/>
              <a:t>line</a:t>
            </a:r>
            <a:r>
              <a:rPr lang="de-DE" dirty="0" smtClean="0"/>
              <a:t>: fit </a:t>
            </a:r>
          </a:p>
          <a:p>
            <a:r>
              <a:rPr lang="de-DE" dirty="0" smtClean="0"/>
              <a:t>Grey </a:t>
            </a:r>
            <a:r>
              <a:rPr lang="de-DE" dirty="0" err="1" smtClean="0"/>
              <a:t>lines</a:t>
            </a:r>
            <a:r>
              <a:rPr lang="de-DE" dirty="0" smtClean="0"/>
              <a:t>: </a:t>
            </a:r>
            <a:r>
              <a:rPr lang="de-DE" dirty="0" err="1" smtClean="0"/>
              <a:t>error</a:t>
            </a:r>
            <a:r>
              <a:rPr lang="de-DE" dirty="0" smtClean="0"/>
              <a:t> on fit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938" y="4293096"/>
            <a:ext cx="820891" cy="28803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5292080" y="6237312"/>
            <a:ext cx="342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from Pratt et al. 2008</a:t>
            </a:r>
            <a:endParaRPr lang="de-DE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Luminosity</a:t>
            </a:r>
            <a:r>
              <a:rPr lang="de-DE" dirty="0" smtClean="0"/>
              <a:t> vs. redshift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652120" y="2348880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Black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unmapped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, but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/>
          </a:p>
        </p:txBody>
      </p:sp>
      <p:pic>
        <p:nvPicPr>
          <p:cNvPr id="7" name="Inhaltsplatzhalter 6" descr="L vs z pl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4708525" cy="4708525"/>
          </a:xfrm>
        </p:spPr>
      </p:pic>
      <p:sp>
        <p:nvSpPr>
          <p:cNvPr id="8" name="Textfeld 7"/>
          <p:cNvSpPr txBox="1"/>
          <p:nvPr/>
        </p:nvSpPr>
        <p:spPr>
          <a:xfrm>
            <a:off x="5302884" y="6021288"/>
            <a:ext cx="3841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from Pratt et al. 2008</a:t>
            </a:r>
          </a:p>
          <a:p>
            <a:r>
              <a:rPr lang="de-DE" dirty="0" err="1" smtClean="0"/>
              <a:t>Redshifts</a:t>
            </a:r>
            <a:r>
              <a:rPr lang="de-DE" dirty="0" smtClean="0"/>
              <a:t> from Böhringer et al. 2007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</a:t>
            </a:r>
            <a:r>
              <a:rPr lang="de-DE" baseline="-25000" dirty="0" smtClean="0"/>
              <a:t>X-</a:t>
            </a:r>
            <a:r>
              <a:rPr lang="de-DE" baseline="-25000" dirty="0" err="1" smtClean="0"/>
              <a:t>ray</a:t>
            </a:r>
            <a:r>
              <a:rPr lang="de-DE" dirty="0" smtClean="0"/>
              <a:t> vs. T</a:t>
            </a:r>
            <a:r>
              <a:rPr lang="de-DE" baseline="-25000" dirty="0" smtClean="0"/>
              <a:t>X-</a:t>
            </a:r>
            <a:r>
              <a:rPr lang="de-DE" baseline="-25000" dirty="0" err="1" smtClean="0"/>
              <a:t>ray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bright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faint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pic>
        <p:nvPicPr>
          <p:cNvPr id="4" name="Inhaltsplatzhalter 3" descr="L vs T bright vs. faint pl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4708525" cy="4708525"/>
          </a:xfrm>
        </p:spPr>
      </p:pic>
      <p:sp>
        <p:nvSpPr>
          <p:cNvPr id="5" name="Textfeld 4"/>
          <p:cNvSpPr txBox="1"/>
          <p:nvPr/>
        </p:nvSpPr>
        <p:spPr>
          <a:xfrm>
            <a:off x="5364088" y="2276872"/>
            <a:ext cx="35269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faint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&lt; 10</a:t>
            </a:r>
            <a:r>
              <a:rPr lang="de-DE" baseline="30000" dirty="0" smtClean="0"/>
              <a:t>25</a:t>
            </a:r>
            <a:r>
              <a:rPr lang="de-DE" dirty="0" smtClean="0"/>
              <a:t> W Hz</a:t>
            </a:r>
            <a:r>
              <a:rPr lang="de-DE" baseline="30000" dirty="0" smtClean="0"/>
              <a:t>-1</a:t>
            </a:r>
            <a:endParaRPr lang="de-DE" dirty="0" smtClean="0"/>
          </a:p>
          <a:p>
            <a:r>
              <a:rPr lang="de-DE" dirty="0" smtClean="0"/>
              <a:t>Blue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bright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&gt; 10</a:t>
            </a:r>
            <a:r>
              <a:rPr lang="de-DE" baseline="30000" dirty="0" smtClean="0"/>
              <a:t>25</a:t>
            </a:r>
            <a:r>
              <a:rPr lang="de-DE" dirty="0" smtClean="0"/>
              <a:t> W Hz</a:t>
            </a:r>
            <a:r>
              <a:rPr lang="de-DE" baseline="30000" dirty="0" smtClean="0"/>
              <a:t>-1</a:t>
            </a:r>
            <a:endParaRPr lang="de-DE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vs. </a:t>
            </a:r>
            <a:br>
              <a:rPr lang="de-DE" dirty="0" smtClean="0"/>
            </a:br>
            <a:r>
              <a:rPr lang="de-DE" dirty="0" smtClean="0"/>
              <a:t>Radio </a:t>
            </a:r>
            <a:r>
              <a:rPr lang="de-DE" dirty="0" err="1" smtClean="0"/>
              <a:t>luminosity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/>
          </a:p>
        </p:txBody>
      </p:sp>
      <p:pic>
        <p:nvPicPr>
          <p:cNvPr id="4" name="Inhaltsplatzhalter 3" descr="L vs L_radio extended - point plo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4708525" cy="4708525"/>
          </a:xfrm>
        </p:spPr>
      </p:pic>
      <p:sp>
        <p:nvSpPr>
          <p:cNvPr id="5" name="Textfeld 4"/>
          <p:cNvSpPr txBox="1"/>
          <p:nvPr/>
        </p:nvSpPr>
        <p:spPr>
          <a:xfrm>
            <a:off x="5868144" y="2276872"/>
            <a:ext cx="2925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Blue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point-like</a:t>
            </a:r>
            <a:r>
              <a:rPr lang="de-DE" dirty="0" smtClean="0"/>
              <a:t>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:</a:t>
            </a:r>
          </a:p>
          <a:p>
            <a:r>
              <a:rPr lang="de-DE" dirty="0" smtClean="0"/>
              <a:t>Extended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endParaRPr lang="de-DE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RXCJ0006 </a:t>
            </a:r>
            <a:r>
              <a:rPr lang="de-DE" dirty="0" err="1" smtClean="0"/>
              <a:t>and</a:t>
            </a:r>
            <a:r>
              <a:rPr lang="de-DE" dirty="0" smtClean="0"/>
              <a:t> RXCJ2023</a:t>
            </a:r>
            <a:endParaRPr lang="de-DE" dirty="0"/>
          </a:p>
        </p:txBody>
      </p:sp>
      <p:pic>
        <p:nvPicPr>
          <p:cNvPr id="14" name="Inhaltsplatzhalter 13" descr="R0006.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251" r="22875"/>
          <a:stretch>
            <a:fillRect/>
          </a:stretch>
        </p:blipFill>
        <p:spPr>
          <a:xfrm>
            <a:off x="251520" y="1988840"/>
            <a:ext cx="4364371" cy="3976216"/>
          </a:xfrm>
        </p:spPr>
      </p:pic>
      <p:pic>
        <p:nvPicPr>
          <p:cNvPr id="15" name="Grafik 14" descr="R2023.poster.jpg"/>
          <p:cNvPicPr>
            <a:picLocks noChangeAspect="1"/>
          </p:cNvPicPr>
          <p:nvPr/>
        </p:nvPicPr>
        <p:blipFill>
          <a:blip r:embed="rId4" cstate="print"/>
          <a:srcRect l="20010" r="22503"/>
          <a:stretch>
            <a:fillRect/>
          </a:stretch>
        </p:blipFill>
        <p:spPr>
          <a:xfrm>
            <a:off x="4606413" y="1916832"/>
            <a:ext cx="4537587" cy="408998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de-DE" dirty="0" smtClean="0"/>
              <a:t>RXCJ2234 </a:t>
            </a:r>
            <a:r>
              <a:rPr lang="de-DE" dirty="0" err="1" smtClean="0"/>
              <a:t>and</a:t>
            </a:r>
            <a:r>
              <a:rPr lang="de-DE" dirty="0" smtClean="0"/>
              <a:t> RXCJ2149 </a:t>
            </a:r>
            <a:endParaRPr lang="de-DE" dirty="0"/>
          </a:p>
        </p:txBody>
      </p:sp>
      <p:pic>
        <p:nvPicPr>
          <p:cNvPr id="4" name="Inhaltsplatzhalter 3" descr="R2234.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250" r="23750"/>
          <a:stretch>
            <a:fillRect/>
          </a:stretch>
        </p:blipFill>
        <p:spPr>
          <a:xfrm>
            <a:off x="125976" y="1988840"/>
            <a:ext cx="4374016" cy="3976216"/>
          </a:xfrm>
        </p:spPr>
      </p:pic>
      <p:pic>
        <p:nvPicPr>
          <p:cNvPr id="5" name="Grafik 4" descr="RXCJ2149.jpg"/>
          <p:cNvPicPr>
            <a:picLocks noChangeAspect="1"/>
          </p:cNvPicPr>
          <p:nvPr/>
        </p:nvPicPr>
        <p:blipFill>
          <a:blip r:embed="rId4" cstate="print"/>
          <a:srcRect l="17647" r="21716"/>
          <a:stretch>
            <a:fillRect/>
          </a:stretch>
        </p:blipFill>
        <p:spPr>
          <a:xfrm>
            <a:off x="4344622" y="1988840"/>
            <a:ext cx="4691874" cy="3961956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447800"/>
            <a:ext cx="7530040" cy="450148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evolution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baryonic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outstandung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extragalactic</a:t>
            </a:r>
            <a:r>
              <a:rPr lang="de-DE" dirty="0" smtClean="0"/>
              <a:t> </a:t>
            </a:r>
            <a:r>
              <a:rPr lang="de-DE" dirty="0" err="1" smtClean="0"/>
              <a:t>astronomy</a:t>
            </a:r>
            <a:endParaRPr lang="de-DE" dirty="0" smtClean="0"/>
          </a:p>
          <a:p>
            <a:r>
              <a:rPr lang="de-DE" dirty="0" err="1" smtClean="0"/>
              <a:t>Recent</a:t>
            </a:r>
            <a:r>
              <a:rPr lang="de-DE" dirty="0" smtClean="0"/>
              <a:t>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Dark matter </a:t>
            </a:r>
            <a:r>
              <a:rPr lang="de-DE" dirty="0" err="1" smtClean="0"/>
              <a:t>distribution</a:t>
            </a:r>
            <a:r>
              <a:rPr lang="de-DE" dirty="0" smtClean="0"/>
              <a:t> in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predictions</a:t>
            </a:r>
            <a:r>
              <a:rPr lang="de-DE" dirty="0" smtClean="0"/>
              <a:t> but substantial </a:t>
            </a:r>
            <a:r>
              <a:rPr lang="de-DE" dirty="0" err="1" smtClean="0"/>
              <a:t>discrepancies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gas </a:t>
            </a:r>
            <a:r>
              <a:rPr lang="de-DE" dirty="0" err="1" smtClean="0"/>
              <a:t>porperties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predictions</a:t>
            </a:r>
            <a:r>
              <a:rPr lang="de-DE" dirty="0" smtClean="0"/>
              <a:t> from </a:t>
            </a:r>
            <a:r>
              <a:rPr lang="de-DE" dirty="0" err="1" smtClean="0"/>
              <a:t>simulations</a:t>
            </a:r>
            <a:endParaRPr lang="de-DE" dirty="0" smtClean="0"/>
          </a:p>
          <a:p>
            <a:r>
              <a:rPr lang="de-DE" dirty="0" smtClean="0"/>
              <a:t>Clusters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underluminous</a:t>
            </a:r>
            <a:r>
              <a:rPr lang="de-DE" dirty="0" smtClean="0"/>
              <a:t> in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,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an </a:t>
            </a:r>
            <a:r>
              <a:rPr lang="de-DE" dirty="0" err="1" smtClean="0"/>
              <a:t>excess</a:t>
            </a:r>
            <a:r>
              <a:rPr lang="de-DE" dirty="0" smtClean="0"/>
              <a:t> in gas </a:t>
            </a:r>
            <a:r>
              <a:rPr lang="de-DE" dirty="0" err="1" smtClean="0"/>
              <a:t>entropy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extends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outer</a:t>
            </a:r>
            <a:r>
              <a:rPr lang="de-DE" dirty="0" smtClean="0"/>
              <a:t>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4025" y="0"/>
            <a:ext cx="3609975" cy="11398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RXCJ2157</a:t>
            </a:r>
          </a:p>
        </p:txBody>
      </p:sp>
      <p:pic>
        <p:nvPicPr>
          <p:cNvPr id="10243" name="Inhaltsplatzhalter 5" descr="RXCJ2157.jpg"/>
          <p:cNvPicPr>
            <a:picLocks noChangeAspect="1"/>
          </p:cNvPicPr>
          <p:nvPr/>
        </p:nvPicPr>
        <p:blipFill>
          <a:blip r:embed="rId2" cstate="print"/>
          <a:srcRect l="29875" r="29875"/>
          <a:stretch>
            <a:fillRect/>
          </a:stretch>
        </p:blipFill>
        <p:spPr bwMode="auto">
          <a:xfrm>
            <a:off x="179388" y="188913"/>
            <a:ext cx="503713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Grafik 4" descr="RXCJ2157_bottom right.jpg"/>
          <p:cNvPicPr>
            <a:picLocks noChangeAspect="1"/>
          </p:cNvPicPr>
          <p:nvPr/>
        </p:nvPicPr>
        <p:blipFill>
          <a:blip r:embed="rId3" cstate="print"/>
          <a:srcRect l="9837" r="12201"/>
          <a:stretch>
            <a:fillRect/>
          </a:stretch>
        </p:blipFill>
        <p:spPr bwMode="auto">
          <a:xfrm>
            <a:off x="5292725" y="4516438"/>
            <a:ext cx="3563938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Grafik 5" descr="RXCJ2157_rifght top.jpg"/>
          <p:cNvPicPr>
            <a:picLocks noChangeAspect="1"/>
          </p:cNvPicPr>
          <p:nvPr/>
        </p:nvPicPr>
        <p:blipFill>
          <a:blip r:embed="rId4" cstate="print"/>
          <a:srcRect l="21519" r="24931"/>
          <a:stretch>
            <a:fillRect/>
          </a:stretch>
        </p:blipFill>
        <p:spPr bwMode="auto">
          <a:xfrm>
            <a:off x="6480175" y="908050"/>
            <a:ext cx="266382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RXCJ2157_central.jpg"/>
          <p:cNvPicPr>
            <a:picLocks noChangeAspect="1"/>
          </p:cNvPicPr>
          <p:nvPr/>
        </p:nvPicPr>
        <p:blipFill>
          <a:blip r:embed="rId5" cstate="print"/>
          <a:srcRect l="14497" r="17778"/>
          <a:stretch>
            <a:fillRect/>
          </a:stretch>
        </p:blipFill>
        <p:spPr bwMode="auto">
          <a:xfrm>
            <a:off x="5003800" y="2492375"/>
            <a:ext cx="333533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 rot="5400000">
            <a:off x="2232025" y="1089025"/>
            <a:ext cx="64770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5400000">
            <a:off x="4355306" y="1772445"/>
            <a:ext cx="720725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rot="10800000" flipV="1">
            <a:off x="4067175" y="5084763"/>
            <a:ext cx="792163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</a:t>
            </a:r>
            <a:r>
              <a:rPr lang="de-DE" dirty="0" err="1" smtClean="0"/>
              <a:t>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de-DE" sz="2300" dirty="0" smtClean="0"/>
              <a:t>Finish </a:t>
            </a:r>
            <a:r>
              <a:rPr lang="de-DE" sz="2300" dirty="0" err="1" smtClean="0"/>
              <a:t>mapping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REXCESS sample</a:t>
            </a:r>
          </a:p>
          <a:p>
            <a:pPr>
              <a:lnSpc>
                <a:spcPct val="120000"/>
              </a:lnSpc>
            </a:pPr>
            <a:r>
              <a:rPr lang="de-DE" sz="2300" dirty="0" err="1" smtClean="0"/>
              <a:t>Make</a:t>
            </a:r>
            <a:r>
              <a:rPr lang="de-DE" sz="2300" dirty="0" smtClean="0"/>
              <a:t> </a:t>
            </a:r>
            <a:r>
              <a:rPr lang="de-DE" sz="2300" dirty="0" err="1" smtClean="0"/>
              <a:t>maps</a:t>
            </a:r>
            <a:r>
              <a:rPr lang="de-DE" sz="2300" dirty="0" smtClean="0"/>
              <a:t> </a:t>
            </a:r>
            <a:r>
              <a:rPr lang="de-DE" sz="2300" dirty="0" err="1" smtClean="0"/>
              <a:t>using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240 MHz </a:t>
            </a:r>
            <a:r>
              <a:rPr lang="de-DE" sz="2300" dirty="0" err="1" smtClean="0"/>
              <a:t>data</a:t>
            </a:r>
            <a:r>
              <a:rPr lang="de-DE" sz="2300" dirty="0" smtClean="0"/>
              <a:t> </a:t>
            </a:r>
            <a:r>
              <a:rPr lang="de-DE" sz="2300" dirty="0" err="1" smtClean="0"/>
              <a:t>for</a:t>
            </a:r>
            <a:r>
              <a:rPr lang="de-DE" sz="2300" dirty="0" smtClean="0"/>
              <a:t> </a:t>
            </a:r>
            <a:r>
              <a:rPr lang="de-DE" sz="2300" dirty="0" err="1" smtClean="0"/>
              <a:t>spectral</a:t>
            </a:r>
            <a:r>
              <a:rPr lang="de-DE" sz="2300" dirty="0" smtClean="0"/>
              <a:t> </a:t>
            </a:r>
            <a:r>
              <a:rPr lang="de-DE" sz="2300" dirty="0" err="1" smtClean="0"/>
              <a:t>information</a:t>
            </a:r>
            <a:r>
              <a:rPr lang="de-DE" sz="2300" dirty="0" smtClean="0"/>
              <a:t>, </a:t>
            </a:r>
            <a:r>
              <a:rPr lang="de-DE" sz="2300" dirty="0" err="1" smtClean="0"/>
              <a:t>estimate</a:t>
            </a:r>
            <a:r>
              <a:rPr lang="de-DE" sz="2300" dirty="0" smtClean="0"/>
              <a:t> </a:t>
            </a:r>
            <a:r>
              <a:rPr lang="de-DE" sz="2300" dirty="0" err="1" smtClean="0"/>
              <a:t>ages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energetics</a:t>
            </a:r>
            <a:r>
              <a:rPr lang="de-DE" sz="23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de-DE" sz="2300" dirty="0" err="1" smtClean="0"/>
              <a:t>Compare</a:t>
            </a:r>
            <a:r>
              <a:rPr lang="de-DE" sz="2300" dirty="0" smtClean="0"/>
              <a:t> </a:t>
            </a:r>
            <a:r>
              <a:rPr lang="de-DE" sz="2300" dirty="0" err="1" smtClean="0"/>
              <a:t>their</a:t>
            </a:r>
            <a:r>
              <a:rPr lang="de-DE" sz="2300" dirty="0" smtClean="0"/>
              <a:t> X-</a:t>
            </a:r>
            <a:r>
              <a:rPr lang="de-DE" sz="2300" dirty="0" err="1" smtClean="0"/>
              <a:t>ray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optical</a:t>
            </a:r>
            <a:r>
              <a:rPr lang="de-DE" sz="2300" dirty="0" smtClean="0"/>
              <a:t> </a:t>
            </a:r>
            <a:r>
              <a:rPr lang="de-DE" sz="2300" dirty="0" err="1" smtClean="0"/>
              <a:t>properties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scaling</a:t>
            </a:r>
            <a:r>
              <a:rPr lang="de-DE" sz="2300" dirty="0" smtClean="0"/>
              <a:t> </a:t>
            </a:r>
            <a:r>
              <a:rPr lang="de-DE" sz="2300" dirty="0" err="1" smtClean="0"/>
              <a:t>laws</a:t>
            </a:r>
            <a:endParaRPr lang="de-DE" sz="23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300" dirty="0" err="1" smtClean="0"/>
              <a:t>Use</a:t>
            </a:r>
            <a:r>
              <a:rPr lang="de-DE" sz="2300" dirty="0" smtClean="0"/>
              <a:t> REXCESS sample </a:t>
            </a:r>
            <a:r>
              <a:rPr lang="de-DE" sz="2300" dirty="0" err="1" smtClean="0"/>
              <a:t>as</a:t>
            </a:r>
            <a:r>
              <a:rPr lang="de-DE" sz="2300" dirty="0" smtClean="0"/>
              <a:t> </a:t>
            </a:r>
            <a:r>
              <a:rPr lang="de-DE" sz="2300" dirty="0" err="1" smtClean="0"/>
              <a:t>baseline</a:t>
            </a:r>
            <a:r>
              <a:rPr lang="de-DE" sz="2300" dirty="0" smtClean="0"/>
              <a:t>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extend</a:t>
            </a:r>
            <a:r>
              <a:rPr lang="de-DE" sz="2300" dirty="0" smtClean="0"/>
              <a:t> </a:t>
            </a:r>
            <a:r>
              <a:rPr lang="de-DE" sz="2300" dirty="0" err="1" smtClean="0"/>
              <a:t>it</a:t>
            </a:r>
            <a:r>
              <a:rPr lang="de-DE" sz="2300" dirty="0" smtClean="0"/>
              <a:t>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higher</a:t>
            </a:r>
            <a:r>
              <a:rPr lang="de-DE" sz="2300" dirty="0" smtClean="0"/>
              <a:t> redshift </a:t>
            </a:r>
            <a:r>
              <a:rPr lang="de-DE" sz="2300" dirty="0" err="1" smtClean="0"/>
              <a:t>with</a:t>
            </a:r>
            <a:r>
              <a:rPr lang="de-DE" sz="2300" dirty="0" smtClean="0"/>
              <a:t> GMRT </a:t>
            </a:r>
            <a:r>
              <a:rPr lang="de-DE" sz="2300" dirty="0" err="1" smtClean="0"/>
              <a:t>and</a:t>
            </a:r>
            <a:r>
              <a:rPr lang="de-DE" sz="2300" dirty="0" smtClean="0"/>
              <a:t> LOFAR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investigate</a:t>
            </a:r>
            <a:r>
              <a:rPr lang="de-DE" sz="2300" dirty="0" smtClean="0"/>
              <a:t> </a:t>
            </a:r>
            <a:r>
              <a:rPr lang="de-DE" sz="2300" dirty="0" err="1" smtClean="0"/>
              <a:t>the</a:t>
            </a:r>
            <a:r>
              <a:rPr lang="de-DE" sz="2300" dirty="0" smtClean="0"/>
              <a:t> </a:t>
            </a:r>
            <a:r>
              <a:rPr lang="de-DE" sz="2300" dirty="0" err="1" smtClean="0"/>
              <a:t>evolution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cluster</a:t>
            </a:r>
            <a:r>
              <a:rPr lang="de-DE" sz="2300" dirty="0" smtClean="0"/>
              <a:t> </a:t>
            </a:r>
            <a:r>
              <a:rPr lang="de-DE" sz="2300" dirty="0" err="1" smtClean="0"/>
              <a:t>radio-loud</a:t>
            </a:r>
            <a:r>
              <a:rPr lang="de-DE" sz="2300" dirty="0" smtClean="0"/>
              <a:t> AGN </a:t>
            </a:r>
            <a:r>
              <a:rPr lang="de-DE" sz="2300" dirty="0" err="1" smtClean="0"/>
              <a:t>populations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their</a:t>
            </a:r>
            <a:r>
              <a:rPr lang="de-DE" sz="2300" dirty="0" smtClean="0"/>
              <a:t> </a:t>
            </a:r>
            <a:r>
              <a:rPr lang="de-DE" sz="2300" dirty="0" err="1" smtClean="0"/>
              <a:t>effect</a:t>
            </a:r>
            <a:r>
              <a:rPr lang="de-DE" sz="2300" dirty="0" smtClean="0"/>
              <a:t> on </a:t>
            </a:r>
            <a:r>
              <a:rPr lang="de-DE" sz="2300" dirty="0" err="1" smtClean="0"/>
              <a:t>scaling</a:t>
            </a:r>
            <a:r>
              <a:rPr lang="de-DE" sz="2300" dirty="0" smtClean="0"/>
              <a:t> </a:t>
            </a:r>
            <a:r>
              <a:rPr lang="de-DE" sz="2300" dirty="0" err="1" smtClean="0"/>
              <a:t>relations</a:t>
            </a:r>
            <a:endParaRPr lang="de-DE" sz="2300" dirty="0" smtClean="0"/>
          </a:p>
          <a:p>
            <a:pPr>
              <a:lnSpc>
                <a:spcPct val="120000"/>
              </a:lnSpc>
            </a:pPr>
            <a:r>
              <a:rPr lang="de-DE" sz="2300" dirty="0" err="1" smtClean="0"/>
              <a:t>Use</a:t>
            </a:r>
            <a:r>
              <a:rPr lang="de-DE" sz="2300" dirty="0" smtClean="0"/>
              <a:t> LOFAR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investigate</a:t>
            </a:r>
            <a:r>
              <a:rPr lang="de-DE" sz="2300" dirty="0" smtClean="0"/>
              <a:t> </a:t>
            </a:r>
            <a:r>
              <a:rPr lang="de-DE" sz="2300" dirty="0" err="1" smtClean="0"/>
              <a:t>presence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diffuse </a:t>
            </a:r>
            <a:r>
              <a:rPr lang="de-DE" sz="2300" dirty="0" err="1" smtClean="0"/>
              <a:t>radio</a:t>
            </a:r>
            <a:r>
              <a:rPr lang="de-DE" sz="2300" dirty="0" smtClean="0"/>
              <a:t> </a:t>
            </a:r>
            <a:r>
              <a:rPr lang="de-DE" sz="2300" dirty="0" err="1" smtClean="0"/>
              <a:t>emission</a:t>
            </a:r>
            <a:r>
              <a:rPr lang="de-DE" sz="2300" dirty="0" smtClean="0"/>
              <a:t> </a:t>
            </a:r>
            <a:r>
              <a:rPr lang="de-DE" sz="2300" dirty="0" err="1" smtClean="0"/>
              <a:t>associated</a:t>
            </a:r>
            <a:r>
              <a:rPr lang="de-DE" sz="2300" dirty="0" smtClean="0"/>
              <a:t> </a:t>
            </a:r>
            <a:r>
              <a:rPr lang="de-DE" sz="2300" dirty="0" err="1" smtClean="0"/>
              <a:t>with</a:t>
            </a:r>
            <a:r>
              <a:rPr lang="de-DE" sz="2300" dirty="0" smtClean="0"/>
              <a:t> </a:t>
            </a:r>
            <a:r>
              <a:rPr lang="de-DE" sz="2300" dirty="0" err="1" smtClean="0"/>
              <a:t>previous</a:t>
            </a:r>
            <a:r>
              <a:rPr lang="de-DE" sz="2300" dirty="0" smtClean="0"/>
              <a:t> </a:t>
            </a:r>
            <a:r>
              <a:rPr lang="de-DE" sz="2300" dirty="0" err="1" smtClean="0"/>
              <a:t>cycles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AGN </a:t>
            </a:r>
            <a:r>
              <a:rPr lang="de-DE" sz="2300" dirty="0" err="1" smtClean="0"/>
              <a:t>activity</a:t>
            </a:r>
            <a:endParaRPr lang="de-DE" sz="23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31640" y="2996952"/>
            <a:ext cx="7498080" cy="1143000"/>
          </a:xfrm>
        </p:spPr>
        <p:txBody>
          <a:bodyPr/>
          <a:lstStyle/>
          <a:p>
            <a:pPr algn="ctr"/>
            <a:r>
              <a:rPr lang="de-DE" dirty="0" smtClean="0"/>
              <a:t>The End</a:t>
            </a:r>
            <a:endParaRPr lang="de-DE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Excess</a:t>
            </a:r>
            <a:r>
              <a:rPr lang="de-DE" dirty="0" smtClean="0"/>
              <a:t> </a:t>
            </a:r>
            <a:r>
              <a:rPr lang="de-DE" dirty="0" err="1" smtClean="0"/>
              <a:t>entropy</a:t>
            </a:r>
            <a:r>
              <a:rPr lang="de-DE" dirty="0" smtClean="0"/>
              <a:t> </a:t>
            </a:r>
            <a:r>
              <a:rPr lang="de-DE" dirty="0" err="1" smtClean="0"/>
              <a:t>thought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from </a:t>
            </a:r>
            <a:r>
              <a:rPr lang="de-DE" dirty="0" err="1" smtClean="0"/>
              <a:t>radiative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heating</a:t>
            </a:r>
            <a:r>
              <a:rPr lang="de-DE" dirty="0" smtClean="0"/>
              <a:t> from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loud</a:t>
            </a:r>
            <a:r>
              <a:rPr lang="de-DE" dirty="0" smtClean="0"/>
              <a:t> AGN</a:t>
            </a:r>
          </a:p>
          <a:p>
            <a:r>
              <a:rPr lang="de-DE" dirty="0" smtClean="0"/>
              <a:t>Cluster </a:t>
            </a:r>
            <a:r>
              <a:rPr lang="de-DE" dirty="0" err="1" smtClean="0"/>
              <a:t>surveys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high</a:t>
            </a:r>
            <a:r>
              <a:rPr lang="de-DE" dirty="0" smtClean="0"/>
              <a:t> redshift </a:t>
            </a:r>
            <a:r>
              <a:rPr lang="de-DE" dirty="0" err="1" smtClean="0"/>
              <a:t>rely</a:t>
            </a:r>
            <a:r>
              <a:rPr lang="de-DE" dirty="0" smtClean="0"/>
              <a:t> on </a:t>
            </a:r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observables,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cluster</a:t>
            </a:r>
            <a:r>
              <a:rPr lang="de-DE" dirty="0" smtClean="0"/>
              <a:t> gas </a:t>
            </a:r>
            <a:r>
              <a:rPr lang="de-DE" dirty="0" err="1" smtClean="0"/>
              <a:t>properties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Essential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understand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processes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that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cause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observed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scaling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relations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to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differ</a:t>
            </a:r>
            <a:r>
              <a:rPr lang="de-DE" dirty="0" smtClean="0">
                <a:sym typeface="Wingdings" pitchFamily="2" charset="2"/>
              </a:rPr>
              <a:t> from </a:t>
            </a:r>
            <a:r>
              <a:rPr lang="de-DE" dirty="0" err="1" smtClean="0">
                <a:sym typeface="Wingdings" pitchFamily="2" charset="2"/>
              </a:rPr>
              <a:t>predictions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understand </a:t>
            </a:r>
            <a:r>
              <a:rPr lang="de-DE" dirty="0" err="1" smtClean="0">
                <a:sym typeface="Wingdings" pitchFamily="2" charset="2"/>
              </a:rPr>
              <a:t>scatter</a:t>
            </a:r>
            <a:r>
              <a:rPr lang="de-DE" dirty="0" smtClean="0">
                <a:sym typeface="Wingdings" pitchFamily="2" charset="2"/>
              </a:rPr>
              <a:t> in </a:t>
            </a:r>
            <a:r>
              <a:rPr lang="de-DE" dirty="0" err="1" smtClean="0">
                <a:sym typeface="Wingdings" pitchFamily="2" charset="2"/>
              </a:rPr>
              <a:t>these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relations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how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they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evolve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redshift</a:t>
            </a:r>
            <a:endParaRPr lang="de-DE" dirty="0"/>
          </a:p>
        </p:txBody>
      </p:sp>
      <p:grpSp>
        <p:nvGrpSpPr>
          <p:cNvPr id="4" name="Gruppieren 5"/>
          <p:cNvGrpSpPr/>
          <p:nvPr/>
        </p:nvGrpSpPr>
        <p:grpSpPr>
          <a:xfrm>
            <a:off x="4427984" y="1124744"/>
            <a:ext cx="3848100" cy="3413993"/>
            <a:chOff x="4932040" y="1052736"/>
            <a:chExt cx="3848100" cy="34139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1052736"/>
              <a:ext cx="3848100" cy="340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feld 4"/>
            <p:cNvSpPr txBox="1"/>
            <p:nvPr/>
          </p:nvSpPr>
          <p:spPr>
            <a:xfrm>
              <a:off x="7740352" y="4005064"/>
              <a:ext cx="1008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chemeClr val="bg2"/>
                  </a:solidFill>
                </a:rPr>
                <a:t>Arnaud&amp;</a:t>
              </a:r>
              <a:br>
                <a:rPr lang="de-DE" sz="1200" dirty="0" smtClean="0">
                  <a:solidFill>
                    <a:schemeClr val="bg2"/>
                  </a:solidFill>
                </a:rPr>
              </a:br>
              <a:r>
                <a:rPr lang="de-DE" sz="1200" dirty="0" err="1" smtClean="0">
                  <a:solidFill>
                    <a:schemeClr val="bg2"/>
                  </a:solidFill>
                </a:rPr>
                <a:t>Evrard</a:t>
              </a:r>
              <a:r>
                <a:rPr lang="de-DE" sz="1200" dirty="0" smtClean="0">
                  <a:solidFill>
                    <a:schemeClr val="bg2"/>
                  </a:solidFill>
                </a:rPr>
                <a:t> 1999</a:t>
              </a:r>
              <a:endParaRPr lang="de-DE" sz="12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Aims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To complete mapping of the entire REXCESS sample at 610 MHz and 240 </a:t>
            </a:r>
            <a:r>
              <a:rPr lang="en-US" dirty="0" err="1" smtClean="0"/>
              <a:t>MHz.</a:t>
            </a:r>
            <a:endParaRPr lang="en-US" dirty="0" smtClean="0"/>
          </a:p>
          <a:p>
            <a:r>
              <a:rPr lang="en-US" dirty="0" smtClean="0"/>
              <a:t>To characterize the radio-loud AGN population of the clusters by optically identifying cluster radio sources, measuring luminosities, making morphological classifications, and producing spectral index maps.</a:t>
            </a:r>
          </a:p>
          <a:p>
            <a:r>
              <a:rPr lang="en-US" dirty="0" smtClean="0"/>
              <a:t>To identify radio relic and halo sources and measure their properties.</a:t>
            </a:r>
          </a:p>
          <a:p>
            <a:r>
              <a:rPr lang="en-US" dirty="0" smtClean="0"/>
              <a:t>To determine the </a:t>
            </a:r>
            <a:r>
              <a:rPr lang="en-US" dirty="0" err="1" smtClean="0"/>
              <a:t>equipartition</a:t>
            </a:r>
            <a:r>
              <a:rPr lang="en-US" dirty="0" smtClean="0"/>
              <a:t> energy content of the cluster-centre radio galaxies, and to use radio scaling laws (e.g. </a:t>
            </a:r>
            <a:r>
              <a:rPr lang="en-US" dirty="0" err="1" smtClean="0"/>
              <a:t>Birzan</a:t>
            </a:r>
            <a:r>
              <a:rPr lang="en-US" dirty="0" smtClean="0"/>
              <a:t> et al. 2008, </a:t>
            </a:r>
            <a:r>
              <a:rPr lang="en-US" dirty="0" err="1" smtClean="0"/>
              <a:t>ApJ</a:t>
            </a:r>
            <a:r>
              <a:rPr lang="en-US" dirty="0" smtClean="0"/>
              <a:t> 686 859) to investigate their energetic impact.</a:t>
            </a:r>
          </a:p>
          <a:p>
            <a:r>
              <a:rPr lang="en-US" dirty="0" smtClean="0"/>
              <a:t>To investigate the relations between AGN properties and global cluster characteristics (e.g. X-ray luminosity, mass, gas mass fraction, dynamical state, temperature, pressure and entropy distribution, BCG properties) determined from our multi-wavelength data.</a:t>
            </a:r>
          </a:p>
          <a:p>
            <a:r>
              <a:rPr lang="en-US" dirty="0" smtClean="0"/>
              <a:t>To investigate the effect of radio-loud AGN on cluster scaling relations (e.g. luminosity-temperature, entropy-temperature and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gas</a:t>
            </a:r>
            <a:r>
              <a:rPr lang="en-US" dirty="0" smtClean="0"/>
              <a:t>-temperature) and the effect of both central cluster AGN and non-central AGN on cluster gas properties.</a:t>
            </a:r>
            <a:endParaRPr lang="de-DE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13371"/>
          <a:stretch>
            <a:fillRect/>
          </a:stretch>
        </p:blipFill>
        <p:spPr bwMode="auto">
          <a:xfrm>
            <a:off x="611560" y="980728"/>
            <a:ext cx="8190299" cy="51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908720"/>
          </a:xfrm>
        </p:spPr>
        <p:txBody>
          <a:bodyPr/>
          <a:lstStyle/>
          <a:p>
            <a:r>
              <a:rPr lang="de-DE" dirty="0" err="1" smtClean="0"/>
              <a:t>Galaxy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980728"/>
            <a:ext cx="7384864" cy="4800600"/>
          </a:xfrm>
        </p:spPr>
        <p:txBody>
          <a:bodyPr/>
          <a:lstStyle/>
          <a:p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10 -15 %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baryonic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matter ( 8-10 %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hot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gas, ~1%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stars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rest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cold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gas &amp;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dust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85-90%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dark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matter</a:t>
            </a:r>
          </a:p>
          <a:p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Hundreds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member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galaxies</a:t>
            </a:r>
            <a:endParaRPr lang="de-DE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Total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mass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&gt;10</a:t>
            </a:r>
            <a:r>
              <a:rPr lang="de-DE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14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</a:t>
            </a:r>
            <a:r>
              <a:rPr lang="de-DE" baseline="-25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sun</a:t>
            </a:r>
            <a:endParaRPr lang="de-DE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Contain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old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massive ellipticals in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center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mainly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late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-type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galaxies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outer</a:t>
            </a:r>
            <a:r>
              <a:rPr lang="de-DE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regions</a:t>
            </a:r>
            <a:endParaRPr lang="de-DE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REXCESS Cluster Sample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416824" cy="4709160"/>
          </a:xfrm>
        </p:spPr>
        <p:txBody>
          <a:bodyPr/>
          <a:lstStyle/>
          <a:p>
            <a:r>
              <a:rPr lang="de-DE" dirty="0" smtClean="0"/>
              <a:t>33 </a:t>
            </a:r>
            <a:r>
              <a:rPr lang="de-DE" dirty="0" err="1" smtClean="0"/>
              <a:t>nearby</a:t>
            </a:r>
            <a:r>
              <a:rPr lang="de-DE" dirty="0" smtClean="0"/>
              <a:t> (z &lt; 0.2)</a:t>
            </a:r>
            <a:r>
              <a:rPr lang="de-DE" dirty="0" err="1" smtClean="0"/>
              <a:t>galaxy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endParaRPr lang="de-DE" dirty="0" smtClean="0"/>
          </a:p>
          <a:p>
            <a:r>
              <a:rPr lang="de-DE" dirty="0" err="1" smtClean="0"/>
              <a:t>Unbiased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dynamical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 smtClean="0"/>
          </a:p>
          <a:p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luminosity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endParaRPr lang="de-DE" dirty="0" smtClean="0"/>
          </a:p>
          <a:p>
            <a:r>
              <a:rPr lang="de-DE" dirty="0" err="1" smtClean="0"/>
              <a:t>Observed</a:t>
            </a:r>
            <a:r>
              <a:rPr lang="de-DE" dirty="0" smtClean="0"/>
              <a:t> in X-</a:t>
            </a:r>
            <a:r>
              <a:rPr lang="de-DE" dirty="0" err="1" smtClean="0"/>
              <a:t>ray</a:t>
            </a:r>
            <a:r>
              <a:rPr lang="de-DE" dirty="0" smtClean="0"/>
              <a:t>, </a:t>
            </a:r>
            <a:r>
              <a:rPr lang="de-DE" dirty="0" err="1" smtClean="0"/>
              <a:t>optical</a:t>
            </a:r>
            <a:r>
              <a:rPr lang="de-DE" dirty="0" smtClean="0"/>
              <a:t>, SZ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radio</a:t>
            </a:r>
            <a:r>
              <a:rPr lang="de-DE" dirty="0" smtClean="0"/>
              <a:t> </a:t>
            </a:r>
            <a:r>
              <a:rPr lang="de-DE" dirty="0" err="1" smtClean="0"/>
              <a:t>wavelength</a:t>
            </a:r>
            <a:endParaRPr lang="de-DE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 Determination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distribution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properties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local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cluster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population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as</a:t>
            </a:r>
            <a:r>
              <a:rPr lang="de-DE" dirty="0" smtClean="0">
                <a:sym typeface="Wingdings" pitchFamily="2" charset="2"/>
              </a:rPr>
              <a:t> a </a:t>
            </a:r>
            <a:r>
              <a:rPr lang="de-DE" dirty="0" err="1" smtClean="0">
                <a:sym typeface="Wingdings" pitchFamily="2" charset="2"/>
              </a:rPr>
              <a:t>whole</a:t>
            </a:r>
            <a:endParaRPr lang="de-DE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 REXCESS </a:t>
            </a:r>
            <a:r>
              <a:rPr lang="de-DE" dirty="0" err="1" smtClean="0"/>
              <a:t>clusters</a:t>
            </a:r>
            <a:r>
              <a:rPr lang="de-DE" dirty="0" smtClean="0"/>
              <a:t> in X-</a:t>
            </a:r>
            <a:r>
              <a:rPr lang="de-DE" dirty="0" err="1" smtClean="0"/>
              <a:t>ray</a:t>
            </a:r>
            <a:endParaRPr lang="de-DE" dirty="0"/>
          </a:p>
        </p:txBody>
      </p:sp>
      <p:pic>
        <p:nvPicPr>
          <p:cNvPr id="4" name="Picture 5" descr="rexc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704856" cy="5533119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88224" y="594928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Böhringer et al. 2007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 relaxed cluster</a:t>
            </a:r>
          </a:p>
        </p:txBody>
      </p:sp>
      <p:pic>
        <p:nvPicPr>
          <p:cNvPr id="385029" name="Picture 5" descr="rexcess"/>
          <p:cNvPicPr>
            <a:picLocks noChangeAspect="1" noChangeArrowheads="1"/>
          </p:cNvPicPr>
          <p:nvPr/>
        </p:nvPicPr>
        <p:blipFill>
          <a:blip r:embed="rId2" cstate="print"/>
          <a:srcRect l="14288" r="70961" b="80247"/>
          <a:stretch>
            <a:fillRect/>
          </a:stretch>
        </p:blipFill>
        <p:spPr bwMode="auto">
          <a:xfrm>
            <a:off x="1979613" y="1484313"/>
            <a:ext cx="4824412" cy="4640262"/>
          </a:xfrm>
          <a:prstGeom prst="rect">
            <a:avLst/>
          </a:prstGeom>
          <a:noFill/>
        </p:spPr>
      </p:pic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5992813" y="61849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Böhringer et al. 2007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 merging cluster</a:t>
            </a:r>
          </a:p>
        </p:txBody>
      </p:sp>
      <p:pic>
        <p:nvPicPr>
          <p:cNvPr id="387077" name="Picture 5" descr="rexcess"/>
          <p:cNvPicPr>
            <a:picLocks noChangeAspect="1" noChangeArrowheads="1"/>
          </p:cNvPicPr>
          <p:nvPr/>
        </p:nvPicPr>
        <p:blipFill>
          <a:blip r:embed="rId2" cstate="print"/>
          <a:srcRect l="42950" t="20084" r="40742" b="60114"/>
          <a:stretch>
            <a:fillRect/>
          </a:stretch>
        </p:blipFill>
        <p:spPr bwMode="auto">
          <a:xfrm>
            <a:off x="2268538" y="1916113"/>
            <a:ext cx="4895850" cy="4270375"/>
          </a:xfrm>
          <a:prstGeom prst="rect">
            <a:avLst/>
          </a:prstGeom>
          <a:noFill/>
        </p:spPr>
      </p:pic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5992813" y="616585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Böhringer et al. 2007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ton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Soton</Template>
  <TotalTime>0</TotalTime>
  <Words>936</Words>
  <Application>Microsoft Office PowerPoint</Application>
  <PresentationFormat>Bildschirmpräsentation (4:3)</PresentationFormat>
  <Paragraphs>126</Paragraphs>
  <Slides>22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Soton</vt:lpstr>
      <vt:lpstr>Low-frequency radio maps for the REXCESS cluster sample </vt:lpstr>
      <vt:lpstr>Motivation  </vt:lpstr>
      <vt:lpstr>Motivation</vt:lpstr>
      <vt:lpstr>Aims</vt:lpstr>
      <vt:lpstr>Galaxy clusters</vt:lpstr>
      <vt:lpstr>REXCESS Cluster Sample</vt:lpstr>
      <vt:lpstr>All REXCESS clusters in X-ray</vt:lpstr>
      <vt:lpstr>A relaxed cluster</vt:lpstr>
      <vt:lpstr>A merging cluster</vt:lpstr>
      <vt:lpstr>RFI flagging  -  a challenge in low frequency data</vt:lpstr>
      <vt:lpstr>CASA and AOFlagger</vt:lpstr>
      <vt:lpstr>Calibration Process</vt:lpstr>
      <vt:lpstr>Summary of all mapped clusters</vt:lpstr>
      <vt:lpstr>Luminosity-Temperature relation</vt:lpstr>
      <vt:lpstr>Luminosity vs. redshift</vt:lpstr>
      <vt:lpstr>LX-ray vs. TX-ray  bright and faint sources</vt:lpstr>
      <vt:lpstr>X-ray luminosity vs.  Radio luminosity extended and point sources</vt:lpstr>
      <vt:lpstr>RXCJ0006 and RXCJ2023</vt:lpstr>
      <vt:lpstr>RXCJ2234 and RXCJ2149 </vt:lpstr>
      <vt:lpstr>RXCJ2157</vt:lpstr>
      <vt:lpstr>Future work</vt:lpstr>
      <vt:lpstr>The End</vt:lpstr>
    </vt:vector>
  </TitlesOfParts>
  <Company>privat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Low-frequency radio maps for the REXCESS cluster sample</dc:title>
  <dc:creator>Susanne R. Heidenreich</dc:creator>
  <cp:lastModifiedBy>Susanne R. Heidenreich</cp:lastModifiedBy>
  <cp:revision>74</cp:revision>
  <dcterms:created xsi:type="dcterms:W3CDTF">2011-07-12T12:21:17Z</dcterms:created>
  <dcterms:modified xsi:type="dcterms:W3CDTF">2011-07-18T09:36:30Z</dcterms:modified>
</cp:coreProperties>
</file>