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72" r:id="rId5"/>
    <p:sldId id="262" r:id="rId6"/>
    <p:sldId id="263" r:id="rId7"/>
    <p:sldId id="270" r:id="rId8"/>
    <p:sldId id="264" r:id="rId9"/>
    <p:sldId id="271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4" autoAdjust="0"/>
    <p:restoredTop sz="94598" autoAdjust="0"/>
  </p:normalViewPr>
  <p:slideViewPr>
    <p:cSldViewPr snapToGrid="0"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43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B936D-0CB4-4D80-82F2-ACABE96C3AD5}" type="datetimeFigureOut">
              <a:rPr lang="en-GB" smtClean="0"/>
              <a:pPr/>
              <a:t>15/07/2011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B0583-3448-4FB9-B2C2-640272A54C0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0583-3448-4FB9-B2C2-640272A54C0F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0583-3448-4FB9-B2C2-640272A54C0F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0583-3448-4FB9-B2C2-640272A54C0F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0583-3448-4FB9-B2C2-640272A54C0F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0583-3448-4FB9-B2C2-640272A54C0F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/>
              <a:pPr/>
              <a:t>15/07/2011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/>
              <a:pPr/>
              <a:t>15/07/2011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/>
              <a:pPr/>
              <a:t>15/07/2011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/>
              <a:pPr/>
              <a:t>15/07/2011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/>
              <a:pPr/>
              <a:t>15/07/2011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/>
              <a:pPr/>
              <a:t>15/07/2011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/>
              <a:pPr/>
              <a:t>15/07/2011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/>
              <a:pPr/>
              <a:t>15/07/2011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/>
              <a:pPr/>
              <a:t>15/07/2011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/>
              <a:pPr/>
              <a:t>15/07/2011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7659-186C-4387-9CEE-8454E611C38A}" type="datetimeFigureOut">
              <a:rPr lang="en-GB" smtClean="0"/>
              <a:pPr/>
              <a:t>15/07/2011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0EC5-63BA-4E60-8073-57531965ED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7659-186C-4387-9CEE-8454E611C38A}" type="datetimeFigureOut">
              <a:rPr lang="en-GB" smtClean="0"/>
              <a:pPr/>
              <a:t>15/07/2011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20EC5-63BA-4E60-8073-57531965ED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7659-186C-4387-9CEE-8454E611C3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20EC5-63BA-4E60-8073-57531965ED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7659-186C-4387-9CEE-8454E611C3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20EC5-63BA-4E60-8073-57531965ED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792088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Determining broad-band spectra of radio galaxies with the EVLA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1054968"/>
          </a:xfrm>
        </p:spPr>
        <p:txBody>
          <a:bodyPr>
            <a:normAutofit/>
          </a:bodyPr>
          <a:lstStyle/>
          <a:p>
            <a:r>
              <a:rPr lang="en-GB" sz="2600" b="1" dirty="0">
                <a:solidFill>
                  <a:schemeClr val="bg1"/>
                </a:solidFill>
              </a:rPr>
              <a:t>Jeremy </a:t>
            </a:r>
            <a:r>
              <a:rPr lang="en-GB" sz="2600" b="1" dirty="0" smtClean="0">
                <a:solidFill>
                  <a:schemeClr val="bg1"/>
                </a:solidFill>
              </a:rPr>
              <a:t>Harwood</a:t>
            </a:r>
            <a:br>
              <a:rPr lang="en-GB" sz="2600" b="1" dirty="0" smtClean="0">
                <a:solidFill>
                  <a:schemeClr val="bg1"/>
                </a:solidFill>
              </a:rPr>
            </a:br>
            <a:r>
              <a:rPr lang="en-GB" sz="2600" b="1" dirty="0" smtClean="0">
                <a:solidFill>
                  <a:schemeClr val="bg1"/>
                </a:solidFill>
              </a:rPr>
              <a:t>YERAC 2011</a:t>
            </a:r>
            <a:endParaRPr lang="en-GB" sz="2600" b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1027" name="Picture 3" descr="C:\Users\Theinvoker\Desktop\PhD\firstyearpres\uhlogo.jpg"/>
          <p:cNvPicPr>
            <a:picLocks noChangeAspect="1" noChangeArrowheads="1"/>
          </p:cNvPicPr>
          <p:nvPr/>
        </p:nvPicPr>
        <p:blipFill>
          <a:blip r:embed="rId4" cstate="print"/>
          <a:srcRect l="534" t="3883"/>
          <a:stretch>
            <a:fillRect/>
          </a:stretch>
        </p:blipFill>
        <p:spPr bwMode="auto">
          <a:xfrm>
            <a:off x="539552" y="481124"/>
            <a:ext cx="4878312" cy="648072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60648"/>
            <a:ext cx="2286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55739" y="6381328"/>
            <a:ext cx="52325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  <a:latin typeface="Calibri (Body)"/>
                <a:cs typeface="Arial" charset="0"/>
              </a:rPr>
              <a:t>Background Image courtesy of NASA/CXC/CfA/R.Kraft et al.; MPIfR/ESO/APEX/A. Weiss et al.; ESO/WFI</a:t>
            </a:r>
            <a:endParaRPr lang="en-GB" sz="800" b="1" dirty="0">
              <a:solidFill>
                <a:schemeClr val="bg1"/>
              </a:solidFill>
              <a:latin typeface="Calibri (Body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b="1" dirty="0" smtClean="0"/>
              <a:t>What are radio galaxies?</a:t>
            </a:r>
            <a:endParaRPr lang="en-GB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Type of active galaxy</a:t>
            </a:r>
          </a:p>
          <a:p>
            <a:pPr lvl="1">
              <a:buSzPct val="50000"/>
            </a:pPr>
            <a:r>
              <a:rPr lang="en-GB" sz="2000" dirty="0" smtClean="0"/>
              <a:t>Fanaroff and Riley class I</a:t>
            </a:r>
          </a:p>
          <a:p>
            <a:pPr lvl="1">
              <a:buSzPct val="50000"/>
            </a:pPr>
            <a:r>
              <a:rPr lang="en-GB" sz="2000" dirty="0" smtClean="0"/>
              <a:t>Fanaroff and Riley class II</a:t>
            </a:r>
          </a:p>
          <a:p>
            <a:pPr lvl="1">
              <a:buSzPct val="50000"/>
            </a:pPr>
            <a:r>
              <a:rPr lang="en-GB" sz="2000" dirty="0" smtClean="0"/>
              <a:t>Quasars (in unified models)</a:t>
            </a:r>
          </a:p>
          <a:p>
            <a:pPr lvl="1">
              <a:buSzPct val="50000"/>
              <a:buNone/>
            </a:pPr>
            <a:r>
              <a:rPr lang="en-GB" sz="800" dirty="0" smtClean="0"/>
              <a:t> </a:t>
            </a:r>
          </a:p>
          <a:p>
            <a:r>
              <a:rPr lang="en-GB" sz="2400" dirty="0" smtClean="0"/>
              <a:t>Definition of galaxy class is subjective</a:t>
            </a:r>
          </a:p>
          <a:p>
            <a:pPr>
              <a:buNone/>
            </a:pPr>
            <a:r>
              <a:rPr lang="en-GB" sz="800" dirty="0" smtClean="0"/>
              <a:t> </a:t>
            </a:r>
            <a:endParaRPr lang="en-GB" sz="2400" dirty="0" smtClean="0"/>
          </a:p>
          <a:p>
            <a:r>
              <a:rPr lang="en-GB" sz="2400" dirty="0" smtClean="0"/>
              <a:t>Predominantly found in massive ellipticals</a:t>
            </a:r>
          </a:p>
          <a:p>
            <a:pPr>
              <a:buNone/>
            </a:pPr>
            <a:r>
              <a:rPr lang="en-GB" sz="800" dirty="0" smtClean="0"/>
              <a:t> </a:t>
            </a:r>
          </a:p>
          <a:p>
            <a:r>
              <a:rPr lang="en-GB" sz="2400" dirty="0" smtClean="0"/>
              <a:t>Radio features are non-thermal sources</a:t>
            </a:r>
            <a:br>
              <a:rPr lang="en-GB" sz="2400" dirty="0" smtClean="0"/>
            </a:br>
            <a:r>
              <a:rPr lang="en-GB" sz="800" dirty="0" smtClean="0"/>
              <a:t> </a:t>
            </a:r>
            <a:endParaRPr lang="en-GB" sz="2400" dirty="0" smtClean="0"/>
          </a:p>
          <a:p>
            <a:r>
              <a:rPr lang="en-GB" sz="2400" dirty="0" smtClean="0"/>
              <a:t>The shape of their SED’s can often give key insights into the underlying physics of the source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2324" y="1344944"/>
            <a:ext cx="1797368" cy="283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226 0.10393 L 5E-6 3.7037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296 0.10625 L 5E-6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5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ecindexexam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933056"/>
            <a:ext cx="3844908" cy="252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Poor sampling in frequency space, a few GHz frequencies at best</a:t>
            </a:r>
            <a:r>
              <a:rPr lang="en-GB" sz="800" dirty="0" smtClean="0"/>
              <a:t> </a:t>
            </a:r>
          </a:p>
          <a:p>
            <a:pPr>
              <a:buNone/>
            </a:pPr>
            <a:endParaRPr lang="en-GB" sz="800" dirty="0" smtClean="0"/>
          </a:p>
          <a:p>
            <a:r>
              <a:rPr lang="en-GB" sz="2400" dirty="0" smtClean="0"/>
              <a:t>Narrow band observations (50 MHz with the VLA)</a:t>
            </a:r>
            <a:br>
              <a:rPr lang="en-GB" sz="2400" dirty="0" smtClean="0"/>
            </a:br>
            <a:r>
              <a:rPr lang="en-GB" sz="800" dirty="0" smtClean="0"/>
              <a:t> </a:t>
            </a:r>
            <a:endParaRPr lang="en-GB" sz="2400" dirty="0" smtClean="0"/>
          </a:p>
          <a:p>
            <a:r>
              <a:rPr lang="en-GB" sz="2400" dirty="0" smtClean="0"/>
              <a:t>Producing detailed SED’s previously required large amounts of  observing time</a:t>
            </a:r>
          </a:p>
          <a:p>
            <a:pPr>
              <a:buNone/>
            </a:pPr>
            <a:r>
              <a:rPr lang="en-GB" sz="800" dirty="0" smtClean="0"/>
              <a:t>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b="1" dirty="0" smtClean="0"/>
              <a:t>Previous generation of radio telescopes	</a:t>
            </a:r>
          </a:p>
        </p:txBody>
      </p:sp>
      <p:pic>
        <p:nvPicPr>
          <p:cNvPr id="1026" name="Picture 2" descr="C:\Users\Theinvoker\Desktop\PhD\yerac\J15483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5124" y="868496"/>
            <a:ext cx="5653753" cy="5121009"/>
          </a:xfrm>
          <a:prstGeom prst="rect">
            <a:avLst/>
          </a:prstGeom>
          <a:noFill/>
        </p:spPr>
      </p:pic>
      <p:pic>
        <p:nvPicPr>
          <p:cNvPr id="3075" name="Picture 3" descr="C:\Users\Jeremy Harwood\Desktop\presentations\specindexexa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7689818" cy="5040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296123" y="6573328"/>
            <a:ext cx="20363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 smtClean="0"/>
              <a:t>J1548–3216 (</a:t>
            </a:r>
            <a:r>
              <a:rPr lang="en-GB" sz="900" b="1" dirty="0" err="1" smtClean="0"/>
              <a:t>Machalski</a:t>
            </a:r>
            <a:r>
              <a:rPr lang="en-GB" sz="900" b="1" dirty="0" smtClean="0"/>
              <a:t> </a:t>
            </a:r>
            <a:r>
              <a:rPr lang="en-GB" sz="900" b="1" i="1" dirty="0" smtClean="0"/>
              <a:t>et al. </a:t>
            </a:r>
            <a:r>
              <a:rPr lang="en-GB" sz="900" b="1" dirty="0" smtClean="0"/>
              <a:t>2010)</a:t>
            </a:r>
            <a:endParaRPr lang="en-GB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" fill="hold"/>
                                        <p:tgtEl>
                                          <p:spTgt spid="30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0833 L 0.25226 0.24977 " pathEditMode="relative" rAng="0" ptsTypes="AA">
                                      <p:cBhvr>
                                        <p:cTn id="16" dur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1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179 0.27037 " pathEditMode="relative" rAng="0" ptsTypes="AA">
                                      <p:cBhvr>
                                        <p:cTn id="18" dur="1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99 0.27037 L -0.00034 0.0023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17795 0.2696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26 0.24977 L -0.01389 -0.0094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13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37534 -0.106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5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0834 L 0.25209 0.2483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12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535 -0.10671 L 0.00104 -0.0002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b="1" dirty="0" smtClean="0"/>
              <a:t>The next generation of radio telescopes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EVLA once fully upgraded will not suffer these problems</a:t>
            </a:r>
          </a:p>
          <a:p>
            <a:pPr lvl="1">
              <a:buSzPct val="50000"/>
            </a:pPr>
            <a:r>
              <a:rPr lang="en-GB" sz="2000" dirty="0" smtClean="0"/>
              <a:t>128 MHz bandwidth currently;  8 GHz when fully upgraded</a:t>
            </a:r>
            <a:br>
              <a:rPr lang="en-GB" sz="2000" dirty="0" smtClean="0"/>
            </a:br>
            <a:r>
              <a:rPr lang="en-GB" sz="800" dirty="0" smtClean="0"/>
              <a:t> </a:t>
            </a:r>
            <a:endParaRPr lang="en-GB" sz="1200" dirty="0" smtClean="0"/>
          </a:p>
          <a:p>
            <a:r>
              <a:rPr lang="en-GB" sz="2400" dirty="0" smtClean="0"/>
              <a:t>Develop methods of analysis using this new capability</a:t>
            </a:r>
            <a:br>
              <a:rPr lang="en-GB" sz="2400" dirty="0" smtClean="0"/>
            </a:br>
            <a:r>
              <a:rPr lang="en-GB" sz="800" dirty="0" smtClean="0"/>
              <a:t> </a:t>
            </a:r>
            <a:endParaRPr lang="en-GB" sz="1200" dirty="0" smtClean="0"/>
          </a:p>
          <a:p>
            <a:r>
              <a:rPr lang="en-GB" sz="2400" dirty="0" smtClean="0"/>
              <a:t>Determine the importance of spectral ageing in FR-II galaxies</a:t>
            </a:r>
          </a:p>
        </p:txBody>
      </p:sp>
      <p:pic>
        <p:nvPicPr>
          <p:cNvPr id="2050" name="Picture 2" descr="C:\Users\Jeremy Harwood\Desktop\presentations\vla_panorama_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73016"/>
            <a:ext cx="7560840" cy="2640061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55576" y="6314255"/>
            <a:ext cx="30963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(Body)"/>
                <a:cs typeface="Arial" charset="0"/>
              </a:rPr>
              <a:t>Image courtesy of NRAO/AUI and NRAO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171237"/>
            <a:ext cx="7943211" cy="504056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What is spectral ageing?</a:t>
            </a:r>
          </a:p>
          <a:p>
            <a:pPr lvl="1">
              <a:buSzPct val="50000"/>
            </a:pPr>
            <a:r>
              <a:rPr lang="en-GB" sz="2000" dirty="0" smtClean="0"/>
              <a:t>Preferential cooling of higher energy particles -</a:t>
            </a:r>
          </a:p>
          <a:p>
            <a:pPr lvl="1">
              <a:buSzPct val="50000"/>
            </a:pPr>
            <a:r>
              <a:rPr lang="en-GB" sz="2000" dirty="0" smtClean="0"/>
              <a:t>Break frequency dependant on time and magnetic field - </a:t>
            </a:r>
          </a:p>
          <a:p>
            <a:pPr lvl="1">
              <a:buSzPct val="50000"/>
            </a:pPr>
            <a:r>
              <a:rPr lang="en-GB" sz="2000" dirty="0" smtClean="0"/>
              <a:t>Can be used to determine the age of a region</a:t>
            </a:r>
            <a:r>
              <a:rPr lang="en-GB" sz="800" dirty="0" smtClean="0"/>
              <a:t> </a:t>
            </a:r>
          </a:p>
          <a:p>
            <a:r>
              <a:rPr lang="en-GB" sz="2400" dirty="0" smtClean="0"/>
              <a:t>Previously unable to produce detailed SED’s to directly test its importance</a:t>
            </a:r>
            <a:endParaRPr lang="en-GB" sz="800" dirty="0" smtClean="0"/>
          </a:p>
          <a:p>
            <a:r>
              <a:rPr lang="en-GB" sz="2400" dirty="0" smtClean="0"/>
              <a:t>Indirect arguments using colour-colour diagrams needed</a:t>
            </a:r>
          </a:p>
          <a:p>
            <a:endParaRPr lang="en-GB" sz="2400" dirty="0" smtClean="0"/>
          </a:p>
          <a:p>
            <a:endParaRPr lang="en-GB" sz="2400" dirty="0" smtClean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173877" y="1703837"/>
          <a:ext cx="2006600" cy="241300"/>
        </p:xfrm>
        <a:graphic>
          <a:graphicData uri="http://schemas.openxmlformats.org/presentationml/2006/ole">
            <p:oleObj spid="_x0000_s1029" name="Equation" r:id="rId3" imgW="2006280" imgH="2412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181850" y="1968500"/>
          <a:ext cx="723900" cy="393700"/>
        </p:xfrm>
        <a:graphic>
          <a:graphicData uri="http://schemas.openxmlformats.org/presentationml/2006/ole">
            <p:oleObj spid="_x0000_s1027" name="Equation" r:id="rId4" imgW="723600" imgH="393480" progId="Equation.3">
              <p:embed/>
            </p:oleObj>
          </a:graphicData>
        </a:graphic>
      </p:graphicFrame>
      <p:pic>
        <p:nvPicPr>
          <p:cNvPr id="9" name="Picture 2" descr="C:\Users\Jeremy Harwood\Desktop\presentations\katzccpl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072" y="4117380"/>
            <a:ext cx="2625544" cy="24948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2495"/>
            <a:ext cx="8229600" cy="1143000"/>
          </a:xfrm>
        </p:spPr>
        <p:txBody>
          <a:bodyPr/>
          <a:lstStyle/>
          <a:p>
            <a:pPr algn="l"/>
            <a:r>
              <a:rPr lang="en-GB" sz="2800" b="1" dirty="0" smtClean="0"/>
              <a:t>Spectral ageing in the radio lobes of FR-II galaxies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00758" y="6616459"/>
            <a:ext cx="12442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prstClr val="black"/>
                </a:solidFill>
                <a:latin typeface="Calibri (Body)"/>
                <a:cs typeface="Arial" charset="0"/>
              </a:rPr>
              <a:t>Katz-Stone </a:t>
            </a:r>
            <a:r>
              <a:rPr lang="en-US" sz="800" b="1" i="1" dirty="0" smtClean="0">
                <a:solidFill>
                  <a:prstClr val="black"/>
                </a:solidFill>
                <a:latin typeface="Calibri (Body)"/>
                <a:cs typeface="Arial" charset="0"/>
              </a:rPr>
              <a:t>et al</a:t>
            </a:r>
            <a:r>
              <a:rPr lang="en-US" sz="800" b="1" dirty="0" smtClean="0">
                <a:solidFill>
                  <a:prstClr val="black"/>
                </a:solidFill>
                <a:latin typeface="Calibri (Body)"/>
                <a:cs typeface="Arial" charset="0"/>
              </a:rPr>
              <a:t>. 1993</a:t>
            </a:r>
          </a:p>
        </p:txBody>
      </p:sp>
      <p:pic>
        <p:nvPicPr>
          <p:cNvPr id="2050" name="Picture 2" descr="C:\Users\Theinvoker\Desktop\PhD\yerac\specageing1_adj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670" y="1280395"/>
            <a:ext cx="4140000" cy="4140000"/>
          </a:xfrm>
          <a:prstGeom prst="rect">
            <a:avLst/>
          </a:prstGeom>
          <a:noFill/>
        </p:spPr>
      </p:pic>
      <p:pic>
        <p:nvPicPr>
          <p:cNvPr id="2051" name="Picture 3" descr="C:\Users\Theinvoker\Desktop\PhD\yerac\specageing2_adj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66360" y="1280395"/>
            <a:ext cx="4140000" cy="4140000"/>
          </a:xfrm>
          <a:prstGeom prst="rect">
            <a:avLst/>
          </a:prstGeom>
          <a:noFill/>
        </p:spPr>
      </p:pic>
      <p:pic>
        <p:nvPicPr>
          <p:cNvPr id="3074" name="Picture 2" descr="C:\Users\Jeremy Harwood\Desktop\presentations\katzccpl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48680"/>
            <a:ext cx="5832648" cy="55422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26000" y="6616700"/>
            <a:ext cx="2425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Hughes 1991 </a:t>
            </a:r>
            <a:r>
              <a:rPr lang="en-GB" sz="900" b="1" i="1" dirty="0" smtClean="0"/>
              <a:t>“Beams and Jets in Astrophysics”</a:t>
            </a:r>
            <a:endParaRPr lang="en-GB" sz="900" b="1" i="1" dirty="0"/>
          </a:p>
        </p:txBody>
      </p:sp>
      <p:graphicFrame>
        <p:nvGraphicFramePr>
          <p:cNvPr id="11" name="Object 10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8" name="Equation" r:id="rId8" imgW="0" imgH="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" fill="hold"/>
                                        <p:tgtEl>
                                          <p:spTgt spid="3074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" fill="hold"/>
                                        <p:tgtEl>
                                          <p:spTgt spid="205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" fill="hold"/>
                                        <p:tgtEl>
                                          <p:spTgt spid="205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-0.00208 L 0.23212 0.29259 " pathEditMode="relative" rAng="0" ptsTypes="AA">
                                      <p:cBhvr>
                                        <p:cTn id="19" dur="1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14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115 L -0.29792 0.29745 " pathEditMode="relative" rAng="0" ptsTypes="AA">
                                      <p:cBhvr>
                                        <p:cTn id="21" dur="1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14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7744 0.29213 " pathEditMode="relative" rAng="0" ptsTypes="AA">
                                      <p:cBhvr>
                                        <p:cTn id="23" dur="1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3 0.29189 L 0.00695 -0.0020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14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44 0.29213 L 0.00018 -0.002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4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14723 -0.1648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8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66000" y="166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66000" y="1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-0.00208 L 0.23039 0.2914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14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0.07743 0.2928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4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23 -0.16481 L 3.33333E-6 -1.48148E-6 " pathEditMode="fixed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8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792 0.29745 L 0.00139 0.000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14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15764 -0.1143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116 L -0.29774 0.2981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14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4 -0.11435 L 0.00017 0.0004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Emission intensity maps</a:t>
            </a:r>
            <a:br>
              <a:rPr lang="en-GB" sz="2400" dirty="0" smtClean="0"/>
            </a:br>
            <a:r>
              <a:rPr lang="en-GB" sz="800" dirty="0" smtClean="0"/>
              <a:t> </a:t>
            </a:r>
            <a:endParaRPr lang="en-GB" sz="2400" dirty="0" smtClean="0"/>
          </a:p>
          <a:p>
            <a:r>
              <a:rPr lang="en-GB" sz="2400" dirty="0" smtClean="0"/>
              <a:t>High resolution spectral mapping</a:t>
            </a:r>
          </a:p>
          <a:p>
            <a:pPr>
              <a:buNone/>
            </a:pPr>
            <a:endParaRPr lang="en-GB" sz="800" dirty="0" smtClean="0"/>
          </a:p>
          <a:p>
            <a:r>
              <a:rPr lang="en-GB" sz="2400" dirty="0" smtClean="0"/>
              <a:t>Full map spectral profiling</a:t>
            </a:r>
          </a:p>
          <a:p>
            <a:pPr>
              <a:buNone/>
            </a:pPr>
            <a:r>
              <a:rPr lang="en-GB" sz="800" dirty="0" smtClean="0"/>
              <a:t> </a:t>
            </a:r>
          </a:p>
          <a:p>
            <a:r>
              <a:rPr lang="en-GB" sz="2400" dirty="0" smtClean="0"/>
              <a:t>Detailed spectra of specific emission regions</a:t>
            </a:r>
            <a:endParaRPr lang="en-GB" sz="2400" dirty="0"/>
          </a:p>
        </p:txBody>
      </p:sp>
      <p:pic>
        <p:nvPicPr>
          <p:cNvPr id="1026" name="Picture 2" descr="C:\Users\Theinvoker\Desktop\PhD\yerac\3C436_specmap_ad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351897" cy="334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b="1" dirty="0" smtClean="0"/>
              <a:t>Latest results</a:t>
            </a:r>
          </a:p>
        </p:txBody>
      </p:sp>
      <p:pic>
        <p:nvPicPr>
          <p:cNvPr id="1029" name="Picture 5" descr="C:\Users\Theinvoker\Desktop\PhD\yerac\3C300_all_ad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84784"/>
            <a:ext cx="4352729" cy="3348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" fill="hold"/>
                                        <p:tgtEl>
                                          <p:spTgt spid="10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2" dur="10" fill="hold"/>
                                        <p:tgtEl>
                                          <p:spTgt spid="102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00173 0.30185 " pathEditMode="relative" rAng="0" ptsTypes="AA">
                                      <p:cBhvr>
                                        <p:cTn id="14" dur="1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00174 0.30208 " pathEditMode="relative" rAng="0" ptsTypes="AA">
                                      <p:cBhvr>
                                        <p:cTn id="16" dur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30208 L -0.00017 0.0002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5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30185 L 0.00018 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5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1.85185E-6 L -0.00156 0.3034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-0.0026 0.3025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b="1" dirty="0" smtClean="0"/>
              <a:t>Latest Results</a:t>
            </a:r>
          </a:p>
        </p:txBody>
      </p:sp>
      <p:pic>
        <p:nvPicPr>
          <p:cNvPr id="2050" name="Picture 2" descr="C:\Users\Theinvoker\Desktop\PhD\yerac\3C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3240360" cy="2387383"/>
          </a:xfrm>
          <a:prstGeom prst="rect">
            <a:avLst/>
          </a:prstGeom>
          <a:noFill/>
        </p:spPr>
      </p:pic>
      <p:pic>
        <p:nvPicPr>
          <p:cNvPr id="2051" name="Picture 3" descr="C:\Users\Theinvoker\Desktop\PhD\yerac\3C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268760"/>
            <a:ext cx="3225269" cy="2376264"/>
          </a:xfrm>
          <a:prstGeom prst="rect">
            <a:avLst/>
          </a:prstGeom>
          <a:noFill/>
        </p:spPr>
      </p:pic>
      <p:pic>
        <p:nvPicPr>
          <p:cNvPr id="2054" name="Picture 6" descr="C:\Users\Theinvoker\Desktop\PhD\yerac\3C300_2_ad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869160"/>
            <a:ext cx="1946655" cy="1497600"/>
          </a:xfrm>
          <a:prstGeom prst="rect">
            <a:avLst/>
          </a:prstGeom>
          <a:noFill/>
        </p:spPr>
      </p:pic>
      <p:pic>
        <p:nvPicPr>
          <p:cNvPr id="2055" name="Picture 7" descr="C:\Users\Theinvoker\Desktop\PhD\yerac\3C300_5_ad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933056"/>
            <a:ext cx="1943741" cy="1497600"/>
          </a:xfrm>
          <a:prstGeom prst="rect">
            <a:avLst/>
          </a:prstGeom>
          <a:noFill/>
        </p:spPr>
      </p:pic>
      <p:pic>
        <p:nvPicPr>
          <p:cNvPr id="2056" name="Picture 8" descr="C:\Users\Theinvoker\Desktop\PhD\yerac\3C436_11_adj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869160"/>
            <a:ext cx="1943742" cy="1497600"/>
          </a:xfrm>
          <a:prstGeom prst="rect">
            <a:avLst/>
          </a:prstGeom>
          <a:noFill/>
        </p:spPr>
      </p:pic>
      <p:pic>
        <p:nvPicPr>
          <p:cNvPr id="2057" name="Picture 9" descr="C:\Users\Theinvoker\Desktop\PhD\yerac\3C436_16_adj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933056"/>
            <a:ext cx="1946656" cy="1497600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 rot="10800000" flipV="1">
            <a:off x="466725" y="2221705"/>
            <a:ext cx="2026448" cy="1712119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664495" y="3052761"/>
            <a:ext cx="1628776" cy="133353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097758" y="3328988"/>
            <a:ext cx="2997993" cy="83342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2112172" y="2483645"/>
            <a:ext cx="3000374" cy="1771651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323161" y="2884889"/>
            <a:ext cx="2305050" cy="1664491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5348291" y="3629027"/>
            <a:ext cx="2271708" cy="209547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5745962" y="2947987"/>
            <a:ext cx="1678775" cy="292893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531769" y="2178844"/>
            <a:ext cx="2140744" cy="1754981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C:\Users\Theinvoker\Desktop\PhD\yerac\3C436_16_adj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7510" y="1478598"/>
            <a:ext cx="4211514" cy="3240000"/>
          </a:xfrm>
          <a:prstGeom prst="rect">
            <a:avLst/>
          </a:prstGeom>
          <a:noFill/>
        </p:spPr>
      </p:pic>
      <p:pic>
        <p:nvPicPr>
          <p:cNvPr id="2061" name="Picture 13" descr="C:\Users\Theinvoker\Desktop\PhD\yerac\3C300_5_adj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4067" y="1481773"/>
            <a:ext cx="4205210" cy="3240000"/>
          </a:xfrm>
          <a:prstGeom prst="rect">
            <a:avLst/>
          </a:prstGeom>
          <a:noFill/>
        </p:spPr>
      </p:pic>
      <p:pic>
        <p:nvPicPr>
          <p:cNvPr id="2058" name="Picture 10" descr="C:\Users\Theinvoker\Desktop\PhD\yerac\3C300_2_adj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98689" y="2204864"/>
            <a:ext cx="4205209" cy="3240000"/>
          </a:xfrm>
          <a:prstGeom prst="rect">
            <a:avLst/>
          </a:prstGeom>
          <a:noFill/>
        </p:spPr>
      </p:pic>
      <p:pic>
        <p:nvPicPr>
          <p:cNvPr id="2059" name="Picture 11" descr="C:\Users\Theinvoker\Desktop\PhD\yerac\3C436_11_adj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572000" y="2207289"/>
            <a:ext cx="4211514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" fill="hold"/>
                                        <p:tgtEl>
                                          <p:spTgt spid="2058"/>
                                        </p:tgtEl>
                                      </p:cBhvr>
                                      <p:by x="47000" y="47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" fill="hold"/>
                                        <p:tgtEl>
                                          <p:spTgt spid="2059"/>
                                        </p:tgtEl>
                                      </p:cBhvr>
                                      <p:by x="47000" y="47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60"/>
                                        </p:tgtEl>
                                      </p:cBhvr>
                                      <p:by x="47000" y="47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061"/>
                                        </p:tgtEl>
                                      </p:cBhvr>
                                      <p:by x="47000" y="4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32 0.26042 L 2.5E-6 1.1111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3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89 0.2625 L -1.11111E-6 -0.000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13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059"/>
                                        </p:tgtEl>
                                      </p:cBhvr>
                                      <p:by x="214000" y="214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058"/>
                                        </p:tgtEl>
                                      </p:cBhvr>
                                      <p:by x="214000" y="21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93 L -0.11406 0.2631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3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11232 0.2590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12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058"/>
                                        </p:tgtEl>
                                      </p:cBhvr>
                                      <p:by x="47000" y="47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059"/>
                                        </p:tgtEl>
                                      </p:cBhvr>
                                      <p:by x="47000" y="47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14 0.23032 L -0.00017 0.1060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0.22986 L -0.00347 0.1064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-6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060"/>
                                        </p:tgtEl>
                                      </p:cBhvr>
                                      <p:by x="214000" y="214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061"/>
                                        </p:tgtEl>
                                      </p:cBhvr>
                                      <p:by x="214000" y="21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060"/>
                                        </p:tgtEl>
                                      </p:cBhvr>
                                      <p:by x="47000" y="47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061"/>
                                        </p:tgtEl>
                                      </p:cBhvr>
                                      <p:by x="47000" y="47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10602 L -0.11684 0.2303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10486 L 0.11076 0.230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GB" sz="2800" b="1" dirty="0" smtClean="0"/>
              <a:t>What’s next?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0291" y="1231621"/>
            <a:ext cx="8229600" cy="178762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Fitting of spectral ageing models</a:t>
            </a:r>
          </a:p>
          <a:p>
            <a:pPr>
              <a:buNone/>
            </a:pPr>
            <a:r>
              <a:rPr lang="en-GB" sz="800" dirty="0" smtClean="0"/>
              <a:t> </a:t>
            </a:r>
          </a:p>
          <a:p>
            <a:r>
              <a:rPr lang="en-GB" sz="2400" dirty="0" smtClean="0"/>
              <a:t>Colour-colour plots for direct comparison to previous works</a:t>
            </a:r>
            <a:r>
              <a:rPr lang="en-GB" sz="2400" i="1" dirty="0" smtClean="0"/>
              <a:t/>
            </a:r>
            <a:br>
              <a:rPr lang="en-GB" sz="2400" i="1" dirty="0" smtClean="0"/>
            </a:br>
            <a:r>
              <a:rPr lang="en-GB" sz="1200" i="1" dirty="0" smtClean="0"/>
              <a:t> </a:t>
            </a:r>
            <a:endParaRPr lang="en-GB" sz="2400" i="1" dirty="0" smtClean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074683"/>
            <a:ext cx="8229600" cy="861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0291" y="2488203"/>
            <a:ext cx="8229600" cy="38004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e-Merlin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Extragalactic jets legacy project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Arial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Jet dynamics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Arial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dimensional structure of powerful jets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Arial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Magnetic field configuration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Arial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Particle acceleration in jets and hotspots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LOFAR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Low energy observations of powerful radio galaxies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Arial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Comparison to inverse-Compton observations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274</Words>
  <Application>Microsoft Office PowerPoint</Application>
  <PresentationFormat>On-screen Show (4:3)</PresentationFormat>
  <Paragraphs>64</Paragraphs>
  <Slides>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Office Theme</vt:lpstr>
      <vt:lpstr>1_Office Theme</vt:lpstr>
      <vt:lpstr>2_Office Theme</vt:lpstr>
      <vt:lpstr>Equation</vt:lpstr>
      <vt:lpstr>Determining broad-band spectra of radio galaxies with the EVLA</vt:lpstr>
      <vt:lpstr>What are radio galaxies?</vt:lpstr>
      <vt:lpstr>Previous generation of radio telescopes </vt:lpstr>
      <vt:lpstr>The next generation of radio telescopes</vt:lpstr>
      <vt:lpstr>Spectral ageing in the radio lobes of FR-II galaxies</vt:lpstr>
      <vt:lpstr>Latest results</vt:lpstr>
      <vt:lpstr>Latest Results</vt:lpstr>
      <vt:lpstr>What’s next?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Jeremy Harwood</dc:creator>
  <cp:lastModifiedBy>Jeremy Harwood</cp:lastModifiedBy>
  <cp:revision>342</cp:revision>
  <dcterms:created xsi:type="dcterms:W3CDTF">2011-06-01T09:34:38Z</dcterms:created>
  <dcterms:modified xsi:type="dcterms:W3CDTF">2011-07-15T15:30:15Z</dcterms:modified>
</cp:coreProperties>
</file>