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g" ContentType="video/mpeg"/>
  <Default Extension="mp4" ContentType="video/mp4"/>
  <Default Extension="emf" ContentType="image/x-emf"/>
  <Default Extension="tiff" ContentType="image/tif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22" r:id="rId1"/>
  </p:sldMasterIdLst>
  <p:notesMasterIdLst>
    <p:notesMasterId r:id="rId40"/>
  </p:notesMasterIdLst>
  <p:sldIdLst>
    <p:sldId id="256" r:id="rId2"/>
    <p:sldId id="300" r:id="rId3"/>
    <p:sldId id="257" r:id="rId4"/>
    <p:sldId id="260" r:id="rId5"/>
    <p:sldId id="261" r:id="rId6"/>
    <p:sldId id="262" r:id="rId7"/>
    <p:sldId id="264" r:id="rId8"/>
    <p:sldId id="265" r:id="rId9"/>
    <p:sldId id="263" r:id="rId10"/>
    <p:sldId id="267" r:id="rId11"/>
    <p:sldId id="293" r:id="rId12"/>
    <p:sldId id="294" r:id="rId13"/>
    <p:sldId id="268" r:id="rId14"/>
    <p:sldId id="290" r:id="rId15"/>
    <p:sldId id="291" r:id="rId16"/>
    <p:sldId id="269" r:id="rId17"/>
    <p:sldId id="270" r:id="rId18"/>
    <p:sldId id="289" r:id="rId19"/>
    <p:sldId id="271" r:id="rId20"/>
    <p:sldId id="301" r:id="rId21"/>
    <p:sldId id="272" r:id="rId22"/>
    <p:sldId id="273" r:id="rId23"/>
    <p:sldId id="295" r:id="rId24"/>
    <p:sldId id="297" r:id="rId25"/>
    <p:sldId id="296" r:id="rId26"/>
    <p:sldId id="298" r:id="rId27"/>
    <p:sldId id="299" r:id="rId28"/>
    <p:sldId id="274" r:id="rId29"/>
    <p:sldId id="275" r:id="rId30"/>
    <p:sldId id="276" r:id="rId31"/>
    <p:sldId id="277" r:id="rId32"/>
    <p:sldId id="286" r:id="rId33"/>
    <p:sldId id="278" r:id="rId34"/>
    <p:sldId id="282" r:id="rId35"/>
    <p:sldId id="279" r:id="rId36"/>
    <p:sldId id="280" r:id="rId37"/>
    <p:sldId id="281" r:id="rId38"/>
    <p:sldId id="292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0"/>
    <p:restoredTop sz="93728"/>
  </p:normalViewPr>
  <p:slideViewPr>
    <p:cSldViewPr snapToGrid="0" snapToObjects="1">
      <p:cViewPr>
        <p:scale>
          <a:sx n="74" d="100"/>
          <a:sy n="74" d="100"/>
        </p:scale>
        <p:origin x="296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37DD7-3D08-8E48-BA86-694EA6AC5715}" type="datetimeFigureOut">
              <a:rPr lang="en-US" smtClean="0"/>
              <a:t>6/3/18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F4E64C-3270-F74E-9C88-F8D745A83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276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4E64C-3270-F74E-9C88-F8D745A833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175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Left JVLA beam w. changing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dec</a:t>
            </a:r>
            <a:endParaRPr lang="en-US" baseline="0" dirty="0" smtClean="0"/>
          </a:p>
          <a:p>
            <a:r>
              <a:rPr lang="en-US" baseline="0" dirty="0" smtClean="0"/>
              <a:t>Right: simulated SKA beam w. </a:t>
            </a:r>
            <a:r>
              <a:rPr lang="en-US" baseline="0" smtClean="0"/>
              <a:t>changing frequency!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4E64C-3270-F74E-9C88-F8D745A8331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31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975D6-EB40-6C4F-85BA-C5DD630D06D8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878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CC684-0868-BA4C-BD4F-454400DBE80D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418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D71B0-CA68-D346-A01E-B8016953BE21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3668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5A77-4986-234F-AF71-E659D14FD0A1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67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7CF8-4E44-BE4D-9F6E-B818B3A0D1E1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8087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CCF56-3A77-134D-972B-3452ABDC1BE2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2699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AA20-BBA6-044E-970E-9F01A67C5A82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6519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7098A-CBD8-E042-9A78-D9FD5954F63D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347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49A0C-474B-C146-93F0-8DB519D85A6F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1813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2D60E-D877-0046-8441-80DAF7EB1791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5605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" y="0"/>
            <a:ext cx="4571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28A5213D-9F62-F744-BF8C-632484ABF685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736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06045" y="964692"/>
            <a:ext cx="5937755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25121B2C-A722-1D46-BF51-E3F5D89BAB9F}" type="datetime1">
              <a:rPr lang="en-GB" smtClean="0"/>
              <a:t>03/06/2018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E54395BD-246F-914C-93A2-3E0E0FE0EA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13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3" r:id="rId1"/>
    <p:sldLayoutId id="2147484324" r:id="rId2"/>
    <p:sldLayoutId id="2147484325" r:id="rId3"/>
    <p:sldLayoutId id="2147484326" r:id="rId4"/>
    <p:sldLayoutId id="2147484327" r:id="rId5"/>
    <p:sldLayoutId id="2147484328" r:id="rId6"/>
    <p:sldLayoutId id="2147484329" r:id="rId7"/>
    <p:sldLayoutId id="2147484330" r:id="rId8"/>
    <p:sldLayoutId id="2147484331" r:id="rId9"/>
    <p:sldLayoutId id="2147484332" r:id="rId10"/>
    <p:sldLayoutId id="2147484333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tiff"/><Relationship Id="rId3" Type="http://schemas.openxmlformats.org/officeDocument/2006/relationships/image" Target="../media/image18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170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emf"/><Relationship Id="rId5" Type="http://schemas.openxmlformats.org/officeDocument/2006/relationships/image" Target="../media/image24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31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4" Type="http://schemas.openxmlformats.org/officeDocument/2006/relationships/image" Target="../media/image37.emf"/><Relationship Id="rId5" Type="http://schemas.openxmlformats.org/officeDocument/2006/relationships/image" Target="../media/image38.emf"/><Relationship Id="rId6" Type="http://schemas.openxmlformats.org/officeDocument/2006/relationships/image" Target="../media/image39.emf"/><Relationship Id="rId7" Type="http://schemas.openxmlformats.org/officeDocument/2006/relationships/image" Target="../media/image40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image" Target="../media/image6.emf"/><Relationship Id="rId6" Type="http://schemas.openxmlformats.org/officeDocument/2006/relationships/image" Target="../media/image7.emf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tiff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4" Type="http://schemas.openxmlformats.org/officeDocument/2006/relationships/video" Target="../media/media2.mp4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2.xml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1" Type="http://schemas.microsoft.com/office/2007/relationships/media" Target="../media/media1.mpg"/><Relationship Id="rId2" Type="http://schemas.openxmlformats.org/officeDocument/2006/relationships/video" Target="../media/media1.m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4" Type="http://schemas.openxmlformats.org/officeDocument/2006/relationships/image" Target="../media/image51.emf"/><Relationship Id="rId5" Type="http://schemas.openxmlformats.org/officeDocument/2006/relationships/image" Target="../media/image52.emf"/><Relationship Id="rId6" Type="http://schemas.openxmlformats.org/officeDocument/2006/relationships/image" Target="../media/image53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5" Type="http://schemas.openxmlformats.org/officeDocument/2006/relationships/image" Target="../media/image6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tiff"/><Relationship Id="rId3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5481"/>
            <a:ext cx="7772400" cy="1250778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Advanced Radio Interferometric Imaging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3500"/>
            <a:ext cx="9144000" cy="4254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18950" y="6416085"/>
            <a:ext cx="25250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Helvetica" charset="0"/>
              </a:rPr>
              <a:t>Image courtesy of NRAO/AUI</a:t>
            </a:r>
            <a:endParaRPr lang="en-US" sz="1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2045213"/>
            <a:ext cx="5710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Joe </a:t>
            </a:r>
            <a:r>
              <a:rPr lang="en-US" dirty="0" err="1" smtClean="0">
                <a:solidFill>
                  <a:schemeClr val="bg1"/>
                </a:solidFill>
              </a:rPr>
              <a:t>Callingham</a:t>
            </a:r>
            <a:r>
              <a:rPr lang="en-US" dirty="0" smtClean="0">
                <a:solidFill>
                  <a:schemeClr val="bg1"/>
                </a:solidFill>
              </a:rPr>
              <a:t> - Credits</a:t>
            </a:r>
            <a:r>
              <a:rPr lang="en-US" dirty="0" smtClean="0">
                <a:solidFill>
                  <a:schemeClr val="bg1"/>
                </a:solidFill>
              </a:rPr>
              <a:t>: J. Radcliffe, </a:t>
            </a:r>
            <a:r>
              <a:rPr lang="en-US" dirty="0" smtClean="0">
                <a:solidFill>
                  <a:schemeClr val="bg1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Offringa</a:t>
            </a:r>
            <a:r>
              <a:rPr lang="en-US" dirty="0" smtClean="0">
                <a:solidFill>
                  <a:schemeClr val="bg1"/>
                </a:solidFill>
              </a:rPr>
              <a:t> (ERIS </a:t>
            </a:r>
            <a:r>
              <a:rPr lang="en-US" dirty="0" smtClean="0">
                <a:solidFill>
                  <a:schemeClr val="bg1"/>
                </a:solidFill>
              </a:rPr>
              <a:t>2017)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71" y="10163"/>
            <a:ext cx="1880558" cy="51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93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75" y="198573"/>
            <a:ext cx="5696798" cy="728184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Deconvolving</a:t>
            </a:r>
            <a:r>
              <a:rPr lang="en-US" dirty="0" smtClean="0"/>
              <a:t> diffuse structure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97375" y="952406"/>
            <a:ext cx="889865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000" dirty="0"/>
              <a:t>Improved algorithm by Cornwell (2008) : </a:t>
            </a:r>
            <a:r>
              <a:rPr lang="en-US" sz="2000" dirty="0" smtClean="0"/>
              <a:t>“multi-scale </a:t>
            </a:r>
            <a:r>
              <a:rPr lang="en-US" sz="2000" dirty="0"/>
              <a:t>clean” </a:t>
            </a:r>
            <a:endParaRPr lang="en-US" sz="2000" dirty="0" smtClean="0"/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Fits small </a:t>
            </a:r>
            <a:r>
              <a:rPr lang="en-US" sz="2000" dirty="0" smtClean="0"/>
              <a:t>smooth Gaussian </a:t>
            </a:r>
            <a:r>
              <a:rPr lang="en-US" sz="2000" dirty="0"/>
              <a:t>kernels (and delta functions) during a </a:t>
            </a:r>
            <a:r>
              <a:rPr lang="en-US" sz="2000" dirty="0" err="1"/>
              <a:t>Högbom</a:t>
            </a:r>
            <a:r>
              <a:rPr lang="en-US" sz="2000" dirty="0"/>
              <a:t> CLEAN </a:t>
            </a:r>
            <a:r>
              <a:rPr lang="en-US" sz="2000" dirty="0" smtClean="0"/>
              <a:t>iteration</a:t>
            </a:r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Implemented in CASA clean &amp; </a:t>
            </a:r>
            <a:r>
              <a:rPr lang="en-US" sz="2000" dirty="0" err="1" smtClean="0"/>
              <a:t>tclean</a:t>
            </a:r>
            <a:r>
              <a:rPr lang="en-US" sz="2000" dirty="0" smtClean="0"/>
              <a:t>. Advised to use pixel scales corresponding to orders of the dirty beam size and avoid making scale too large compared to the image width/lowest spatial frequency.</a:t>
            </a:r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E.g. </a:t>
            </a:r>
            <a:r>
              <a:rPr lang="en-US" sz="2000" dirty="0"/>
              <a:t>For example, if </a:t>
            </a:r>
            <a:r>
              <a:rPr lang="en-US" sz="2000" dirty="0" smtClean="0"/>
              <a:t>the </a:t>
            </a:r>
            <a:r>
              <a:rPr lang="en-US" sz="2000" dirty="0"/>
              <a:t>synthesized beam is 10" FWHM and cell=2", </a:t>
            </a:r>
            <a:r>
              <a:rPr lang="en-US" sz="2000" dirty="0" smtClean="0"/>
              <a:t>try </a:t>
            </a:r>
            <a:r>
              <a:rPr lang="pt-BR" sz="2000" dirty="0" err="1"/>
              <a:t>multiscale</a:t>
            </a:r>
            <a:r>
              <a:rPr lang="pt-BR" sz="2000" dirty="0"/>
              <a:t> = [0,5,15]</a:t>
            </a:r>
            <a:endParaRPr lang="en-US" sz="2000" dirty="0" smtClean="0"/>
          </a:p>
          <a:p>
            <a:pPr marL="342900" indent="-342900">
              <a:buFont typeface="Arial" charset="0"/>
              <a:buChar char="•"/>
            </a:pPr>
            <a:endParaRPr lang="en-US" sz="2000" dirty="0" smtClean="0"/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111" y="4389660"/>
            <a:ext cx="6485961" cy="11775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11" y="5640660"/>
            <a:ext cx="6485961" cy="108871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52072" y="4766276"/>
            <a:ext cx="1304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CASA </a:t>
            </a:r>
            <a:r>
              <a:rPr lang="en-US" dirty="0" err="1" smtClean="0"/>
              <a:t>tclean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871912" y="5917600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CASA clean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08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7375" y="198573"/>
            <a:ext cx="3934358" cy="728184"/>
          </a:xfrm>
        </p:spPr>
        <p:txBody>
          <a:bodyPr>
            <a:normAutofit/>
          </a:bodyPr>
          <a:lstStyle/>
          <a:p>
            <a:r>
              <a:rPr lang="en-US" smtClean="0"/>
              <a:t>Multi-scale CLEAN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7375" y="1286933"/>
            <a:ext cx="4502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smtClean="0"/>
              <a:t>Multi-scale CLEANED </a:t>
            </a:r>
            <a:r>
              <a:rPr lang="en-US" sz="2200" b="1" dirty="0" smtClean="0"/>
              <a:t>image</a:t>
            </a:r>
            <a:endParaRPr lang="en-US" sz="22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24526"/>
            <a:ext cx="9144000" cy="51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12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97375" y="198573"/>
            <a:ext cx="3934358" cy="72818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Multi-scale CLEAN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7375" y="1286933"/>
            <a:ext cx="4118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smtClean="0"/>
              <a:t>Multi-scale CLEANED </a:t>
            </a:r>
            <a:r>
              <a:rPr lang="en-US" sz="2200" b="1" dirty="0" smtClean="0"/>
              <a:t>model</a:t>
            </a:r>
            <a:endParaRPr lang="en-US" sz="2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24526"/>
            <a:ext cx="9144000" cy="51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18" y="149146"/>
            <a:ext cx="4275771" cy="728184"/>
          </a:xfrm>
        </p:spPr>
        <p:txBody>
          <a:bodyPr>
            <a:normAutofit/>
          </a:bodyPr>
          <a:lstStyle/>
          <a:p>
            <a:r>
              <a:rPr lang="en-US" dirty="0" smtClean="0"/>
              <a:t>Wide-field imaging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7773" y="1112108"/>
            <a:ext cx="81338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2D Fourier Transform does not hold for new sensitive, wide-band, wide-field arrays</a:t>
            </a:r>
          </a:p>
          <a:p>
            <a:endParaRPr lang="en-US" sz="2200" dirty="0"/>
          </a:p>
          <a:p>
            <a:r>
              <a:rPr lang="en-US" sz="2200" dirty="0" smtClean="0"/>
              <a:t>Non co-planar baselines becomes a problem i.e. </a:t>
            </a:r>
            <a:r>
              <a:rPr lang="en-US" sz="2200" dirty="0" err="1" smtClean="0"/>
              <a:t>l,m,w</a:t>
            </a:r>
            <a:r>
              <a:rPr lang="en-US" sz="2200" dirty="0" smtClean="0"/>
              <a:t> &gt;&gt; 0</a:t>
            </a:r>
            <a:endParaRPr lang="en-US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18" y="3008941"/>
            <a:ext cx="8647777" cy="73853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13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07773" y="4197763"/>
                <a:ext cx="8133812" cy="2167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200" dirty="0" smtClean="0"/>
                  <a:t>Three-dimensional visibility fuction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charset="0"/>
                      </a:rPr>
                      <m:t>𝑉</m:t>
                    </m:r>
                    <m:d>
                      <m:dPr>
                        <m:ctrlPr>
                          <a:rPr lang="en-US" sz="2200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200" b="0" i="1" smtClean="0">
                            <a:latin typeface="Cambria Math" charset="0"/>
                          </a:rPr>
                          <m:t>𝑢</m:t>
                        </m:r>
                        <m:r>
                          <a:rPr lang="en-US" sz="2200" b="0" i="1" smtClean="0">
                            <a:latin typeface="Cambria Math" charset="0"/>
                          </a:rPr>
                          <m:t>,</m:t>
                        </m:r>
                        <m:r>
                          <a:rPr lang="en-US" sz="2200" b="0" i="1" smtClean="0">
                            <a:latin typeface="Cambria Math" charset="0"/>
                          </a:rPr>
                          <m:t>𝑣</m:t>
                        </m:r>
                        <m:r>
                          <a:rPr lang="en-US" sz="2200" b="0" i="1" smtClean="0">
                            <a:latin typeface="Cambria Math" charset="0"/>
                          </a:rPr>
                          <m:t>,</m:t>
                        </m:r>
                        <m:r>
                          <a:rPr lang="en-US" sz="2200" b="0" i="1" smtClean="0">
                            <a:latin typeface="Cambria Math" charset="0"/>
                          </a:rPr>
                          <m:t>𝑤</m:t>
                        </m:r>
                      </m:e>
                    </m:d>
                    <m:r>
                      <a:rPr lang="en-US" sz="2200" b="0" i="1" smtClean="0">
                        <a:latin typeface="Cambria Math" charset="0"/>
                      </a:rPr>
                      <m:t> </m:t>
                    </m:r>
                  </m:oMath>
                </a14:m>
                <a:r>
                  <a:rPr lang="en-US" sz="2200" dirty="0" smtClean="0"/>
                  <a:t>can </a:t>
                </a:r>
                <a:r>
                  <a:rPr lang="en-US" sz="2200" dirty="0"/>
                  <a:t>be transformed to a three-dimensional image </a:t>
                </a:r>
                <a:r>
                  <a:rPr lang="en-US" sz="2200" dirty="0" smtClean="0"/>
                  <a:t>volume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charset="0"/>
                      </a:rPr>
                      <m:t>𝐼</m:t>
                    </m:r>
                    <m:d>
                      <m:dPr>
                        <m:ctrlPr>
                          <a:rPr lang="en-US" sz="2200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200" b="0" i="1" smtClean="0">
                            <a:latin typeface="Cambria Math" charset="0"/>
                          </a:rPr>
                          <m:t>𝑙</m:t>
                        </m:r>
                        <m:r>
                          <a:rPr lang="en-US" sz="2200" b="0" i="1" smtClean="0">
                            <a:latin typeface="Cambria Math" charset="0"/>
                          </a:rPr>
                          <m:t>,</m:t>
                        </m:r>
                        <m:r>
                          <a:rPr lang="en-US" sz="2200" b="0" i="1" smtClean="0">
                            <a:latin typeface="Cambria Math" charset="0"/>
                          </a:rPr>
                          <m:t>𝑚</m:t>
                        </m:r>
                        <m:r>
                          <a:rPr lang="en-US" sz="2200" b="0" i="1" smtClean="0">
                            <a:latin typeface="Cambria Math" charset="0"/>
                          </a:rPr>
                          <m:t>,</m:t>
                        </m:r>
                        <m:r>
                          <a:rPr lang="en-US" sz="2200" b="0" i="1" smtClean="0">
                            <a:latin typeface="Cambria Math" charset="0"/>
                          </a:rPr>
                          <m:t>𝑛</m:t>
                        </m:r>
                      </m:e>
                    </m:d>
                    <m:r>
                      <a:rPr lang="en-US" sz="2200" b="0" i="0" smtClean="0">
                        <a:latin typeface="Cambria Math" charset="0"/>
                      </a:rPr>
                      <m:t> </m:t>
                    </m:r>
                  </m:oMath>
                </a14:m>
                <a:r>
                  <a:rPr lang="en-US" sz="2200" dirty="0" smtClean="0"/>
                  <a:t>- </a:t>
                </a:r>
                <a:r>
                  <a:rPr lang="en-US" sz="2200" dirty="0"/>
                  <a:t>this is not physical space since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charset="0"/>
                      </a:rPr>
                      <m:t>𝑙</m:t>
                    </m:r>
                    <m:r>
                      <a:rPr lang="en-US" sz="2200" i="1" dirty="0" smtClean="0">
                        <a:latin typeface="Cambria Math" charset="0"/>
                      </a:rPr>
                      <m:t>,</m:t>
                    </m:r>
                  </m:oMath>
                </a14:m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charset="0"/>
                      </a:rPr>
                      <m:t>𝑚</m:t>
                    </m:r>
                  </m:oMath>
                </a14:m>
                <a:r>
                  <a:rPr lang="en-US" sz="2200" dirty="0"/>
                  <a:t>, &amp;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 charset="0"/>
                      </a:rPr>
                      <m:t>𝑛</m:t>
                    </m:r>
                  </m:oMath>
                </a14:m>
                <a:r>
                  <a:rPr lang="en-US" sz="2200" dirty="0"/>
                  <a:t> are direction cosines. </a:t>
                </a:r>
                <a:endParaRPr lang="en-US" sz="2200" dirty="0" smtClean="0"/>
              </a:p>
              <a:p>
                <a:endParaRPr lang="en-US" sz="2200" dirty="0"/>
              </a:p>
              <a:p>
                <a:r>
                  <a:rPr lang="en-US" sz="2200" dirty="0" smtClean="0"/>
                  <a:t>The </a:t>
                </a:r>
                <a:r>
                  <a:rPr lang="en-US" sz="2200" dirty="0"/>
                  <a:t>only non-zero values of I lie on the surface of a sphere of unit radius defined by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>
                        <a:latin typeface="Cambria Math" charset="0"/>
                      </a:rPr>
                      <m:t>n</m:t>
                    </m:r>
                    <m:r>
                      <a:rPr lang="en-US" sz="2200">
                        <a:latin typeface="Cambria Math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200" i="1">
                            <a:latin typeface="Cambria Math" charset="0"/>
                          </a:rPr>
                        </m:ctrlPr>
                      </m:radPr>
                      <m:deg/>
                      <m:e>
                        <m:r>
                          <a:rPr lang="en-US" sz="2200" i="1">
                            <a:latin typeface="Cambria Math" charset="0"/>
                          </a:rPr>
                          <m:t>1−</m:t>
                        </m:r>
                        <m:sSup>
                          <m:sSupPr>
                            <m:ctrlPr>
                              <a:rPr lang="en-US" sz="2200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latin typeface="Cambria Math" charset="0"/>
                              </a:rPr>
                              <m:t>𝑙</m:t>
                            </m:r>
                          </m:e>
                          <m:sup>
                            <m:r>
                              <a:rPr lang="en-US" sz="2200" i="1">
                                <a:latin typeface="Cambria Math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200" i="1">
                            <a:latin typeface="Cambria Math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200" i="1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latin typeface="Cambria Math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200" i="1">
                                <a:latin typeface="Cambria Math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sz="22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773" y="4197763"/>
                <a:ext cx="8133812" cy="2167966"/>
              </a:xfrm>
              <a:prstGeom prst="rect">
                <a:avLst/>
              </a:prstGeom>
              <a:blipFill rotWithShape="0">
                <a:blip r:embed="rId4"/>
                <a:stretch>
                  <a:fillRect l="-975" t="-20282" b="-4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802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14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22046" y="3840631"/>
                <a:ext cx="8591013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So how do we achieve this? Two solutions available:</a:t>
                </a:r>
              </a:p>
              <a:p>
                <a:pPr marL="514350" indent="-514350">
                  <a:buFont typeface="+mj-lt"/>
                  <a:buAutoNum type="romanLcPeriod"/>
                </a:pPr>
                <a:endParaRPr lang="en-US" sz="2000" dirty="0"/>
              </a:p>
              <a:p>
                <a:pPr marL="514350" indent="-514350">
                  <a:buFont typeface="+mj-lt"/>
                  <a:buAutoNum type="romanLcPeriod"/>
                </a:pPr>
                <a:r>
                  <a:rPr lang="en-US" sz="2000" dirty="0" smtClean="0"/>
                  <a:t>Faceting - split the field into multiple images and stitch them together</a:t>
                </a:r>
              </a:p>
              <a:p>
                <a:pPr marL="514350" indent="-514350">
                  <a:buFont typeface="+mj-lt"/>
                  <a:buAutoNum type="romanLcPeriod"/>
                </a:pPr>
                <a:endParaRPr lang="en-US" sz="2000" dirty="0"/>
              </a:p>
              <a:p>
                <a:pPr marL="514350" indent="-514350">
                  <a:buFont typeface="+mj-lt"/>
                  <a:buAutoNum type="romanLcPeriod"/>
                </a:pPr>
                <a:r>
                  <a:rPr lang="en-US" sz="2000" dirty="0" smtClean="0"/>
                  <a:t>w-projection - most used solution, effectively performs the above to recover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charset="0"/>
                      </a:rPr>
                      <m:t>𝐼</m:t>
                    </m:r>
                    <m:d>
                      <m:dPr>
                        <m:ctrlPr>
                          <a:rPr lang="en-US" sz="2000" i="1" dirty="0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000" i="1" dirty="0" err="1" smtClean="0">
                            <a:latin typeface="Cambria Math" charset="0"/>
                          </a:rPr>
                          <m:t>𝑙</m:t>
                        </m:r>
                        <m:r>
                          <a:rPr lang="en-US" sz="2000" i="1" dirty="0" err="1" smtClean="0">
                            <a:latin typeface="Cambria Math" charset="0"/>
                          </a:rPr>
                          <m:t>,</m:t>
                        </m:r>
                        <m:r>
                          <a:rPr lang="en-US" sz="2000" i="1" dirty="0" err="1" smtClean="0">
                            <a:latin typeface="Cambria Math" charset="0"/>
                          </a:rPr>
                          <m:t>𝑚</m:t>
                        </m:r>
                      </m:e>
                    </m:d>
                  </m:oMath>
                </a14:m>
                <a:endParaRPr lang="en-US" sz="2000" dirty="0" smtClean="0"/>
              </a:p>
              <a:p>
                <a:pPr marL="514350" indent="-514350">
                  <a:buFont typeface="+mj-lt"/>
                  <a:buAutoNum type="romanLcPeriod"/>
                </a:pPr>
                <a:endParaRPr lang="en-US" sz="2000" dirty="0" smtClean="0"/>
              </a:p>
              <a:p>
                <a:r>
                  <a:rPr lang="en-US" sz="2000" dirty="0" smtClean="0"/>
                  <a:t>Both available in CASA!</a:t>
                </a:r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046" y="3840631"/>
                <a:ext cx="8591013" cy="2554545"/>
              </a:xfrm>
              <a:prstGeom prst="rect">
                <a:avLst/>
              </a:prstGeom>
              <a:blipFill rotWithShape="0">
                <a:blip r:embed="rId2"/>
                <a:stretch>
                  <a:fillRect l="-780" t="-1193" r="-922" b="-33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41782" y="207105"/>
            <a:ext cx="4275771" cy="728184"/>
          </a:xfrm>
        </p:spPr>
        <p:txBody>
          <a:bodyPr>
            <a:normAutofit/>
          </a:bodyPr>
          <a:lstStyle/>
          <a:p>
            <a:r>
              <a:rPr lang="en-US" smtClean="0"/>
              <a:t>Wide-field imaging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1782" y="1267466"/>
            <a:ext cx="47200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The </a:t>
            </a:r>
            <a:r>
              <a:rPr lang="en-US" sz="2000" dirty="0"/>
              <a:t>sky brightness consisting of a number of discrete sources </a:t>
            </a:r>
            <a:r>
              <a:rPr lang="en-US" sz="2000" dirty="0" smtClean="0"/>
              <a:t>      are </a:t>
            </a:r>
            <a:r>
              <a:rPr lang="en-US" sz="2000" dirty="0"/>
              <a:t>transformed onto the surface of this sphere.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The </a:t>
            </a:r>
            <a:r>
              <a:rPr lang="en-US" sz="2000" dirty="0"/>
              <a:t>two-dimensional </a:t>
            </a:r>
            <a:r>
              <a:rPr lang="en-US" sz="2000" dirty="0" smtClean="0"/>
              <a:t>image       is </a:t>
            </a:r>
            <a:r>
              <a:rPr lang="en-US" sz="2000" dirty="0"/>
              <a:t>recovered by projection onto the tangent plane at the pointing </a:t>
            </a:r>
            <a:r>
              <a:rPr lang="en-US" sz="2000" dirty="0" err="1"/>
              <a:t>centre</a:t>
            </a:r>
            <a:r>
              <a:rPr lang="en-US" sz="2000" dirty="0"/>
              <a:t> 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965539" y="1551008"/>
            <a:ext cx="346083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/>
          <p:cNvSpPr>
            <a:spLocks/>
          </p:cNvSpPr>
          <p:nvPr/>
        </p:nvSpPr>
        <p:spPr>
          <a:xfrm rot="18894170">
            <a:off x="4332539" y="1574779"/>
            <a:ext cx="4759200" cy="4762800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/>
          <p:cNvSpPr/>
          <p:nvPr/>
        </p:nvSpPr>
        <p:spPr>
          <a:xfrm>
            <a:off x="5155327" y="1903740"/>
            <a:ext cx="244761" cy="2447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5-Point Star 12"/>
          <p:cNvSpPr/>
          <p:nvPr/>
        </p:nvSpPr>
        <p:spPr>
          <a:xfrm>
            <a:off x="5832794" y="1580583"/>
            <a:ext cx="244761" cy="2447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5-Point Star 13"/>
          <p:cNvSpPr/>
          <p:nvPr/>
        </p:nvSpPr>
        <p:spPr>
          <a:xfrm>
            <a:off x="7314964" y="1551008"/>
            <a:ext cx="244761" cy="2447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/>
          <p:cNvSpPr/>
          <p:nvPr/>
        </p:nvSpPr>
        <p:spPr>
          <a:xfrm>
            <a:off x="8049367" y="1933554"/>
            <a:ext cx="244761" cy="2447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/>
          <p:cNvSpPr/>
          <p:nvPr/>
        </p:nvSpPr>
        <p:spPr>
          <a:xfrm>
            <a:off x="5149465" y="1406026"/>
            <a:ext cx="244761" cy="244761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5829129" y="1395061"/>
            <a:ext cx="244761" cy="244761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7312620" y="1396991"/>
            <a:ext cx="244761" cy="244761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5-Point Star 19"/>
          <p:cNvSpPr/>
          <p:nvPr/>
        </p:nvSpPr>
        <p:spPr>
          <a:xfrm>
            <a:off x="8039540" y="1406026"/>
            <a:ext cx="244761" cy="244761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6671800" y="2738920"/>
            <a:ext cx="0" cy="76337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6671800" y="3487899"/>
            <a:ext cx="7632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6530599" y="3342774"/>
            <a:ext cx="292264" cy="29226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7810" y="3385531"/>
            <a:ext cx="80489" cy="23252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5757" y="3400880"/>
            <a:ext cx="317363" cy="17403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1968" y="2511479"/>
            <a:ext cx="208208" cy="176976"/>
          </a:xfrm>
          <a:prstGeom prst="rect">
            <a:avLst/>
          </a:prstGeom>
        </p:spPr>
      </p:pic>
      <p:sp>
        <p:nvSpPr>
          <p:cNvPr id="30" name="5-Point Star 29"/>
          <p:cNvSpPr/>
          <p:nvPr/>
        </p:nvSpPr>
        <p:spPr>
          <a:xfrm>
            <a:off x="3264929" y="2547827"/>
            <a:ext cx="244761" cy="244761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5-Point Star 30"/>
          <p:cNvSpPr/>
          <p:nvPr/>
        </p:nvSpPr>
        <p:spPr>
          <a:xfrm>
            <a:off x="2357067" y="1637234"/>
            <a:ext cx="244761" cy="2447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1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7317485" y="3749459"/>
            <a:ext cx="1289189" cy="5282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683662" y="3723624"/>
            <a:ext cx="1177535" cy="4145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>
            <a:spLocks/>
          </p:cNvSpPr>
          <p:nvPr/>
        </p:nvSpPr>
        <p:spPr>
          <a:xfrm rot="18894170">
            <a:off x="4644888" y="3836519"/>
            <a:ext cx="4759200" cy="4762800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15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85019" y="173859"/>
            <a:ext cx="3237804" cy="69111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cap="none" dirty="0" err="1" smtClean="0"/>
              <a:t>i</a:t>
            </a:r>
            <a:r>
              <a:rPr lang="en-US" sz="2500" cap="none" dirty="0" smtClean="0"/>
              <a:t>. FACETING</a:t>
            </a:r>
            <a:endParaRPr lang="en-US" sz="2500" cap="none" dirty="0"/>
          </a:p>
        </p:txBody>
      </p:sp>
      <p:sp>
        <p:nvSpPr>
          <p:cNvPr id="5" name="Rectangle 4"/>
          <p:cNvSpPr/>
          <p:nvPr/>
        </p:nvSpPr>
        <p:spPr>
          <a:xfrm>
            <a:off x="185019" y="1034409"/>
            <a:ext cx="88218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Takes advantage of the </a:t>
            </a:r>
            <a:r>
              <a:rPr lang="en-US" sz="2000" dirty="0"/>
              <a:t>small field </a:t>
            </a:r>
            <a:r>
              <a:rPr lang="en-US" sz="2000" dirty="0" smtClean="0"/>
              <a:t>approximation (l,m~0) so the </a:t>
            </a:r>
            <a:r>
              <a:rPr lang="en-US" sz="2000" dirty="0"/>
              <a:t>image sphere is approximated by pieces of many smaller tangent planes. </a:t>
            </a:r>
            <a:endParaRPr lang="en-US" sz="2000" dirty="0" smtClean="0"/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Within </a:t>
            </a:r>
            <a:r>
              <a:rPr lang="en-US" sz="2000" dirty="0"/>
              <a:t>each </a:t>
            </a:r>
            <a:r>
              <a:rPr lang="en-US" sz="2000" dirty="0" smtClean="0"/>
              <a:t>sub-field, standard </a:t>
            </a:r>
            <a:r>
              <a:rPr lang="en-US" sz="2000" dirty="0"/>
              <a:t>two-dimensional FFTs may be used</a:t>
            </a:r>
            <a:r>
              <a:rPr lang="en-US" sz="2000" dirty="0" smtClean="0"/>
              <a:t>.</a:t>
            </a:r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/>
              <a:t>Errors </a:t>
            </a:r>
            <a:r>
              <a:rPr lang="en-US" sz="2000" dirty="0"/>
              <a:t>increase </a:t>
            </a:r>
            <a:r>
              <a:rPr lang="en-US" sz="2000" dirty="0" err="1"/>
              <a:t>quadratically</a:t>
            </a:r>
            <a:r>
              <a:rPr lang="en-US" sz="2000" dirty="0"/>
              <a:t> away from the </a:t>
            </a:r>
            <a:r>
              <a:rPr lang="en-US" sz="2000" dirty="0" err="1"/>
              <a:t>centre</a:t>
            </a:r>
            <a:r>
              <a:rPr lang="en-US" sz="2000" dirty="0"/>
              <a:t> of each sub-field, but these are acceptable if enough sub-fields are selected. </a:t>
            </a:r>
          </a:p>
        </p:txBody>
      </p:sp>
      <p:sp>
        <p:nvSpPr>
          <p:cNvPr id="8" name="5-Point Star 7"/>
          <p:cNvSpPr/>
          <p:nvPr/>
        </p:nvSpPr>
        <p:spPr>
          <a:xfrm>
            <a:off x="6152801" y="3800587"/>
            <a:ext cx="244761" cy="2447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/>
          <p:cNvSpPr/>
          <p:nvPr/>
        </p:nvSpPr>
        <p:spPr>
          <a:xfrm>
            <a:off x="7626708" y="3802889"/>
            <a:ext cx="244761" cy="2447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/>
          <p:cNvSpPr/>
          <p:nvPr/>
        </p:nvSpPr>
        <p:spPr>
          <a:xfrm>
            <a:off x="8004778" y="3961040"/>
            <a:ext cx="244761" cy="2447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6983544" y="4990801"/>
            <a:ext cx="0" cy="76337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983544" y="5739780"/>
            <a:ext cx="7632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6842343" y="5594655"/>
            <a:ext cx="292264" cy="29226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9554" y="5637412"/>
            <a:ext cx="80489" cy="23252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501" y="5652761"/>
            <a:ext cx="317363" cy="17403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3712" y="4763360"/>
            <a:ext cx="208208" cy="176976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185019" y="3390193"/>
            <a:ext cx="50786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000" dirty="0"/>
              <a:t>Facets can be selected so as to cover known sources. </a:t>
            </a:r>
          </a:p>
          <a:p>
            <a:pPr marL="342900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Facets may overlap allowing complete coverage of the primary beam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532" y="5498323"/>
            <a:ext cx="6280030" cy="11874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5019" y="5128991"/>
            <a:ext cx="2785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CASA </a:t>
            </a:r>
            <a:r>
              <a:rPr lang="en-US" smtClean="0"/>
              <a:t>clean implementation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10551" y="6304184"/>
            <a:ext cx="5961878" cy="36576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41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19" y="173859"/>
            <a:ext cx="3237804" cy="691114"/>
          </a:xfrm>
        </p:spPr>
        <p:txBody>
          <a:bodyPr>
            <a:noAutofit/>
          </a:bodyPr>
          <a:lstStyle/>
          <a:p>
            <a:r>
              <a:rPr lang="en-US" sz="2500" cap="none" smtClean="0"/>
              <a:t>ii. </a:t>
            </a:r>
            <a:r>
              <a:rPr lang="en-US" sz="2500" cap="none" dirty="0" smtClean="0"/>
              <a:t>w-PROJECTION</a:t>
            </a:r>
            <a:endParaRPr lang="en-US" sz="2500" cap="non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05" y="1322173"/>
            <a:ext cx="8630821" cy="6437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4204" y="2568430"/>
            <a:ext cx="863082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Very </a:t>
            </a:r>
            <a:r>
              <a:rPr lang="en-US" sz="2400" dirty="0"/>
              <a:t>dependent on zenith angle, </a:t>
            </a:r>
            <a:r>
              <a:rPr lang="en-US" sz="2400" dirty="0" smtClean="0"/>
              <a:t>co-planarity </a:t>
            </a:r>
            <a:r>
              <a:rPr lang="en-US" sz="2400" dirty="0"/>
              <a:t>of array, field of view and </a:t>
            </a:r>
            <a:r>
              <a:rPr lang="en-US" sz="2400" dirty="0" smtClean="0"/>
              <a:t>resolution.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onvolution </a:t>
            </a:r>
            <a:r>
              <a:rPr lang="en-US" sz="2400" dirty="0"/>
              <a:t>theorem no longer works when w-terms </a:t>
            </a:r>
            <a:r>
              <a:rPr lang="en-US" sz="2400" dirty="0" smtClean="0"/>
              <a:t>present.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CLEAN </a:t>
            </a:r>
            <a:r>
              <a:rPr lang="en-US" sz="2400" dirty="0"/>
              <a:t>assumes constant </a:t>
            </a:r>
            <a:r>
              <a:rPr lang="en-US" sz="2400" dirty="0" smtClean="0"/>
              <a:t>PSF, but </a:t>
            </a:r>
            <a:r>
              <a:rPr lang="en-US" sz="2400" dirty="0"/>
              <a:t>PSF changes (slightly) over the </a:t>
            </a:r>
            <a:r>
              <a:rPr lang="en-US" sz="2400" dirty="0" smtClean="0"/>
              <a:t>image.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Solved </a:t>
            </a:r>
            <a:r>
              <a:rPr lang="en-US" sz="2400" dirty="0"/>
              <a:t>with Cotton-Schwab algorithm </a:t>
            </a:r>
            <a:r>
              <a:rPr lang="en-US" sz="2400" dirty="0" smtClean="0"/>
              <a:t>(</a:t>
            </a:r>
            <a:r>
              <a:rPr lang="en-US" sz="2400" dirty="0"/>
              <a:t>S</a:t>
            </a:r>
            <a:r>
              <a:rPr lang="en-US" sz="2400" dirty="0" smtClean="0"/>
              <a:t>chwab </a:t>
            </a:r>
            <a:r>
              <a:rPr lang="en-US" sz="2400" dirty="0"/>
              <a:t>1984</a:t>
            </a:r>
            <a:r>
              <a:rPr lang="en-US" sz="2400" dirty="0" smtClean="0"/>
              <a:t>) (used in CASA automatically).</a:t>
            </a:r>
            <a:endParaRPr lang="en-US" sz="2400" dirty="0"/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422823" y="350340"/>
            <a:ext cx="2054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Cornwell et al. </a:t>
            </a:r>
            <a:r>
              <a:rPr lang="en-US" dirty="0" smtClean="0"/>
              <a:t>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17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2422" y="882226"/>
            <a:ext cx="89215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Cotton-Schwab + w-projection algorithm: </a:t>
            </a:r>
            <a:endParaRPr lang="en-US" sz="2400" dirty="0" smtClean="0"/>
          </a:p>
          <a:p>
            <a:endParaRPr lang="en-US" sz="2400" dirty="0"/>
          </a:p>
          <a:p>
            <a:pPr marL="457200" indent="-457200">
              <a:buAutoNum type="arabicParenR"/>
            </a:pPr>
            <a:r>
              <a:rPr lang="en-US" sz="2400" dirty="0" smtClean="0"/>
              <a:t>Make </a:t>
            </a:r>
            <a:r>
              <a:rPr lang="en-US" sz="2400" dirty="0"/>
              <a:t>initial dirty image &amp; central </a:t>
            </a:r>
            <a:r>
              <a:rPr lang="en-US" sz="2400" dirty="0" smtClean="0"/>
              <a:t>PSF - </a:t>
            </a:r>
            <a:r>
              <a:rPr lang="en-US" sz="2400" dirty="0"/>
              <a:t>Perform minor iterations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 </a:t>
            </a:r>
            <a:endParaRPr lang="en-US" sz="2400" dirty="0"/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Find peak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Subtract </a:t>
            </a:r>
            <a:r>
              <a:rPr lang="en-US" sz="2400" dirty="0"/>
              <a:t>scaled PSF at peak with small </a:t>
            </a:r>
            <a:r>
              <a:rPr lang="en-US" sz="2400" dirty="0" smtClean="0"/>
              <a:t>gain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Repeat </a:t>
            </a:r>
            <a:r>
              <a:rPr lang="en-US" sz="2400" dirty="0"/>
              <a:t>until highest peak </a:t>
            </a:r>
            <a:r>
              <a:rPr lang="en-US" sz="2400" dirty="0" smtClean="0"/>
              <a:t>~80-90</a:t>
            </a:r>
            <a:r>
              <a:rPr lang="en-US" sz="2400" dirty="0"/>
              <a:t>% decreased </a:t>
            </a:r>
          </a:p>
          <a:p>
            <a:endParaRPr lang="en-US" sz="2400" dirty="0"/>
          </a:p>
          <a:p>
            <a:r>
              <a:rPr lang="en-US" sz="2400" dirty="0" smtClean="0"/>
              <a:t>2) Major </a:t>
            </a:r>
            <a:r>
              <a:rPr lang="en-US" sz="2400" dirty="0"/>
              <a:t>iteration: </a:t>
            </a:r>
            <a:r>
              <a:rPr lang="en-US" sz="2400" dirty="0" smtClean="0"/>
              <a:t>‘Correct’ residual</a:t>
            </a:r>
          </a:p>
          <a:p>
            <a:endParaRPr lang="en-US" sz="2400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Predict </a:t>
            </a:r>
            <a:r>
              <a:rPr lang="en-US" sz="2400" dirty="0"/>
              <a:t>visibility for current model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Subtract </a:t>
            </a:r>
            <a:r>
              <a:rPr lang="en-US" sz="2400" dirty="0"/>
              <a:t>predicted contribution and re-image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85019" y="173859"/>
            <a:ext cx="3237804" cy="691114"/>
          </a:xfrm>
        </p:spPr>
        <p:txBody>
          <a:bodyPr>
            <a:noAutofit/>
          </a:bodyPr>
          <a:lstStyle/>
          <a:p>
            <a:r>
              <a:rPr lang="en-US" sz="2500" cap="none" smtClean="0"/>
              <a:t>ii. </a:t>
            </a:r>
            <a:r>
              <a:rPr lang="en-US" sz="2500" cap="none" dirty="0" smtClean="0"/>
              <a:t>w-PROJECTION</a:t>
            </a:r>
            <a:endParaRPr lang="en-US" sz="2500" cap="non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34" y="5504410"/>
            <a:ext cx="5721177" cy="10792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17844" y="5571589"/>
            <a:ext cx="1687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CASA clean</a:t>
            </a:r>
          </a:p>
          <a:p>
            <a:r>
              <a:rPr lang="en-US" dirty="0" smtClean="0"/>
              <a:t>implementation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97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5019" y="1025727"/>
            <a:ext cx="45979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Source: </a:t>
            </a:r>
            <a:r>
              <a:rPr lang="en-US" sz="2200" dirty="0" smtClean="0"/>
              <a:t>Away from the pointing </a:t>
            </a:r>
            <a:r>
              <a:rPr lang="en-US" sz="2200" dirty="0" err="1" smtClean="0"/>
              <a:t>centre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185019" y="1682497"/>
            <a:ext cx="20356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smtClean="0"/>
              <a:t>No w-projection</a:t>
            </a:r>
            <a:endParaRPr lang="en-US" sz="2200"/>
          </a:p>
        </p:txBody>
      </p:sp>
      <p:sp>
        <p:nvSpPr>
          <p:cNvPr id="7" name="TextBox 6"/>
          <p:cNvSpPr txBox="1"/>
          <p:nvPr/>
        </p:nvSpPr>
        <p:spPr>
          <a:xfrm>
            <a:off x="4676979" y="1700097"/>
            <a:ext cx="16396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smtClean="0"/>
              <a:t>w-projection</a:t>
            </a:r>
            <a:endParaRPr lang="en-US" sz="2200"/>
          </a:p>
        </p:txBody>
      </p:sp>
      <p:sp>
        <p:nvSpPr>
          <p:cNvPr id="8" name="TextBox 7"/>
          <p:cNvSpPr txBox="1"/>
          <p:nvPr/>
        </p:nvSpPr>
        <p:spPr>
          <a:xfrm>
            <a:off x="97861" y="6182303"/>
            <a:ext cx="70857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Small field approximation breaks and you need w-projection!</a:t>
            </a:r>
            <a:endParaRPr lang="en-US" sz="2200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black">
          <a:xfrm>
            <a:off x="185019" y="173859"/>
            <a:ext cx="3237804" cy="69111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cap="none" dirty="0" smtClean="0"/>
              <a:t>w-PROJECTION</a:t>
            </a:r>
            <a:endParaRPr lang="en-US" cap="none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18" t="2536" r="10700" b="68927"/>
          <a:stretch/>
        </p:blipFill>
        <p:spPr>
          <a:xfrm>
            <a:off x="97861" y="2084004"/>
            <a:ext cx="8678565" cy="413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2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05" y="1825846"/>
            <a:ext cx="8674443" cy="469639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27756" y="6339364"/>
            <a:ext cx="365760" cy="365760"/>
          </a:xfrm>
        </p:spPr>
        <p:txBody>
          <a:bodyPr/>
          <a:lstStyle/>
          <a:p>
            <a:fld id="{E54395BD-246F-914C-93A2-3E0E0FE0EAC4}" type="slidenum">
              <a:rPr lang="en-US" smtClean="0"/>
              <a:t>19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85018" y="173858"/>
            <a:ext cx="4819467" cy="740541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cap="none" dirty="0" smtClean="0"/>
              <a:t>MULTI-FREQUENCY SYNTHESIS</a:t>
            </a:r>
            <a:endParaRPr lang="en-US" cap="none" dirty="0"/>
          </a:p>
        </p:txBody>
      </p:sp>
      <p:sp>
        <p:nvSpPr>
          <p:cNvPr id="5" name="Rectangle 4"/>
          <p:cNvSpPr/>
          <p:nvPr/>
        </p:nvSpPr>
        <p:spPr>
          <a:xfrm>
            <a:off x="469555" y="994849"/>
            <a:ext cx="8303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Multi-frequency synthesis (MFS) means gridding different frequencies on the same </a:t>
            </a:r>
            <a:r>
              <a:rPr lang="en-US" sz="2400" dirty="0" err="1"/>
              <a:t>uv</a:t>
            </a:r>
            <a:r>
              <a:rPr lang="en-US" sz="2400" dirty="0"/>
              <a:t> grid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8219" y="6473850"/>
            <a:ext cx="2316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Conway </a:t>
            </a:r>
            <a:r>
              <a:rPr lang="en-US" smtClean="0"/>
              <a:t>&amp; Sault (1995)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94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16917" y="1365324"/>
            <a:ext cx="8365067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/>
              <a:t>Topics discussed:</a:t>
            </a:r>
            <a:endParaRPr lang="en-US" sz="2200" dirty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smtClean="0"/>
              <a:t>Recap of CLEAN </a:t>
            </a:r>
            <a:endParaRPr lang="en-US" sz="2200" dirty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/>
              <a:t>When to use </a:t>
            </a:r>
            <a:r>
              <a:rPr lang="en-US" sz="2200" dirty="0" smtClean="0"/>
              <a:t>multi-scale </a:t>
            </a:r>
            <a:r>
              <a:rPr lang="en-US" sz="2200" dirty="0"/>
              <a:t>or other deconvolution </a:t>
            </a:r>
            <a:r>
              <a:rPr lang="en-US" sz="2200" dirty="0" smtClean="0"/>
              <a:t>methods</a:t>
            </a:r>
            <a:endParaRPr lang="en-US" sz="2200" dirty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/>
              <a:t>The effect of and solution to w-terms </a:t>
            </a:r>
            <a:endParaRPr lang="en-US" sz="220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smtClean="0"/>
              <a:t>Multi-term deconvolution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smtClean="0"/>
              <a:t>Self-calibration </a:t>
            </a:r>
            <a:r>
              <a:rPr lang="en-US" sz="2200" dirty="0"/>
              <a:t>using CLEAN components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smtClean="0"/>
              <a:t>Primary </a:t>
            </a:r>
            <a:r>
              <a:rPr lang="en-US" sz="2200" dirty="0"/>
              <a:t>beam correction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err="1" smtClean="0"/>
              <a:t>Mosaicing</a:t>
            </a:r>
            <a:endParaRPr lang="en-US" sz="220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smtClean="0"/>
              <a:t>Direction-dependent </a:t>
            </a:r>
            <a:r>
              <a:rPr lang="en-US" sz="2200" dirty="0"/>
              <a:t>effects during imaging 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4446" y="186216"/>
            <a:ext cx="3027738" cy="691114"/>
          </a:xfrm>
        </p:spPr>
        <p:txBody>
          <a:bodyPr>
            <a:normAutofit fontScale="90000"/>
          </a:bodyPr>
          <a:lstStyle/>
          <a:p>
            <a:r>
              <a:rPr lang="en-US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55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227756" y="6339364"/>
            <a:ext cx="365760" cy="365760"/>
          </a:xfrm>
        </p:spPr>
        <p:txBody>
          <a:bodyPr/>
          <a:lstStyle/>
          <a:p>
            <a:fld id="{E54395BD-246F-914C-93A2-3E0E0FE0EAC4}" type="slidenum">
              <a:rPr lang="en-US" smtClean="0"/>
              <a:t>20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85018" y="173858"/>
            <a:ext cx="4819467" cy="740541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cap="none" dirty="0" smtClean="0"/>
              <a:t>MULTI-FREQUENCY SYNTHESIS</a:t>
            </a:r>
            <a:endParaRPr lang="en-US" cap="non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1080"/>
            <a:ext cx="9144000" cy="429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62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591" y="112076"/>
            <a:ext cx="6413490" cy="56754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Multi-Frequency Deconvolution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21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0941" y="939114"/>
            <a:ext cx="857631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Similar but not the same! (same name often used). Also known as multi-term deconvolution (as in CASA).</a:t>
            </a:r>
          </a:p>
          <a:p>
            <a:endParaRPr lang="en-US" sz="2200" dirty="0"/>
          </a:p>
          <a:p>
            <a:r>
              <a:rPr lang="en-US" sz="2200" dirty="0"/>
              <a:t>Takes spectral variation into account during </a:t>
            </a:r>
            <a:r>
              <a:rPr lang="en-US" sz="2200" dirty="0" smtClean="0"/>
              <a:t>deconvolution</a:t>
            </a:r>
            <a:r>
              <a:rPr lang="en-US" sz="2200" dirty="0"/>
              <a:t/>
            </a:r>
            <a:br>
              <a:rPr lang="en-US" sz="2200" dirty="0"/>
            </a:br>
            <a:endParaRPr lang="en-US" sz="2200" dirty="0"/>
          </a:p>
          <a:p>
            <a:endParaRPr lang="en-US" sz="22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432226" y="2434085"/>
            <a:ext cx="0" cy="36205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432226" y="6054614"/>
            <a:ext cx="558525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95070" y="3921184"/>
            <a:ext cx="120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Flux</a:t>
            </a:r>
          </a:p>
          <a:p>
            <a:r>
              <a:rPr lang="en-US" dirty="0" smtClean="0"/>
              <a:t>Density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69944" y="6375890"/>
            <a:ext cx="1165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Frequency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16431" y="4244349"/>
            <a:ext cx="500448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74666" y="4059683"/>
            <a:ext cx="2343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Assumed </a:t>
            </a:r>
            <a:r>
              <a:rPr lang="en-US" smtClean="0"/>
              <a:t>flat spectrum</a:t>
            </a:r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1705712" y="2829501"/>
            <a:ext cx="5004486" cy="29038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748793" y="5524645"/>
            <a:ext cx="2395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Actual </a:t>
            </a:r>
            <a:r>
              <a:rPr lang="en-US" smtClean="0"/>
              <a:t>source spectrum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2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22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35591" y="112075"/>
            <a:ext cx="6252852" cy="654043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Multi-Frequency Deconvolution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45653" y="1077142"/>
                <a:ext cx="8723871" cy="7984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 dirty="0" smtClean="0">
                            <a:latin typeface="Cambria Math" charset="0"/>
                          </a:rPr>
                        </m:ctrlPr>
                      </m:sSubSupPr>
                      <m:e>
                        <m:r>
                          <a:rPr lang="en-US" sz="2200" b="0" i="1" dirty="0" smtClean="0">
                            <a:latin typeface="Cambria Math" charset="0"/>
                          </a:rPr>
                          <m:t>𝐼</m:t>
                        </m:r>
                      </m:e>
                      <m:sub>
                        <m:r>
                          <a:rPr lang="en-US" sz="2200" i="1" dirty="0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𝜈</m:t>
                        </m:r>
                      </m:sub>
                      <m:sup>
                        <m:r>
                          <a:rPr lang="en-US" sz="2200" b="0" i="1" dirty="0" smtClean="0">
                            <a:latin typeface="Cambria Math" charset="0"/>
                          </a:rPr>
                          <m:t>𝑚</m:t>
                        </m:r>
                      </m:sup>
                    </m:sSubSup>
                  </m:oMath>
                </a14:m>
                <a:r>
                  <a:rPr lang="en-US" sz="2200" dirty="0" smtClean="0"/>
                  <a:t> represents </a:t>
                </a:r>
                <a:r>
                  <a:rPr lang="en-US" sz="2200" dirty="0"/>
                  <a:t>the sky emission in terms of a Taylor series about a reference </a:t>
                </a:r>
                <a:r>
                  <a:rPr lang="en-US" sz="2200" dirty="0" smtClean="0"/>
                  <a:t>frequency: </a:t>
                </a:r>
                <a:endParaRPr lang="en-US" sz="22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653" y="1077142"/>
                <a:ext cx="8723871" cy="798424"/>
              </a:xfrm>
              <a:prstGeom prst="rect">
                <a:avLst/>
              </a:prstGeom>
              <a:blipFill rotWithShape="0">
                <a:blip r:embed="rId2"/>
                <a:stretch>
                  <a:fillRect l="-908" t="-5344" b="-10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445" y="1926103"/>
            <a:ext cx="5268297" cy="87527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5653" y="3068506"/>
            <a:ext cx="818574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/>
              <a:t>A power model is used to describe the spectral dependence of the </a:t>
            </a:r>
            <a:r>
              <a:rPr lang="en-US" sz="2200" dirty="0" smtClean="0"/>
              <a:t>sky. One </a:t>
            </a:r>
            <a:r>
              <a:rPr lang="en-US" sz="2200" dirty="0"/>
              <a:t>practical choice is a power law with </a:t>
            </a:r>
            <a:r>
              <a:rPr lang="en-US" sz="2200" dirty="0" smtClean="0"/>
              <a:t>emission. </a:t>
            </a:r>
            <a:endParaRPr lang="en-US" sz="2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6407" y="4105079"/>
            <a:ext cx="4742371" cy="10108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5653" y="5448479"/>
            <a:ext cx="80112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Useful for wideband, sensitive </a:t>
            </a:r>
            <a:r>
              <a:rPr lang="en-US" sz="2200" dirty="0" smtClean="0"/>
              <a:t>imaging. Incorporated in CASA in combination with multi-scale CLEAN as ‘</a:t>
            </a:r>
            <a:r>
              <a:rPr lang="en-US" sz="2200" dirty="0" err="1" smtClean="0"/>
              <a:t>mtmfs</a:t>
            </a:r>
            <a:r>
              <a:rPr lang="en-US" sz="2200" dirty="0" smtClean="0"/>
              <a:t>’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92968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23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35591" y="112075"/>
            <a:ext cx="3798054" cy="654043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Compressed Sensing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19177" y="1285316"/>
            <a:ext cx="8410755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200" dirty="0"/>
              <a:t>Recent focus on deconvolution using  </a:t>
            </a:r>
            <a:r>
              <a:rPr lang="en-US" sz="2200" dirty="0" smtClean="0"/>
              <a:t>‘</a:t>
            </a:r>
            <a:r>
              <a:rPr lang="en-US" sz="2200" b="1" dirty="0" smtClean="0"/>
              <a:t>C</a:t>
            </a:r>
            <a:r>
              <a:rPr lang="en-US" sz="2200" dirty="0" smtClean="0"/>
              <a:t>ompressed </a:t>
            </a:r>
            <a:r>
              <a:rPr lang="en-US" sz="2200" b="1" dirty="0" smtClean="0"/>
              <a:t>S</a:t>
            </a:r>
            <a:r>
              <a:rPr lang="en-US" sz="2200" dirty="0" smtClean="0"/>
              <a:t>ensing’ </a:t>
            </a:r>
            <a:r>
              <a:rPr lang="en-US" sz="2200" dirty="0"/>
              <a:t>(abbrev. CS – but CS can mean </a:t>
            </a:r>
            <a:r>
              <a:rPr lang="en-US" sz="2200" dirty="0" smtClean="0"/>
              <a:t>‘Cotton-Schwab’ </a:t>
            </a:r>
            <a:r>
              <a:rPr lang="en-US" sz="2200" dirty="0"/>
              <a:t>too) </a:t>
            </a:r>
            <a:endParaRPr lang="en-US" sz="2200" dirty="0" smtClean="0"/>
          </a:p>
          <a:p>
            <a:pPr marL="342900" indent="-342900">
              <a:buFont typeface="Arial" charset="0"/>
              <a:buChar char="•"/>
            </a:pPr>
            <a:endParaRPr lang="en-US" sz="2200" dirty="0"/>
          </a:p>
          <a:p>
            <a:pPr marL="342900" indent="-342900">
              <a:buFont typeface="Arial" charset="0"/>
              <a:buChar char="•"/>
            </a:pPr>
            <a:r>
              <a:rPr lang="en-US" sz="2200" dirty="0"/>
              <a:t>CS methods assume the sky is 'sparse' (“solution matrix is sparse in some basis”) </a:t>
            </a:r>
            <a:endParaRPr lang="en-US" sz="2200" dirty="0" smtClean="0"/>
          </a:p>
          <a:p>
            <a:pPr marL="342900" indent="-342900">
              <a:buFont typeface="Arial" charset="0"/>
              <a:buChar char="•"/>
            </a:pPr>
            <a:endParaRPr lang="en-US" sz="2200" dirty="0"/>
          </a:p>
          <a:p>
            <a:pPr marL="342900" indent="-342900">
              <a:buFont typeface="Arial" charset="0"/>
              <a:buChar char="•"/>
            </a:pPr>
            <a:r>
              <a:rPr lang="en-US" sz="2200" dirty="0"/>
              <a:t>Minimizes “L1-norm” (= abs sum of CLEAN components</a:t>
            </a:r>
            <a:r>
              <a:rPr lang="en-US" sz="2200" dirty="0" smtClean="0"/>
              <a:t>)</a:t>
            </a:r>
          </a:p>
          <a:p>
            <a:pPr marL="342900" indent="-342900">
              <a:buFont typeface="Arial" charset="0"/>
              <a:buChar char="•"/>
            </a:pPr>
            <a:endParaRPr lang="en-US" sz="2200" dirty="0"/>
          </a:p>
          <a:p>
            <a:pPr marL="342900" indent="-342900">
              <a:buFont typeface="Arial" charset="0"/>
              <a:buChar char="•"/>
            </a:pPr>
            <a:r>
              <a:rPr lang="en-US" sz="2200" dirty="0" err="1" smtClean="0"/>
              <a:t>Ho</a:t>
            </a:r>
            <a:r>
              <a:rPr lang="en-US" sz="2200" dirty="0" err="1"/>
              <a:t>̈gbom</a:t>
            </a:r>
            <a:r>
              <a:rPr lang="en-US" sz="2200" dirty="0"/>
              <a:t> clean is actually (almost) a compressed </a:t>
            </a:r>
            <a:r>
              <a:rPr lang="en-US" sz="2200" dirty="0" smtClean="0"/>
              <a:t>sensing </a:t>
            </a:r>
            <a:r>
              <a:rPr lang="en-US" sz="2200" dirty="0"/>
              <a:t>method called “Matching </a:t>
            </a:r>
            <a:r>
              <a:rPr lang="en-US" sz="2200" dirty="0" smtClean="0"/>
              <a:t>Pursuit”</a:t>
            </a:r>
          </a:p>
          <a:p>
            <a:pPr marL="342900" indent="-342900">
              <a:buFont typeface="Arial" charset="0"/>
              <a:buChar char="•"/>
            </a:pPr>
            <a:endParaRPr lang="en-US" sz="2200" dirty="0"/>
          </a:p>
          <a:p>
            <a:pPr marL="342900" indent="-342900">
              <a:buFont typeface="Arial" charset="0"/>
              <a:buChar char="•"/>
            </a:pPr>
            <a:r>
              <a:rPr lang="en-US" sz="2200" dirty="0" smtClean="0"/>
              <a:t>CS </a:t>
            </a:r>
            <a:r>
              <a:rPr lang="en-US" sz="2200" dirty="0"/>
              <a:t>considers MP to be non-ideal... but radio data is </a:t>
            </a:r>
            <a:r>
              <a:rPr lang="en-US" sz="2200" dirty="0" smtClean="0"/>
              <a:t>not </a:t>
            </a:r>
            <a:r>
              <a:rPr lang="en-US" sz="2200" dirty="0"/>
              <a:t>the perfect CS case: Calibration errors, w-terms </a:t>
            </a:r>
          </a:p>
        </p:txBody>
      </p:sp>
    </p:spTree>
    <p:extLst>
      <p:ext uri="{BB962C8B-B14F-4D97-AF65-F5344CB8AC3E}">
        <p14:creationId xmlns:p14="http://schemas.microsoft.com/office/powerpoint/2010/main" val="64052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24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35591" y="112075"/>
            <a:ext cx="3798054" cy="654043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Compressed Sensing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559" y="1687327"/>
            <a:ext cx="5235310" cy="47619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5591" y="1011279"/>
            <a:ext cx="54362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Source structure looks like (</a:t>
            </a:r>
            <a:r>
              <a:rPr lang="en-US" sz="2200" dirty="0" err="1" smtClean="0"/>
              <a:t>Hogbom</a:t>
            </a:r>
            <a:r>
              <a:rPr lang="en-US" sz="2200" dirty="0" smtClean="0"/>
              <a:t> cleaned):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70189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25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35591" y="112075"/>
            <a:ext cx="3798054" cy="654043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Compressed Sensing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5591" y="958380"/>
            <a:ext cx="1941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Model using CS: </a:t>
            </a:r>
            <a:endParaRPr lang="en-US" sz="20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681" y="1519974"/>
            <a:ext cx="5754211" cy="506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552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26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35591" y="112075"/>
            <a:ext cx="3798054" cy="654043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Compressed Sensing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5591" y="958380"/>
            <a:ext cx="2770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Model using multiscale: </a:t>
            </a:r>
            <a:endParaRPr lang="en-US" sz="2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906" y="1533499"/>
            <a:ext cx="5720799" cy="50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135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27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57426" y="1599205"/>
            <a:ext cx="80484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/>
              <a:t>Compressed sensing does not work well with calibration artefacts </a:t>
            </a:r>
            <a:endParaRPr lang="en-US" sz="2400" dirty="0" smtClean="0"/>
          </a:p>
          <a:p>
            <a:pPr marL="342900" indent="-342900">
              <a:buFont typeface="Arial" charset="0"/>
              <a:buChar char="•"/>
            </a:pPr>
            <a:endParaRPr lang="en-US" sz="2400" dirty="0"/>
          </a:p>
          <a:p>
            <a:pPr marL="342900" indent="-342900">
              <a:buFont typeface="Arial" charset="0"/>
              <a:buChar char="•"/>
            </a:pPr>
            <a:r>
              <a:rPr lang="en-US" sz="2400" dirty="0"/>
              <a:t>Multi-scale is more </a:t>
            </a:r>
            <a:r>
              <a:rPr lang="en-US" sz="2400" b="1" dirty="0"/>
              <a:t>robust</a:t>
            </a:r>
            <a:r>
              <a:rPr lang="en-US" sz="2400" dirty="0"/>
              <a:t> </a:t>
            </a:r>
            <a:endParaRPr lang="en-US" sz="2400" dirty="0" smtClean="0"/>
          </a:p>
          <a:p>
            <a:pPr marL="342900" indent="-342900">
              <a:buFont typeface="Arial" charset="0"/>
              <a:buChar char="•"/>
            </a:pPr>
            <a:endParaRPr lang="en-US" sz="2400" dirty="0"/>
          </a:p>
          <a:p>
            <a:pPr marL="342900" indent="-342900">
              <a:buFont typeface="Arial" charset="0"/>
              <a:buChar char="•"/>
            </a:pPr>
            <a:r>
              <a:rPr lang="en-US" sz="2400" dirty="0"/>
              <a:t>On well-calibrated data: </a:t>
            </a:r>
            <a:endParaRPr lang="en-US" sz="2400" dirty="0" smtClean="0"/>
          </a:p>
          <a:p>
            <a:r>
              <a:rPr lang="en-US" sz="2400" dirty="0"/>
              <a:t>	</a:t>
            </a:r>
            <a:r>
              <a:rPr lang="en-US" sz="2400" dirty="0" smtClean="0"/>
              <a:t>CS </a:t>
            </a:r>
            <a:r>
              <a:rPr lang="en-US" sz="2400" dirty="0"/>
              <a:t>gives more accurate model But </a:t>
            </a:r>
            <a:r>
              <a:rPr lang="en-US" sz="2400" dirty="0" smtClean="0"/>
              <a:t>residuals 	don't </a:t>
            </a:r>
            <a:r>
              <a:rPr lang="en-US" sz="2400" dirty="0"/>
              <a:t>improve much </a:t>
            </a:r>
            <a:endParaRPr lang="en-US" sz="2400" dirty="0" smtClean="0"/>
          </a:p>
          <a:p>
            <a:endParaRPr lang="en-US" sz="2400" dirty="0"/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Not implemented in CASA (only available in </a:t>
            </a:r>
            <a:r>
              <a:rPr lang="en-US" sz="2400" dirty="0" err="1" smtClean="0"/>
              <a:t>specialised</a:t>
            </a:r>
            <a:r>
              <a:rPr lang="en-US" sz="2400" dirty="0" smtClean="0"/>
              <a:t> LOFAR image (</a:t>
            </a:r>
            <a:r>
              <a:rPr lang="en-US" sz="2400" dirty="0" err="1" smtClean="0"/>
              <a:t>AWImagerCS</a:t>
            </a:r>
            <a:r>
              <a:rPr lang="en-US" sz="2400" dirty="0" smtClean="0"/>
              <a:t>) or stand-alone packages e.g. Purify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black">
          <a:xfrm>
            <a:off x="135591" y="112075"/>
            <a:ext cx="3798054" cy="654043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Compressed Sensing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66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89" y="180921"/>
            <a:ext cx="5680126" cy="777022"/>
          </a:xfrm>
        </p:spPr>
        <p:txBody>
          <a:bodyPr/>
          <a:lstStyle/>
          <a:p>
            <a:r>
              <a:rPr lang="en-US" smtClean="0"/>
              <a:t>Self-calibration using CLEAN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11045" y="6071164"/>
            <a:ext cx="365760" cy="365760"/>
          </a:xfrm>
        </p:spPr>
        <p:txBody>
          <a:bodyPr/>
          <a:lstStyle/>
          <a:p>
            <a:fld id="{E54395BD-246F-914C-93A2-3E0E0FE0EAC4}" type="slidenum">
              <a:rPr lang="en-US" smtClean="0"/>
              <a:t>28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7189" y="1084499"/>
            <a:ext cx="26648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smtClean="0"/>
              <a:t>Self-calibration recap:</a:t>
            </a:r>
            <a:endParaRPr lang="en-US" sz="2200"/>
          </a:p>
        </p:txBody>
      </p:sp>
      <p:sp>
        <p:nvSpPr>
          <p:cNvPr id="5" name="Rectangle 4"/>
          <p:cNvSpPr/>
          <p:nvPr/>
        </p:nvSpPr>
        <p:spPr>
          <a:xfrm>
            <a:off x="1306184" y="2461273"/>
            <a:ext cx="2264228" cy="97245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06185" y="4979504"/>
            <a:ext cx="2264228" cy="97245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stCxn id="5" idx="2"/>
            <a:endCxn id="9" idx="0"/>
          </p:cNvCxnSpPr>
          <p:nvPr/>
        </p:nvCxnSpPr>
        <p:spPr>
          <a:xfrm>
            <a:off x="2438298" y="3433730"/>
            <a:ext cx="1" cy="15457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663" y="2673553"/>
            <a:ext cx="799269" cy="5524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438297" y="3744952"/>
            <a:ext cx="1422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Image,</a:t>
            </a:r>
          </a:p>
          <a:p>
            <a:r>
              <a:rPr lang="en-US" dirty="0" smtClean="0"/>
              <a:t>de-convolve,</a:t>
            </a:r>
          </a:p>
          <a:p>
            <a:r>
              <a:rPr lang="en-US" dirty="0" smtClean="0"/>
              <a:t>create model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212" y="5187245"/>
            <a:ext cx="912350" cy="52938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738813" y="3692115"/>
            <a:ext cx="2264228" cy="97245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299479" y="1567542"/>
            <a:ext cx="10429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Given:  </a:t>
            </a:r>
            <a:endParaRPr lang="en-US" sz="22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2393" y="1523581"/>
            <a:ext cx="2803777" cy="518809"/>
          </a:xfrm>
          <a:prstGeom prst="rect">
            <a:avLst/>
          </a:prstGeom>
        </p:spPr>
      </p:pic>
      <p:cxnSp>
        <p:nvCxnSpPr>
          <p:cNvPr id="30" name="Elbow Connector 29"/>
          <p:cNvCxnSpPr>
            <a:stCxn id="9" idx="3"/>
            <a:endCxn id="15" idx="2"/>
          </p:cNvCxnSpPr>
          <p:nvPr/>
        </p:nvCxnSpPr>
        <p:spPr>
          <a:xfrm flipV="1">
            <a:off x="3570413" y="4664572"/>
            <a:ext cx="2300514" cy="801161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6899" y="4056303"/>
            <a:ext cx="524321" cy="24408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411360" y="5506755"/>
            <a:ext cx="3399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model </a:t>
            </a:r>
            <a:r>
              <a:rPr lang="en-US" smtClean="0"/>
              <a:t>to calibrate gain factors</a:t>
            </a:r>
            <a:endParaRPr lang="en-US" dirty="0" smtClean="0"/>
          </a:p>
          <a:p>
            <a:r>
              <a:rPr lang="en-US" dirty="0" smtClean="0"/>
              <a:t>(phase or amp)</a:t>
            </a:r>
            <a:endParaRPr lang="en-US" dirty="0"/>
          </a:p>
        </p:txBody>
      </p:sp>
      <p:cxnSp>
        <p:nvCxnSpPr>
          <p:cNvPr id="37" name="Elbow Connector 36"/>
          <p:cNvCxnSpPr>
            <a:stCxn id="15" idx="0"/>
            <a:endCxn id="5" idx="3"/>
          </p:cNvCxnSpPr>
          <p:nvPr/>
        </p:nvCxnSpPr>
        <p:spPr>
          <a:xfrm rot="16200000" flipV="1">
            <a:off x="4348364" y="2169551"/>
            <a:ext cx="744613" cy="2300515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738813" y="2529098"/>
            <a:ext cx="972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Replace </a:t>
            </a:r>
            <a:endParaRPr lang="en-US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7755" y="2583314"/>
            <a:ext cx="431800" cy="29845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6015214" y="2529098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with</a:t>
            </a:r>
            <a:endParaRPr lang="en-US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0394" y="2466521"/>
            <a:ext cx="384015" cy="49448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245383" y="6263183"/>
            <a:ext cx="54163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And.. repeat until model/solution converges!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0428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29</a:t>
            </a:fld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7189" y="180921"/>
            <a:ext cx="5680126" cy="777022"/>
          </a:xfrm>
        </p:spPr>
        <p:txBody>
          <a:bodyPr/>
          <a:lstStyle/>
          <a:p>
            <a:r>
              <a:rPr lang="en-US" smtClean="0"/>
              <a:t>Self-calibration using CLEAN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7189" y="1186381"/>
            <a:ext cx="7784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/>
              <a:t>Clean components can be used as calibration </a:t>
            </a:r>
            <a:r>
              <a:rPr lang="en-US" sz="2400" dirty="0" smtClean="0"/>
              <a:t>model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Often applied as:  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459739" y="2245816"/>
            <a:ext cx="397403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Phase calibration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Shallow CLEAN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Phase calibration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Deep CLEAN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Amplitude &amp; phase calibration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Deep CLEAN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446757" y="2634018"/>
            <a:ext cx="0" cy="40943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446757" y="3359624"/>
            <a:ext cx="0" cy="40943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446757" y="4118592"/>
            <a:ext cx="0" cy="40943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446757" y="4847230"/>
            <a:ext cx="0" cy="40943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446757" y="5570562"/>
            <a:ext cx="0" cy="40943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907315" y="2983719"/>
            <a:ext cx="21169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/>
              <a:t>(avoid CLEAN bias)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44083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625" y="984684"/>
            <a:ext cx="8389262" cy="791485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After calibration the visibilities are represented by (+ errors):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80" y="1587759"/>
            <a:ext cx="8647777" cy="7385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344" y="2566429"/>
            <a:ext cx="1524000" cy="469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7994" y="3418647"/>
            <a:ext cx="1028700" cy="469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0994" y="4270865"/>
            <a:ext cx="1282700" cy="4699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20491" y="2540460"/>
            <a:ext cx="5659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</a:t>
            </a:r>
            <a:r>
              <a:rPr lang="en-US" sz="2400" dirty="0" smtClean="0"/>
              <a:t>nterferometer’s geometrical vector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920491" y="3395942"/>
            <a:ext cx="5659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sky position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920491" y="4243544"/>
            <a:ext cx="5659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sky brightness (our ‘image’)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146900" y="4982982"/>
            <a:ext cx="50384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/>
              <a:t>Want to calculate              from </a:t>
            </a:r>
            <a:endParaRPr lang="en-US" sz="3000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6735" y="5098561"/>
            <a:ext cx="1007574" cy="36911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801" y="5108897"/>
            <a:ext cx="1496396" cy="369111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39380" y="5848588"/>
                <a:ext cx="86462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Nb: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charset="0"/>
                          </a:rPr>
                          <m:t>𝑙</m:t>
                        </m:r>
                        <m:r>
                          <a:rPr lang="en-US" b="0" i="1" smtClean="0">
                            <a:latin typeface="Cambria Math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charset="0"/>
                          </a:rPr>
                          <m:t>𝑚</m:t>
                        </m:r>
                        <m:r>
                          <a:rPr lang="en-US" b="0" i="1" smtClean="0">
                            <a:latin typeface="Cambria Math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dirty="0" smtClean="0"/>
                  <a:t> notation is essentially the same as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charset="0"/>
                          </a:rPr>
                          <m:t>𝑧</m:t>
                        </m:r>
                      </m:e>
                    </m:d>
                  </m:oMath>
                </a14:m>
                <a:r>
                  <a:rPr lang="en-US" dirty="0" smtClean="0"/>
                  <a:t> coordinates used in the prev. talks</a:t>
                </a:r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380" y="5848588"/>
                <a:ext cx="8646278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564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234446" y="186216"/>
            <a:ext cx="3027738" cy="69111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80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30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227189" y="180921"/>
            <a:ext cx="5680126" cy="777022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Self-calibration using CLEAN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7189" y="1066674"/>
            <a:ext cx="4801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/>
              <a:t>ALMA SV Data for IRAS16293 Band 6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0684" y="1637070"/>
            <a:ext cx="2505840" cy="2574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4910" y="1637070"/>
            <a:ext cx="2543298" cy="2574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1830683" y="4211671"/>
            <a:ext cx="2484227" cy="24805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8"/>
          <a:stretch/>
        </p:blipFill>
        <p:spPr>
          <a:xfrm>
            <a:off x="4333472" y="4211670"/>
            <a:ext cx="2527789" cy="25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4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030" y="200417"/>
            <a:ext cx="5272427" cy="768574"/>
          </a:xfrm>
        </p:spPr>
        <p:txBody>
          <a:bodyPr>
            <a:normAutofit/>
          </a:bodyPr>
          <a:lstStyle/>
          <a:p>
            <a:r>
              <a:rPr lang="en-US" dirty="0" smtClean="0"/>
              <a:t>Primary </a:t>
            </a:r>
            <a:r>
              <a:rPr lang="en-US" smtClean="0"/>
              <a:t>beam correction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31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64025" y="1677117"/>
            <a:ext cx="814184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/>
              <a:t>Correction is required for the antenna </a:t>
            </a:r>
            <a:r>
              <a:rPr lang="en-US" sz="2400" dirty="0" smtClean="0"/>
              <a:t>response</a:t>
            </a:r>
          </a:p>
          <a:p>
            <a:r>
              <a:rPr lang="en-US" sz="2400" dirty="0" smtClean="0"/>
              <a:t> 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This </a:t>
            </a:r>
            <a:r>
              <a:rPr lang="en-US" sz="2400" dirty="0"/>
              <a:t>is called “primary beam” correction </a:t>
            </a:r>
            <a:r>
              <a:rPr lang="en-US" sz="2400" dirty="0" smtClean="0"/>
              <a:t>(</a:t>
            </a:r>
            <a:r>
              <a:rPr lang="en-US" sz="2400" dirty="0"/>
              <a:t>as opposed to the synthesized beam / </a:t>
            </a:r>
            <a:r>
              <a:rPr lang="en-US" sz="2400" dirty="0" err="1"/>
              <a:t>psf</a:t>
            </a:r>
            <a:r>
              <a:rPr lang="en-US" sz="2400" dirty="0"/>
              <a:t> ) </a:t>
            </a:r>
            <a:endParaRPr lang="en-US" sz="2400" dirty="0" smtClean="0"/>
          </a:p>
          <a:p>
            <a:pPr marL="342900" indent="-342900">
              <a:buFont typeface="Arial" charset="0"/>
              <a:buChar char="•"/>
            </a:pPr>
            <a:endParaRPr lang="en-US" sz="2400" dirty="0" smtClean="0"/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For </a:t>
            </a:r>
            <a:r>
              <a:rPr lang="en-US" sz="2400" dirty="0"/>
              <a:t>dishes, the primary beam is ~constant </a:t>
            </a:r>
            <a:r>
              <a:rPr lang="en-US" sz="2400" dirty="0" smtClean="0"/>
              <a:t>but can be very complex away from the FWHM.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/>
          </a:p>
          <a:p>
            <a:r>
              <a:rPr lang="en-US" sz="2400" b="1" dirty="0"/>
              <a:t>To correct for: multiply final image with the inverse </a:t>
            </a:r>
            <a:r>
              <a:rPr lang="en-US" sz="2400" b="1" dirty="0" smtClean="0"/>
              <a:t>beam!</a:t>
            </a:r>
          </a:p>
          <a:p>
            <a:endParaRPr lang="en-US" sz="2400" dirty="0"/>
          </a:p>
          <a:p>
            <a:r>
              <a:rPr lang="en-US" sz="2400" dirty="0"/>
              <a:t>Scalar for total brightness, matrix for polarized </a:t>
            </a:r>
          </a:p>
        </p:txBody>
      </p:sp>
    </p:spTree>
    <p:extLst>
      <p:ext uri="{BB962C8B-B14F-4D97-AF65-F5344CB8AC3E}">
        <p14:creationId xmlns:p14="http://schemas.microsoft.com/office/powerpoint/2010/main" val="18027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32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73030" y="200417"/>
            <a:ext cx="5272427" cy="76857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Primary beam correction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06" y="1731212"/>
            <a:ext cx="8196566" cy="44867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9306" y="1180786"/>
            <a:ext cx="51461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Complex </a:t>
            </a:r>
            <a:r>
              <a:rPr lang="en-US" sz="2200" dirty="0" err="1" smtClean="0"/>
              <a:t>sidelobe</a:t>
            </a:r>
            <a:r>
              <a:rPr lang="en-US" sz="2200" dirty="0" smtClean="0"/>
              <a:t> structure + asymmetries!</a:t>
            </a:r>
            <a:endParaRPr lang="en-US" sz="2200" dirty="0"/>
          </a:p>
        </p:txBody>
      </p:sp>
      <p:sp>
        <p:nvSpPr>
          <p:cNvPr id="2" name="TextBox 1"/>
          <p:cNvSpPr txBox="1"/>
          <p:nvPr/>
        </p:nvSpPr>
        <p:spPr>
          <a:xfrm>
            <a:off x="409306" y="6216134"/>
            <a:ext cx="3926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Knockin</a:t>
            </a:r>
            <a:r>
              <a:rPr lang="en-US" dirty="0" smtClean="0"/>
              <a:t> primary beam holographic scan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2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33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73030" y="200417"/>
            <a:ext cx="5272427" cy="76857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Primary beam correction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19" y="1168400"/>
            <a:ext cx="5546344" cy="5232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21569" y="2199550"/>
            <a:ext cx="22083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Primary beam corrected </a:t>
            </a:r>
          </a:p>
          <a:p>
            <a:r>
              <a:rPr lang="en-US" sz="2000" dirty="0" smtClean="0"/>
              <a:t>JVLA+MERLIN image of GOODS-N</a:t>
            </a:r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Note the increased noise level towards the edge of the field</a:t>
            </a:r>
          </a:p>
        </p:txBody>
      </p:sp>
    </p:spTree>
    <p:extLst>
      <p:ext uri="{BB962C8B-B14F-4D97-AF65-F5344CB8AC3E}">
        <p14:creationId xmlns:p14="http://schemas.microsoft.com/office/powerpoint/2010/main" val="10600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black">
          <a:xfrm>
            <a:off x="173030" y="159474"/>
            <a:ext cx="4480857" cy="76857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Variable primary Beams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3096" y="928048"/>
            <a:ext cx="8222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/>
              <a:t>Primary beam of </a:t>
            </a:r>
            <a:r>
              <a:rPr lang="en-US" sz="2400" dirty="0" smtClean="0"/>
              <a:t>arrays can vary with time and frequency! </a:t>
            </a:r>
          </a:p>
          <a:p>
            <a:pPr marL="342900" indent="-342900">
              <a:buFont typeface="Arial" charset="0"/>
              <a:buChar char="•"/>
            </a:pPr>
            <a:endParaRPr lang="en-US" sz="2400" dirty="0"/>
          </a:p>
          <a:p>
            <a:pPr marL="342900" indent="-342900">
              <a:buFont typeface="Arial" charset="0"/>
              <a:buChar char="•"/>
            </a:pPr>
            <a:r>
              <a:rPr lang="en-US" sz="2400" dirty="0" smtClean="0"/>
              <a:t>Has </a:t>
            </a:r>
            <a:r>
              <a:rPr lang="en-US" sz="2400" dirty="0"/>
              <a:t>to be accounted for during </a:t>
            </a:r>
            <a:r>
              <a:rPr lang="en-US" sz="2400" dirty="0" smtClean="0"/>
              <a:t>cleaning and primary beam correction if imaging the whole primary beam (CASA has this for the JVLA + ALMA - VLBI arrays don’t image the </a:t>
            </a:r>
            <a:r>
              <a:rPr lang="en-US" sz="2400" dirty="0" err="1" smtClean="0"/>
              <a:t>pb</a:t>
            </a:r>
            <a:r>
              <a:rPr lang="en-US" sz="2400" dirty="0" smtClean="0"/>
              <a:t> often!) </a:t>
            </a:r>
            <a:endParaRPr lang="en-US" sz="2400" dirty="0"/>
          </a:p>
        </p:txBody>
      </p:sp>
      <p:pic>
        <p:nvPicPr>
          <p:cNvPr id="2" name="evla_beam_v1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0425" y="2947514"/>
            <a:ext cx="3106065" cy="3636166"/>
          </a:xfrm>
          <a:prstGeom prst="rect">
            <a:avLst/>
          </a:prstGeom>
        </p:spPr>
      </p:pic>
      <p:pic>
        <p:nvPicPr>
          <p:cNvPr id="4" name="DVA1_data1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42655" y="2947514"/>
            <a:ext cx="4773283" cy="357996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50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85" t="5766" r="11792" b="8580"/>
          <a:stretch/>
        </p:blipFill>
        <p:spPr>
          <a:xfrm>
            <a:off x="16797" y="1678675"/>
            <a:ext cx="9127203" cy="517932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35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73030" y="159474"/>
            <a:ext cx="2310863" cy="76857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Mosaicing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3030" y="1118695"/>
            <a:ext cx="848700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What if this is our primary beam and we want to see the FR-I galaxy too?</a:t>
            </a:r>
            <a:endParaRPr lang="en-US" sz="2200" dirty="0"/>
          </a:p>
        </p:txBody>
      </p:sp>
      <p:sp>
        <p:nvSpPr>
          <p:cNvPr id="7" name="Oval 6"/>
          <p:cNvSpPr/>
          <p:nvPr/>
        </p:nvSpPr>
        <p:spPr>
          <a:xfrm>
            <a:off x="977295" y="2548719"/>
            <a:ext cx="3439236" cy="343923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76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85" t="5766" r="11792" b="8580"/>
          <a:stretch/>
        </p:blipFill>
        <p:spPr>
          <a:xfrm>
            <a:off x="0" y="1678675"/>
            <a:ext cx="9127203" cy="517932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36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73030" y="159474"/>
            <a:ext cx="2310863" cy="76857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Mosaicing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3227054" y="1678674"/>
            <a:ext cx="3439236" cy="343923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395015" y="2333768"/>
            <a:ext cx="3439236" cy="343923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977295" y="2548719"/>
            <a:ext cx="3439236" cy="343923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73030" y="1123251"/>
            <a:ext cx="84827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We can use multiple </a:t>
            </a:r>
            <a:r>
              <a:rPr lang="en-US" sz="2200" dirty="0" err="1" smtClean="0"/>
              <a:t>pointings</a:t>
            </a:r>
            <a:r>
              <a:rPr lang="en-US" sz="2200" dirty="0" smtClean="0"/>
              <a:t> and combine them with correct weighting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9348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37</a:t>
            </a:fld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black">
          <a:xfrm>
            <a:off x="173030" y="159474"/>
            <a:ext cx="2310863" cy="76857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Mosaicing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41194" y="1527472"/>
                <a:ext cx="6500497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Font typeface="Arial" charset="0"/>
                  <a:buChar char="•"/>
                </a:pPr>
                <a:r>
                  <a:rPr lang="en-US" sz="2400" dirty="0" smtClean="0"/>
                  <a:t>To create the </a:t>
                </a:r>
                <a:r>
                  <a:rPr lang="en-US" sz="2400" dirty="0" err="1" smtClean="0"/>
                  <a:t>mosaiced</a:t>
                </a:r>
                <a:r>
                  <a:rPr lang="en-US" sz="2400" dirty="0" smtClean="0"/>
                  <a:t> image</a:t>
                </a:r>
              </a:p>
              <a:p>
                <a:pPr marL="342900" indent="-342900">
                  <a:buFont typeface="Arial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charset="0"/>
                  <a:buChar char="•"/>
                </a:pPr>
                <a:r>
                  <a:rPr lang="en-US" sz="2400" dirty="0" smtClean="0"/>
                  <a:t>Need to weight with 1/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pPr>
                      <m:e>
                        <m:r>
                          <a:rPr lang="en-US" sz="240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𝜎</m:t>
                        </m:r>
                      </m:e>
                      <m:sup>
                        <m:r>
                          <a:rPr lang="en-US" sz="24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 smtClean="0"/>
                  <a:t> = (primary beam)</a:t>
                </a:r>
                <a:r>
                  <a:rPr lang="en-US" sz="2400" baseline="30000" dirty="0" smtClean="0"/>
                  <a:t>2</a:t>
                </a:r>
                <a:r>
                  <a:rPr lang="en-US" sz="2400" dirty="0" smtClean="0"/>
                  <a:t> or </a:t>
                </a:r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194" y="1527472"/>
                <a:ext cx="6500497" cy="1200329"/>
              </a:xfrm>
              <a:prstGeom prst="rect">
                <a:avLst/>
              </a:prstGeom>
              <a:blipFill rotWithShape="0">
                <a:blip r:embed="rId2"/>
                <a:stretch>
                  <a:fillRect l="-1313" t="-4082" r="-469" b="-112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2279" y="1609359"/>
            <a:ext cx="1179645" cy="3607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43" y="3228675"/>
            <a:ext cx="7368369" cy="10299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5977" y="4580349"/>
            <a:ext cx="4279900" cy="1117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8043" y="2288818"/>
            <a:ext cx="1255087" cy="40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5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38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78933" y="1382554"/>
            <a:ext cx="8365067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/>
              <a:t>Topics discussed:</a:t>
            </a:r>
            <a:endParaRPr lang="en-US" sz="2200" dirty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/>
              <a:t>CLEAN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/>
              <a:t>When to use Multi-scale or other deconvolution </a:t>
            </a:r>
            <a:r>
              <a:rPr lang="en-US" sz="2200" dirty="0" smtClean="0"/>
              <a:t>methods</a:t>
            </a:r>
            <a:endParaRPr lang="en-US" sz="2200" dirty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/>
              <a:t>The effect of and solution to w-terms </a:t>
            </a:r>
            <a:endParaRPr lang="en-US" sz="220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smtClean="0"/>
              <a:t>Multi-term deconvolution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smtClean="0"/>
              <a:t>Self-calibration </a:t>
            </a:r>
            <a:r>
              <a:rPr lang="en-US" sz="2200" dirty="0"/>
              <a:t>using CLEAN components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smtClean="0"/>
              <a:t>Primary </a:t>
            </a:r>
            <a:r>
              <a:rPr lang="en-US" sz="2200" dirty="0"/>
              <a:t>beam correction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err="1" smtClean="0"/>
              <a:t>Mosaicing</a:t>
            </a:r>
            <a:endParaRPr lang="en-US" sz="220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sz="2200" dirty="0" smtClean="0"/>
              <a:t>Direction-dependent </a:t>
            </a:r>
            <a:r>
              <a:rPr lang="en-US" sz="2200" dirty="0"/>
              <a:t>effects during imaging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black">
          <a:xfrm>
            <a:off x="173030" y="132179"/>
            <a:ext cx="2383903" cy="768574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SUMMARY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7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446" y="186216"/>
            <a:ext cx="3027738" cy="691114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46" y="1270770"/>
            <a:ext cx="8647777" cy="7385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624" y="2560568"/>
            <a:ext cx="6754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If we have a small field of view (l~0, m~0) then w→0: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84" y="3668593"/>
            <a:ext cx="7658100" cy="1016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1511" y="5602262"/>
            <a:ext cx="79818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/>
              <a:t>The relationship between                and              is? </a:t>
            </a:r>
            <a:endParaRPr lang="en-US" sz="30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8334" y="5678464"/>
            <a:ext cx="1161363" cy="4015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7717" y="5694704"/>
            <a:ext cx="1007574" cy="36911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27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03" y="210929"/>
            <a:ext cx="3769144" cy="765254"/>
          </a:xfrm>
        </p:spPr>
        <p:txBody>
          <a:bodyPr>
            <a:normAutofit/>
          </a:bodyPr>
          <a:lstStyle/>
          <a:p>
            <a:r>
              <a:rPr lang="en-US" dirty="0" smtClean="0"/>
              <a:t>The ‘Dirty’ Image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4" y="1383957"/>
            <a:ext cx="8831819" cy="511569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78702" y="930601"/>
            <a:ext cx="3443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Example VLA-A data targeting M82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481" y="0"/>
            <a:ext cx="87930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9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18" y="223286"/>
            <a:ext cx="4359686" cy="759353"/>
          </a:xfrm>
        </p:spPr>
        <p:txBody>
          <a:bodyPr>
            <a:normAutofit/>
          </a:bodyPr>
          <a:lstStyle/>
          <a:p>
            <a:r>
              <a:rPr lang="en-US" sz="2500" dirty="0" err="1" smtClean="0"/>
              <a:t>Deconvolution</a:t>
            </a:r>
            <a:endParaRPr lang="en-US" sz="2500" dirty="0"/>
          </a:p>
        </p:txBody>
      </p:sp>
      <p:sp>
        <p:nvSpPr>
          <p:cNvPr id="3" name="Rectangle 2"/>
          <p:cNvSpPr/>
          <p:nvPr/>
        </p:nvSpPr>
        <p:spPr>
          <a:xfrm>
            <a:off x="185018" y="1385828"/>
            <a:ext cx="885979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Högbom </a:t>
            </a:r>
            <a:r>
              <a:rPr lang="en-US" sz="2400" dirty="0" smtClean="0"/>
              <a:t>algorithm (1974)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sk-SK" sz="2000" dirty="0" err="1" smtClean="0"/>
              <a:t>Find</a:t>
            </a:r>
            <a:r>
              <a:rPr lang="sk-SK" sz="2000" dirty="0" smtClean="0"/>
              <a:t> </a:t>
            </a:r>
            <a:r>
              <a:rPr lang="sk-SK" sz="2000" dirty="0"/>
              <a:t>the strength and position of </a:t>
            </a:r>
            <a:r>
              <a:rPr lang="sk-SK" sz="2000" dirty="0" smtClean="0"/>
              <a:t>the </a:t>
            </a:r>
            <a:r>
              <a:rPr lang="sk-SK" sz="2000" dirty="0" err="1" smtClean="0"/>
              <a:t>brightest</a:t>
            </a:r>
            <a:r>
              <a:rPr lang="sk-SK" sz="2000" dirty="0" smtClean="0"/>
              <a:t> </a:t>
            </a:r>
            <a:r>
              <a:rPr lang="sk-SK" sz="2000" dirty="0" err="1" smtClean="0"/>
              <a:t>peak</a:t>
            </a:r>
            <a:r>
              <a:rPr lang="sk-SK" sz="20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sk-SK" sz="2000" dirty="0"/>
          </a:p>
          <a:p>
            <a:pPr marL="342900" indent="-342900">
              <a:buFont typeface="+mj-lt"/>
              <a:buAutoNum type="arabicPeriod"/>
            </a:pPr>
            <a:r>
              <a:rPr lang="sk-SK" sz="2000" dirty="0" err="1" smtClean="0"/>
              <a:t>Subtract</a:t>
            </a:r>
            <a:r>
              <a:rPr lang="sk-SK" sz="2000" dirty="0" smtClean="0"/>
              <a:t> the dirty beam x peak strength x loop gain/damping factor  </a:t>
            </a:r>
            <a:r>
              <a:rPr lang="sk-SK" sz="2000" dirty="0"/>
              <a:t>position of the peak, the dirty beam B multiplied by the peak strength and a damping </a:t>
            </a:r>
            <a:r>
              <a:rPr lang="sk-SK" sz="2000" dirty="0" err="1"/>
              <a:t>factor</a:t>
            </a:r>
            <a:r>
              <a:rPr lang="sk-SK" sz="2000" dirty="0"/>
              <a:t> </a:t>
            </a:r>
            <a:r>
              <a:rPr lang="sk-SK" sz="2000" dirty="0" smtClean="0"/>
              <a:t>(</a:t>
            </a:r>
            <a:r>
              <a:rPr lang="sk-SK" sz="2000" dirty="0" err="1" smtClean="0"/>
              <a:t>usually</a:t>
            </a:r>
            <a:r>
              <a:rPr lang="sk-SK" sz="2000" dirty="0" smtClean="0"/>
              <a:t> </a:t>
            </a:r>
            <a:r>
              <a:rPr lang="sk-SK" sz="2000" dirty="0"/>
              <a:t>termed the loop </a:t>
            </a:r>
            <a:r>
              <a:rPr lang="sk-SK" sz="2000" dirty="0" err="1"/>
              <a:t>gain</a:t>
            </a:r>
            <a:r>
              <a:rPr lang="sk-SK" sz="2000" dirty="0" smtClean="0"/>
              <a:t>).</a:t>
            </a:r>
          </a:p>
          <a:p>
            <a:pPr marL="342900" indent="-342900">
              <a:buFont typeface="+mj-lt"/>
              <a:buAutoNum type="arabicPeriod"/>
            </a:pPr>
            <a:endParaRPr lang="sk-SK" sz="2000" dirty="0"/>
          </a:p>
          <a:p>
            <a:pPr marL="342900" indent="-342900">
              <a:buFont typeface="+mj-lt"/>
              <a:buAutoNum type="arabicPeriod"/>
            </a:pPr>
            <a:r>
              <a:rPr lang="sk-SK" sz="2000" dirty="0" smtClean="0"/>
              <a:t>Go </a:t>
            </a:r>
            <a:r>
              <a:rPr lang="sk-SK" sz="2000" dirty="0"/>
              <a:t>to </a:t>
            </a:r>
            <a:r>
              <a:rPr lang="sk-SK" sz="2000" dirty="0" smtClean="0"/>
              <a:t>1</a:t>
            </a:r>
            <a:r>
              <a:rPr lang="sk-SK" sz="2000" dirty="0"/>
              <a:t>.</a:t>
            </a:r>
            <a:r>
              <a:rPr lang="sk-SK" sz="2000" dirty="0" smtClean="0"/>
              <a:t> </a:t>
            </a:r>
            <a:r>
              <a:rPr lang="sk-SK" sz="2000" dirty="0"/>
              <a:t>unless any remaining peak is below some user-specified </a:t>
            </a:r>
            <a:r>
              <a:rPr lang="sk-SK" sz="2000" dirty="0" smtClean="0"/>
              <a:t>level or number of </a:t>
            </a:r>
            <a:r>
              <a:rPr lang="sk-SK" sz="2000" dirty="0" err="1" smtClean="0"/>
              <a:t>interations</a:t>
            </a:r>
            <a:r>
              <a:rPr lang="sk-SK" sz="2000" dirty="0" smtClean="0"/>
              <a:t> </a:t>
            </a:r>
            <a:r>
              <a:rPr lang="sk-SK" sz="2000" dirty="0" err="1" smtClean="0"/>
              <a:t>reached</a:t>
            </a:r>
            <a:r>
              <a:rPr lang="sk-SK" sz="20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sk-SK" sz="2000" dirty="0"/>
          </a:p>
          <a:p>
            <a:pPr marL="342900" indent="-342900">
              <a:buFont typeface="+mj-lt"/>
              <a:buAutoNum type="arabicPeriod"/>
            </a:pPr>
            <a:r>
              <a:rPr lang="sk-SK" sz="2000" dirty="0" err="1" smtClean="0"/>
              <a:t>Convolve</a:t>
            </a:r>
            <a:r>
              <a:rPr lang="sk-SK" sz="2000" dirty="0" smtClean="0"/>
              <a:t> </a:t>
            </a:r>
            <a:r>
              <a:rPr lang="sk-SK" sz="2000" dirty="0"/>
              <a:t>the accumulated </a:t>
            </a:r>
            <a:r>
              <a:rPr lang="sk-SK" sz="2000" dirty="0" smtClean="0"/>
              <a:t>point source model with </a:t>
            </a:r>
            <a:r>
              <a:rPr lang="sk-SK" sz="2000" dirty="0"/>
              <a:t>an idealized `CLEAN' beam (usually an elliptical Gaussian fitted to the central lobe of the dirty </a:t>
            </a:r>
            <a:r>
              <a:rPr lang="sk-SK" sz="2000" dirty="0" err="1"/>
              <a:t>beam</a:t>
            </a:r>
            <a:r>
              <a:rPr lang="sk-SK" sz="2000" dirty="0" smtClean="0"/>
              <a:t>).</a:t>
            </a:r>
          </a:p>
          <a:p>
            <a:pPr marL="342900" indent="-342900">
              <a:buFont typeface="+mj-lt"/>
              <a:buAutoNum type="arabicPeriod"/>
            </a:pPr>
            <a:endParaRPr lang="sk-SK" sz="2000" dirty="0"/>
          </a:p>
          <a:p>
            <a:pPr marL="342900" indent="-342900">
              <a:buFont typeface="+mj-lt"/>
              <a:buAutoNum type="arabicPeriod"/>
            </a:pPr>
            <a:r>
              <a:rPr lang="sk-SK" sz="2000" dirty="0" err="1" smtClean="0"/>
              <a:t>Add</a:t>
            </a:r>
            <a:r>
              <a:rPr lang="sk-SK" sz="2000" dirty="0" smtClean="0"/>
              <a:t> </a:t>
            </a:r>
            <a:r>
              <a:rPr lang="sk-SK" sz="2000" dirty="0"/>
              <a:t>the residuals of the dirty image to the `CLEAN' image</a:t>
            </a:r>
            <a:r>
              <a:rPr lang="sk-SK" sz="2000" dirty="0" smtClean="0"/>
              <a:t>.</a:t>
            </a:r>
            <a:endParaRPr lang="sk-SK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522" y="99719"/>
            <a:ext cx="5165456" cy="728184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HÖGBoM</a:t>
            </a:r>
            <a:r>
              <a:rPr lang="en-US" dirty="0" smtClean="0"/>
              <a:t> CLEAN in Action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086" y="1706238"/>
            <a:ext cx="9144000" cy="51334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7375" y="1286933"/>
            <a:ext cx="4502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smtClean="0"/>
              <a:t>Hogbom</a:t>
            </a:r>
            <a:r>
              <a:rPr lang="en-US" sz="2200" b="1" dirty="0" smtClean="0"/>
              <a:t> CLEANED image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56200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54" y="98854"/>
            <a:ext cx="4547286" cy="852616"/>
          </a:xfrm>
        </p:spPr>
        <p:txBody>
          <a:bodyPr>
            <a:normAutofit/>
          </a:bodyPr>
          <a:lstStyle/>
          <a:p>
            <a:r>
              <a:rPr lang="en-US" dirty="0" err="1" smtClean="0"/>
              <a:t>CLEAn</a:t>
            </a:r>
            <a:r>
              <a:rPr lang="en-US" dirty="0" smtClean="0"/>
              <a:t> IMAGE &amp; MODEL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7375" y="1286933"/>
            <a:ext cx="4502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 smtClean="0"/>
              <a:t>Hogbom</a:t>
            </a:r>
            <a:r>
              <a:rPr lang="en-US" sz="2200" b="1" dirty="0" smtClean="0"/>
              <a:t> CLEANED model</a:t>
            </a:r>
            <a:endParaRPr lang="en-US" sz="2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25845"/>
            <a:ext cx="9144000" cy="51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5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76" y="112077"/>
            <a:ext cx="5536160" cy="604616"/>
          </a:xfrm>
        </p:spPr>
        <p:txBody>
          <a:bodyPr>
            <a:normAutofit fontScale="90000"/>
          </a:bodyPr>
          <a:lstStyle/>
          <a:p>
            <a:r>
              <a:rPr lang="en-US" smtClean="0"/>
              <a:t>The many forms of CLEAN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16" t="5558" r="17858" b="20420"/>
          <a:stretch/>
        </p:blipFill>
        <p:spPr>
          <a:xfrm>
            <a:off x="1" y="1283271"/>
            <a:ext cx="4433748" cy="26845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376" y="888772"/>
            <a:ext cx="2680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Maximum Entropy Method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760" t="5831" r="12702" b="19871"/>
          <a:stretch/>
        </p:blipFill>
        <p:spPr>
          <a:xfrm>
            <a:off x="4449815" y="1270681"/>
            <a:ext cx="4717513" cy="27091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49816" y="931193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Clark 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17" t="6302" r="12837" b="19871"/>
          <a:stretch/>
        </p:blipFill>
        <p:spPr>
          <a:xfrm>
            <a:off x="1903768" y="3998143"/>
            <a:ext cx="5092091" cy="28409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7413" y="5049270"/>
            <a:ext cx="1386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Clark-Stokes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395BD-246F-914C-93A2-3E0E0FE0EAC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40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6076</TotalTime>
  <Words>1421</Words>
  <Application>Microsoft Macintosh PowerPoint</Application>
  <PresentationFormat>On-screen Show (4:3)</PresentationFormat>
  <Paragraphs>268</Paragraphs>
  <Slides>38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Calibri</vt:lpstr>
      <vt:lpstr>Cambria Math</vt:lpstr>
      <vt:lpstr>Helvetica</vt:lpstr>
      <vt:lpstr>Arial</vt:lpstr>
      <vt:lpstr>Parcel</vt:lpstr>
      <vt:lpstr>Advanced Radio Interferometric Imaging</vt:lpstr>
      <vt:lpstr>Introduction</vt:lpstr>
      <vt:lpstr>Introduction</vt:lpstr>
      <vt:lpstr>Introduction</vt:lpstr>
      <vt:lpstr>The ‘Dirty’ Image</vt:lpstr>
      <vt:lpstr>Deconvolution</vt:lpstr>
      <vt:lpstr> HÖGBoM CLEAN in Action</vt:lpstr>
      <vt:lpstr>CLEAn IMAGE &amp; MODEL</vt:lpstr>
      <vt:lpstr>The many forms of CLEAN</vt:lpstr>
      <vt:lpstr>Deconvolving diffuse structure</vt:lpstr>
      <vt:lpstr>Multi-scale CLEAN</vt:lpstr>
      <vt:lpstr>PowerPoint Presentation</vt:lpstr>
      <vt:lpstr>Wide-field imaging</vt:lpstr>
      <vt:lpstr>Wide-field imaging</vt:lpstr>
      <vt:lpstr>PowerPoint Presentation</vt:lpstr>
      <vt:lpstr>ii. w-PROJECTION</vt:lpstr>
      <vt:lpstr>ii. w-PROJECTION</vt:lpstr>
      <vt:lpstr>PowerPoint Presentation</vt:lpstr>
      <vt:lpstr>PowerPoint Presentation</vt:lpstr>
      <vt:lpstr>PowerPoint Presentation</vt:lpstr>
      <vt:lpstr>Multi-Frequency Deconvolution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Self-calibration using CLEAN</vt:lpstr>
      <vt:lpstr>Self-calibration using CLEAN</vt:lpstr>
      <vt:lpstr>PowerPoint Presentation</vt:lpstr>
      <vt:lpstr>Primary beam correction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L10: Advanced Radio Interferometric Imaging</dc:title>
  <dc:creator>Jack Radcliffe</dc:creator>
  <cp:lastModifiedBy>jcal9993@uni.sydney.edu.au</cp:lastModifiedBy>
  <cp:revision>100</cp:revision>
  <cp:lastPrinted>2016-05-31T16:16:38Z</cp:lastPrinted>
  <dcterms:created xsi:type="dcterms:W3CDTF">2016-04-19T13:50:32Z</dcterms:created>
  <dcterms:modified xsi:type="dcterms:W3CDTF">2018-06-03T17:44:02Z</dcterms:modified>
</cp:coreProperties>
</file>