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wdp" ContentType="image/vnd.ms-photo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4" r:id="rId3"/>
    <p:sldMasterId id="2147483695" r:id="rId4"/>
    <p:sldMasterId id="2147483702" r:id="rId5"/>
  </p:sldMasterIdLst>
  <p:notesMasterIdLst>
    <p:notesMasterId r:id="rId26"/>
  </p:notesMasterIdLst>
  <p:handoutMasterIdLst>
    <p:handoutMasterId r:id="rId27"/>
  </p:handoutMasterIdLst>
  <p:sldIdLst>
    <p:sldId id="296" r:id="rId6"/>
    <p:sldId id="546" r:id="rId7"/>
    <p:sldId id="547" r:id="rId8"/>
    <p:sldId id="548" r:id="rId9"/>
    <p:sldId id="549" r:id="rId10"/>
    <p:sldId id="550" r:id="rId11"/>
    <p:sldId id="551" r:id="rId12"/>
    <p:sldId id="559" r:id="rId13"/>
    <p:sldId id="552" r:id="rId14"/>
    <p:sldId id="553" r:id="rId15"/>
    <p:sldId id="554" r:id="rId16"/>
    <p:sldId id="556" r:id="rId17"/>
    <p:sldId id="557" r:id="rId18"/>
    <p:sldId id="558" r:id="rId19"/>
    <p:sldId id="560" r:id="rId20"/>
    <p:sldId id="561" r:id="rId21"/>
    <p:sldId id="562" r:id="rId22"/>
    <p:sldId id="564" r:id="rId23"/>
    <p:sldId id="563" r:id="rId24"/>
    <p:sldId id="565" r:id="rId25"/>
  </p:sldIdLst>
  <p:sldSz cx="9144000" cy="6858000" type="screen4x3"/>
  <p:notesSz cx="6858000" cy="9144000"/>
  <p:defaultTextStyle>
    <a:lvl1pPr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1pPr>
    <a:lvl2pPr indent="160679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2pPr>
    <a:lvl3pPr indent="32135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3pPr>
    <a:lvl4pPr indent="482038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4pPr>
    <a:lvl5pPr indent="64271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5pPr>
    <a:lvl6pPr indent="80339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6pPr>
    <a:lvl7pPr indent="964075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7pPr>
    <a:lvl8pPr indent="1124756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8pPr>
    <a:lvl9pPr indent="1285434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cal9993@uni.sydney.edu.au" initials="j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7F7F7"/>
    <a:srgbClr val="C3022A"/>
    <a:srgbClr val="00016D"/>
    <a:srgbClr val="1F7C1A"/>
    <a:srgbClr val="1C78FF"/>
    <a:srgbClr val="242C47"/>
    <a:srgbClr val="E1E0DB"/>
    <a:srgbClr val="E2E0D5"/>
    <a:srgbClr val="E7E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14"/>
    <p:restoredTop sz="85819" autoAdjust="0"/>
  </p:normalViewPr>
  <p:slideViewPr>
    <p:cSldViewPr snapToGrid="0" snapToObjects="1">
      <p:cViewPr varScale="1">
        <p:scale>
          <a:sx n="111" d="100"/>
          <a:sy n="111" d="100"/>
        </p:scale>
        <p:origin x="504" y="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commentAuthors" Target="commentAuthors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D2F2C-D0FA-6149-85B4-89BFCCA35B11}" type="datetimeFigureOut">
              <a:rPr lang="en-US" smtClean="0"/>
              <a:t>5/30/18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683EF-2446-AE45-AAF6-6C43FDB73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7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2440477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321357">
      <a:defRPr sz="1500">
        <a:latin typeface="Lucida Grande"/>
        <a:ea typeface="Lucida Grande"/>
        <a:cs typeface="Lucida Grande"/>
        <a:sym typeface="Lucida Grande"/>
      </a:defRPr>
    </a:lvl1pPr>
    <a:lvl2pPr indent="160679" defTabSz="321357">
      <a:defRPr sz="1500">
        <a:latin typeface="Lucida Grande"/>
        <a:ea typeface="Lucida Grande"/>
        <a:cs typeface="Lucida Grande"/>
        <a:sym typeface="Lucida Grande"/>
      </a:defRPr>
    </a:lvl2pPr>
    <a:lvl3pPr indent="321357" defTabSz="321357">
      <a:defRPr sz="1500">
        <a:latin typeface="Lucida Grande"/>
        <a:ea typeface="Lucida Grande"/>
        <a:cs typeface="Lucida Grande"/>
        <a:sym typeface="Lucida Grande"/>
      </a:defRPr>
    </a:lvl3pPr>
    <a:lvl4pPr indent="482038" defTabSz="321357">
      <a:defRPr sz="1500">
        <a:latin typeface="Lucida Grande"/>
        <a:ea typeface="Lucida Grande"/>
        <a:cs typeface="Lucida Grande"/>
        <a:sym typeface="Lucida Grande"/>
      </a:defRPr>
    </a:lvl4pPr>
    <a:lvl5pPr indent="642717" defTabSz="321357">
      <a:defRPr sz="1500">
        <a:latin typeface="Lucida Grande"/>
        <a:ea typeface="Lucida Grande"/>
        <a:cs typeface="Lucida Grande"/>
        <a:sym typeface="Lucida Grande"/>
      </a:defRPr>
    </a:lvl5pPr>
    <a:lvl6pPr indent="803397" defTabSz="321357">
      <a:defRPr sz="1500">
        <a:latin typeface="Lucida Grande"/>
        <a:ea typeface="Lucida Grande"/>
        <a:cs typeface="Lucida Grande"/>
        <a:sym typeface="Lucida Grande"/>
      </a:defRPr>
    </a:lvl6pPr>
    <a:lvl7pPr indent="964075" defTabSz="321357">
      <a:defRPr sz="1500">
        <a:latin typeface="Lucida Grande"/>
        <a:ea typeface="Lucida Grande"/>
        <a:cs typeface="Lucida Grande"/>
        <a:sym typeface="Lucida Grande"/>
      </a:defRPr>
    </a:lvl7pPr>
    <a:lvl8pPr indent="1124756" defTabSz="321357">
      <a:defRPr sz="1500">
        <a:latin typeface="Lucida Grande"/>
        <a:ea typeface="Lucida Grande"/>
        <a:cs typeface="Lucida Grande"/>
        <a:sym typeface="Lucida Grande"/>
      </a:defRPr>
    </a:lvl8pPr>
    <a:lvl9pPr indent="1285434" defTabSz="321357">
      <a:defRPr sz="15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71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1.gif"/><Relationship Id="rId5" Type="http://schemas.openxmlformats.org/officeDocument/2006/relationships/image" Target="../media/image16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6.png"/><Relationship Id="rId5" Type="http://schemas.openxmlformats.org/officeDocument/2006/relationships/image" Target="../media/image2.png"/><Relationship Id="rId6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emf"/><Relationship Id="rId3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spect="1"/>
          </p:cNvSpPr>
          <p:nvPr userDrawn="1"/>
        </p:nvSpPr>
        <p:spPr>
          <a:xfrm>
            <a:off x="5638800" y="-437681"/>
            <a:ext cx="7812000" cy="7812000"/>
          </a:xfrm>
          <a:prstGeom prst="ellipse">
            <a:avLst/>
          </a:prstGeom>
          <a:solidFill>
            <a:srgbClr val="00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  <a:prstGeom prst="rect">
            <a:avLst/>
          </a:prstGeo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33" t="2267" r="6805" b="2032"/>
          <a:stretch/>
        </p:blipFill>
        <p:spPr>
          <a:xfrm>
            <a:off x="4484808" y="1513427"/>
            <a:ext cx="2340000" cy="2339499"/>
          </a:xfrm>
          <a:prstGeom prst="ellipse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 descr="fig_cena_all_pretty.jpg"/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9" b="93969" l="9989" r="89927">
                        <a14:foregroundMark x1="26749" y1="17174" x2="26749" y2="17174"/>
                        <a14:backgroundMark x1="49328" y1="10368" x2="48573" y2="2369"/>
                        <a14:backgroundMark x1="49328" y1="89575" x2="49328" y2="895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208" y="-310681"/>
            <a:ext cx="3741592" cy="729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712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08536main_NeutronStar-Print1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890" b="-6118"/>
          <a:stretch/>
        </p:blipFill>
        <p:spPr>
          <a:xfrm flipH="1">
            <a:off x="5621467" y="-393389"/>
            <a:ext cx="7792277" cy="7695000"/>
          </a:xfrm>
          <a:prstGeom prst="ellipse">
            <a:avLst/>
          </a:prstGeom>
        </p:spPr>
      </p:pic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20" name="Picture 19" descr="ASKAP_sun up_antennas.JP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4808" y="1549488"/>
            <a:ext cx="2318397" cy="2303438"/>
          </a:xfrm>
          <a:prstGeom prst="ellipse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135470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7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8004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000858" y="0"/>
            <a:ext cx="316430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1914" y="354688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576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4435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 userDrawn="1"/>
        </p:nvSpPr>
        <p:spPr>
          <a:xfrm>
            <a:off x="454833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grpSp>
        <p:nvGrpSpPr>
          <p:cNvPr id="16" name="Group 16"/>
          <p:cNvGrpSpPr/>
          <p:nvPr userDrawn="1"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13" name="Shape 13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4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15" name="pasted-image.pdf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7" name="pasted-image.pdf"/>
          <p:cNvPicPr/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46911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5"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21" name="Shape 21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23" name="pasted-image.pdf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Shape 25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26" name="pasted-image.pdf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63306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044311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/ Circle and 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4481989" y="-4357688"/>
            <a:ext cx="11579764" cy="1157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31" name="pasted-image.pdf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Shape 33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41969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81165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1"/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20829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ank w/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-3624738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9753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Subtitle, Photo -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2pPr marL="0" indent="160729">
              <a:buSzTx/>
              <a:buNone/>
            </a:lvl2pPr>
            <a:lvl3pPr marL="0" indent="321457">
              <a:buSzTx/>
              <a:buNone/>
            </a:lvl3pPr>
            <a:lvl4pPr marL="0" indent="482186">
              <a:buSzTx/>
              <a:buNone/>
            </a:lvl4pPr>
            <a:lvl5pPr marL="0" indent="642915"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0114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Subtitle, Photo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5276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5805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Copy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7703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53585F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53585F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53585F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3267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asted-image.pdf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40954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Shape 58"/>
          <p:cNvSpPr/>
          <p:nvPr/>
        </p:nvSpPr>
        <p:spPr>
          <a:xfrm>
            <a:off x="-4857035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5389" y="3082571"/>
            <a:ext cx="10454780" cy="13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6580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40742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7631523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02800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19976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98453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977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344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707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5341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10217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1636020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91434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471779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011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41173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0401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741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118468" y="0"/>
            <a:ext cx="305999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28784" y="170420"/>
            <a:ext cx="3037309" cy="82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38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42907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79736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41497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864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4741037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8943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4" y="1295401"/>
            <a:ext cx="4321176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9" y="1295401"/>
            <a:ext cx="4270375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64605" y="6586742"/>
            <a:ext cx="249208" cy="214314"/>
          </a:xfrm>
          <a:prstGeom prst="rect">
            <a:avLst/>
          </a:prstGeom>
        </p:spPr>
        <p:txBody>
          <a:bodyPr lIns="91435" tIns="45718" rIns="91435" bIns="45718"/>
          <a:lstStyle/>
          <a:p>
            <a:fld id="{5EB0718A-1B3D-42D2-9A2B-FB6CFA4B4E8D}" type="slidenum">
              <a:rPr>
                <a:solidFill>
                  <a:srgbClr val="CE1126"/>
                </a:solidFill>
              </a:rPr>
              <a:pPr/>
              <a:t>‹#›</a:t>
            </a:fld>
            <a:endParaRPr>
              <a:solidFill>
                <a:srgbClr val="CE11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7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318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258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/>
          <p:nvPr/>
        </p:nvSpPr>
        <p:spPr>
          <a:xfrm>
            <a:off x="-2214562" y="1331063"/>
            <a:ext cx="6172385" cy="6172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sp>
        <p:nvSpPr>
          <p:cNvPr id="8" name="Shape 8"/>
          <p:cNvSpPr/>
          <p:nvPr/>
        </p:nvSpPr>
        <p:spPr>
          <a:xfrm>
            <a:off x="2648089" y="2047235"/>
            <a:ext cx="3120717" cy="3120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5866805" y="1033576"/>
            <a:ext cx="3120717" cy="6883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 i="0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 dirty="0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5866805" y="1736823"/>
            <a:ext cx="3120717" cy="121939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  <a:latin typeface="Helvetica Light"/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5872821" y="4846484"/>
            <a:ext cx="3170039" cy="642938"/>
          </a:xfrm>
        </p:spPr>
        <p:txBody>
          <a:bodyPr vert="horz"/>
          <a:lstStyle>
            <a:lvl1pPr>
              <a:defRPr sz="1700" b="1" i="0" spc="70">
                <a:solidFill>
                  <a:schemeClr val="tx2">
                    <a:lumMod val="75000"/>
                  </a:schemeClr>
                </a:solidFill>
                <a:latin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1100" b="1" dirty="0" smtClean="0">
                <a:solidFill>
                  <a:srgbClr val="53585F"/>
                </a:solidFill>
              </a:rPr>
              <a:t>Double-click to edit Name/Title</a:t>
            </a:r>
            <a:endParaRPr lang="en-US" sz="1100" b="1" dirty="0">
              <a:solidFill>
                <a:srgbClr val="5358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835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.png"/><Relationship Id="rId1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6" Type="http://schemas.openxmlformats.org/officeDocument/2006/relationships/image" Target="../media/image2.png"/><Relationship Id="rId17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6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405823" y="6249573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54"/>
          <p:cNvSpPr txBox="1">
            <a:spLocks/>
          </p:cNvSpPr>
          <p:nvPr userDrawn="1"/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 defTabSz="410625">
              <a:defRPr sz="2500" b="1">
                <a:solidFill>
                  <a:srgbClr val="303B5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dirty="0" smtClean="0"/>
              <a:t>Title Text</a:t>
            </a:r>
            <a:endParaRPr lang="en-US" dirty="0"/>
          </a:p>
        </p:txBody>
      </p:sp>
      <p:sp>
        <p:nvSpPr>
          <p:cNvPr id="10" name="Shape 55"/>
          <p:cNvSpPr txBox="1">
            <a:spLocks/>
          </p:cNvSpPr>
          <p:nvPr userDrawn="1"/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marR="0" indent="-195330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Lucida Grande"/>
              <a:buChar char="›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1pPr>
            <a:lvl2pPr marL="572596" marR="0" indent="-260068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2pPr>
            <a:lvl3pPr marL="807115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3pPr>
            <a:lvl4pPr marL="1119549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4pPr>
            <a:lvl5pPr marL="1431978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5pPr>
            <a:lvl6pPr marL="177044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082880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239530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2707744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Five</a:t>
            </a:r>
            <a:endParaRPr lang="en-US" sz="1700" dirty="0">
              <a:solidFill>
                <a:srgbClr val="53585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57" r:id="rId3"/>
    <p:sldLayoutId id="2147483666" r:id="rId4"/>
    <p:sldLayoutId id="2147483664" r:id="rId5"/>
    <p:sldLayoutId id="2147483660" r:id="rId6"/>
    <p:sldLayoutId id="2147483661" r:id="rId7"/>
    <p:sldLayoutId id="2147483665" r:id="rId8"/>
  </p:sldLayoutIdLst>
  <p:transition spd="med"/>
  <p:timing>
    <p:tnLst>
      <p:par>
        <p:cTn id="1" dur="indefinite" restart="never" nodeType="tmRoot"/>
      </p:par>
    </p:tnLst>
  </p:timing>
  <p:txStyles>
    <p:titleStyle>
      <a:lvl1pPr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679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35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038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71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39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075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4756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434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defTabSz="410625" eaLnBrk="1" fontAlgn="auto" latinLnBrk="0" hangingPunct="1">
        <a:lnSpc>
          <a:spcPct val="100000"/>
        </a:lnSpc>
        <a:spcBef>
          <a:spcPts val="2250"/>
        </a:spcBef>
        <a:spcAft>
          <a:spcPts val="0"/>
        </a:spcAft>
        <a:buClrTx/>
        <a:buSzTx/>
        <a:buFontTx/>
        <a:buNone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1pPr>
      <a:lvl2pPr marL="49467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2pPr>
      <a:lvl3pPr marL="807115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3pPr>
      <a:lvl4pPr marL="111954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4pPr>
      <a:lvl5pPr marL="1431978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5pPr>
      <a:lvl6pPr marL="177044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2880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530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7744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679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35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038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71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39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075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4756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434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405823" y="6249567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392906" y="1115099"/>
            <a:ext cx="8358188" cy="4741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4962865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</p:sldLayoutIdLst>
  <p:transition spd="med"/>
  <p:txStyles>
    <p:titleStyle>
      <a:lvl1pPr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7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457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186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915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643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372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5101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8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defTabSz="410751">
        <a:spcBef>
          <a:spcPts val="2250"/>
        </a:spcBef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1pPr>
      <a:lvl2pPr marL="494835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2pPr>
      <a:lvl3pPr marL="807363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3pPr>
      <a:lvl4pPr marL="1119891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4pPr>
      <a:lvl5pPr marL="1432419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5pPr>
      <a:lvl6pPr marL="1770991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3519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6047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8575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7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457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186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915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643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372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5101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8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573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20212_caastro_powerpoint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 descr="20212_caastro_powerpoint6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" t="4688" r="1891" b="78905"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" t="4134" r="73535" b="82224"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31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5.png"/><Relationship Id="rId5" Type="http://schemas.openxmlformats.org/officeDocument/2006/relationships/image" Target="../media/image26.jpeg"/><Relationship Id="rId6" Type="http://schemas.openxmlformats.org/officeDocument/2006/relationships/image" Target="../media/image27.tiff"/><Relationship Id="rId7" Type="http://schemas.openxmlformats.org/officeDocument/2006/relationships/image" Target="../media/image28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0"/>
          <p:cNvSpPr>
            <a:spLocks noGrp="1"/>
          </p:cNvSpPr>
          <p:nvPr>
            <p:ph type="title"/>
          </p:nvPr>
        </p:nvSpPr>
        <p:spPr>
          <a:xfrm>
            <a:off x="160213" y="1453219"/>
            <a:ext cx="4420965" cy="145462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Tailoring Calibration and Imaging</a:t>
            </a:r>
            <a:endParaRPr lang="en-US" sz="3500" dirty="0"/>
          </a:p>
        </p:txBody>
      </p:sp>
      <p:sp>
        <p:nvSpPr>
          <p:cNvPr id="10" name="Title 10"/>
          <p:cNvSpPr txBox="1">
            <a:spLocks/>
          </p:cNvSpPr>
          <p:nvPr/>
        </p:nvSpPr>
        <p:spPr>
          <a:xfrm>
            <a:off x="259275" y="2780789"/>
            <a:ext cx="4338691" cy="1454620"/>
          </a:xfrm>
          <a:prstGeom prst="rect">
            <a:avLst/>
          </a:prstGeom>
        </p:spPr>
        <p:txBody>
          <a:bodyPr>
            <a:noAutofit/>
          </a:bodyPr>
          <a:lstStyle>
            <a:lvl1pPr defTabSz="410625"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3600" dirty="0" smtClean="0"/>
              <a:t> </a:t>
            </a:r>
            <a:endParaRPr lang="en-US" sz="35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11" y="120128"/>
            <a:ext cx="3606317" cy="9809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06047" y="4364446"/>
            <a:ext cx="4113596" cy="179536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Joe </a:t>
            </a:r>
            <a:r>
              <a:rPr kumimoji="0" lang="en-US" sz="2400" b="0" i="0" u="none" strike="noStrike" cap="none" spc="0" normalizeH="0" baseline="0" dirty="0" err="1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Callingham</a:t>
            </a:r>
            <a:r>
              <a:rPr lang="en-US" sz="2400" dirty="0">
                <a:solidFill>
                  <a:srgbClr val="242C47"/>
                </a:solidFill>
              </a:rPr>
              <a:t> </a:t>
            </a:r>
            <a:r>
              <a:rPr lang="en-US" sz="2400" dirty="0" smtClean="0">
                <a:solidFill>
                  <a:srgbClr val="242C47"/>
                </a:solidFill>
              </a:rPr>
              <a:t>(ASTRON)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Kenyan Radio Astronomy School,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Nairobi, Kenya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30</a:t>
            </a:r>
            <a:r>
              <a:rPr lang="en-US" sz="1600" i="1" baseline="30000" dirty="0" smtClean="0">
                <a:solidFill>
                  <a:srgbClr val="242C47"/>
                </a:solidFill>
              </a:rPr>
              <a:t>th</a:t>
            </a:r>
            <a:r>
              <a:rPr lang="en-US" sz="1600" i="1" dirty="0" smtClean="0">
                <a:solidFill>
                  <a:srgbClr val="242C47"/>
                </a:solidFill>
              </a:rPr>
              <a:t> </a:t>
            </a:r>
            <a:r>
              <a:rPr lang="en-US" sz="1600" i="1" dirty="0" smtClean="0">
                <a:solidFill>
                  <a:srgbClr val="242C47"/>
                </a:solidFill>
              </a:rPr>
              <a:t>of May 2018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115" y="1459722"/>
            <a:ext cx="2629069" cy="25117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http://www.jive.eu/sites/jive.nl/files/cms/projects/JJ-logo-no-tex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054" y="74186"/>
            <a:ext cx="1060107" cy="133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4156" y="5729468"/>
            <a:ext cx="3527968" cy="10231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898" y="5648215"/>
            <a:ext cx="1903265" cy="1104364"/>
          </a:xfrm>
          <a:prstGeom prst="rect">
            <a:avLst/>
          </a:prstGeom>
        </p:spPr>
      </p:pic>
      <p:sp>
        <p:nvSpPr>
          <p:cNvPr id="13" name="Title 10"/>
          <p:cNvSpPr txBox="1">
            <a:spLocks/>
          </p:cNvSpPr>
          <p:nvPr/>
        </p:nvSpPr>
        <p:spPr>
          <a:xfrm>
            <a:off x="110682" y="3114112"/>
            <a:ext cx="4420965" cy="1454620"/>
          </a:xfrm>
          <a:prstGeom prst="rect">
            <a:avLst/>
          </a:prstGeom>
        </p:spPr>
        <p:txBody>
          <a:bodyPr>
            <a:noAutofit/>
          </a:bodyPr>
          <a:lstStyle>
            <a:lvl1pPr defTabSz="410625"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3600" dirty="0" smtClean="0"/>
              <a:t>aka why the hell are we choosing these values?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39601060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Errors and Dynamic Range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4201"/>
            <a:ext cx="7480300" cy="1549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1" y="2941604"/>
            <a:ext cx="9144000" cy="259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177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859" y="385977"/>
            <a:ext cx="8358188" cy="504946"/>
          </a:xfrm>
        </p:spPr>
        <p:txBody>
          <a:bodyPr/>
          <a:lstStyle/>
          <a:p>
            <a:r>
              <a:rPr lang="en-US"/>
              <a:t>Calibration errors and dynamic range</a:t>
            </a:r>
            <a:br>
              <a:rPr lang="en-US"/>
            </a:b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1432"/>
            <a:ext cx="9144000" cy="460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689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4668"/>
            <a:ext cx="9144000" cy="524333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78859" y="385977"/>
            <a:ext cx="8358188" cy="504946"/>
          </a:xfrm>
          <a:prstGeom prst="rect">
            <a:avLst/>
          </a:prstGeom>
        </p:spPr>
        <p:txBody>
          <a:bodyPr/>
          <a:lstStyle>
            <a:lvl1pPr defTabSz="410625">
              <a:defRPr sz="2500" b="1">
                <a:solidFill>
                  <a:srgbClr val="303B5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r>
              <a:rPr lang="en-US" dirty="0" smtClean="0"/>
              <a:t>Calibration errors and dynamic range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6454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583" y="362828"/>
            <a:ext cx="8358188" cy="504946"/>
          </a:xfrm>
        </p:spPr>
        <p:txBody>
          <a:bodyPr/>
          <a:lstStyle/>
          <a:p>
            <a:r>
              <a:rPr lang="en-US"/>
              <a:t>Calibration errors and dynamic range</a:t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1013"/>
          <a:stretch/>
        </p:blipFill>
        <p:spPr>
          <a:xfrm>
            <a:off x="0" y="1264373"/>
            <a:ext cx="9051403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248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Time-dependent phase </a:t>
            </a:r>
            <a:r>
              <a:rPr lang="en-GB" dirty="0" err="1"/>
              <a:t>cal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Apply bandpass/delay corrections</a:t>
            </a:r>
          </a:p>
          <a:p>
            <a:r>
              <a:rPr lang="en-US" dirty="0"/>
              <a:t>Phase reference source:</a:t>
            </a:r>
          </a:p>
          <a:p>
            <a:pPr lvl="1"/>
            <a:r>
              <a:rPr lang="en-US" dirty="0"/>
              <a:t>Need to interpolate solutions to target</a:t>
            </a:r>
          </a:p>
          <a:p>
            <a:pPr lvl="1"/>
            <a:r>
              <a:rPr lang="en-US" dirty="0"/>
              <a:t>Does the phase-ref phase track the target phase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/>
              <a:t>Consistent trend seen here</a:t>
            </a:r>
          </a:p>
          <a:p>
            <a:pPr lvl="1"/>
            <a:r>
              <a:rPr lang="en-US" dirty="0"/>
              <a:t>Target wiggles may be structure</a:t>
            </a:r>
          </a:p>
          <a:p>
            <a:pPr lvl="1"/>
            <a:r>
              <a:rPr lang="en-US" dirty="0"/>
              <a:t>Some deviations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86C4380-C117-4E21-80A6-1D81542791C3}"/>
              </a:ext>
            </a:extLst>
          </p:cNvPr>
          <p:cNvGrpSpPr/>
          <p:nvPr/>
        </p:nvGrpSpPr>
        <p:grpSpPr>
          <a:xfrm>
            <a:off x="2670481" y="3574994"/>
            <a:ext cx="6473519" cy="3144239"/>
            <a:chOff x="3600000" y="4320000"/>
            <a:chExt cx="6473519" cy="31442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D5A319AB-0E72-4E27-A012-FAF38AA591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/>
              <a:alphaModFix/>
            </a:blip>
            <a:srcRect/>
            <a:stretch>
              <a:fillRect/>
            </a:stretch>
          </p:blipFill>
          <p:spPr>
            <a:xfrm>
              <a:off x="3600000" y="4320000"/>
              <a:ext cx="6473519" cy="31442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56E75A48-7FF0-4C13-8F23-8B27EBCBAA3C}"/>
                </a:ext>
              </a:extLst>
            </p:cNvPr>
            <p:cNvSpPr txBox="1"/>
            <p:nvPr/>
          </p:nvSpPr>
          <p:spPr>
            <a:xfrm>
              <a:off x="7343999" y="4752000"/>
              <a:ext cx="941040" cy="41508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0000" tIns="45000" rIns="90000" bIns="45000" anchorCtr="0" compatLnSpc="0">
              <a:spAutoFit/>
            </a:bodyPr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n-GB" sz="2200" b="0" i="0" u="none" strike="noStrike" kern="1200" cap="none">
                  <a:ln>
                    <a:noFill/>
                  </a:ln>
                  <a:solidFill>
                    <a:srgbClr val="CC0000"/>
                  </a:solidFill>
                  <a:latin typeface="DejaVu Sans Condensed" pitchFamily="34"/>
                  <a:ea typeface="WenQuanYi Zen Hei Sharp" pitchFamily="2"/>
                  <a:cs typeface="Lohit Devanagari" pitchFamily="2"/>
                </a:rPr>
                <a:t>target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9C25AB6F-3F7D-4031-B1DA-0CB668DD09AA}"/>
                </a:ext>
              </a:extLst>
            </p:cNvPr>
            <p:cNvSpPr txBox="1"/>
            <p:nvPr/>
          </p:nvSpPr>
          <p:spPr>
            <a:xfrm>
              <a:off x="5256000" y="5848920"/>
              <a:ext cx="1368000" cy="41508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0000" tIns="45000" rIns="90000" bIns="45000" anchorCtr="0" compatLnSpc="0">
              <a:spAutoFit/>
            </a:bodyPr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n-GB" sz="2200" b="0" i="0" u="none" strike="noStrike" kern="1200" cap="none">
                  <a:ln>
                    <a:noFill/>
                  </a:ln>
                  <a:latin typeface="DejaVu Sans Condensed" pitchFamily="34"/>
                  <a:ea typeface="WenQuanYi Zen Hei Sharp" pitchFamily="2"/>
                  <a:cs typeface="Lohit Devanagari" pitchFamily="2"/>
                </a:rPr>
                <a:t>phase-ref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7697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Time-dependent phase </a:t>
            </a:r>
            <a:r>
              <a:rPr lang="en-GB" dirty="0" err="1"/>
              <a:t>cal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Need to interpolate phase-ref solutions to target</a:t>
            </a:r>
          </a:p>
          <a:p>
            <a:r>
              <a:rPr lang="en-US" dirty="0"/>
              <a:t>Ideally no more than 2 solutions per phase-ref scan</a:t>
            </a:r>
          </a:p>
          <a:p>
            <a:r>
              <a:rPr lang="en-US" dirty="0" smtClean="0"/>
              <a:t>Check </a:t>
            </a:r>
            <a:r>
              <a:rPr lang="en-US" dirty="0"/>
              <a:t>enough S/N in e.g. half scan</a:t>
            </a:r>
          </a:p>
          <a:p>
            <a:r>
              <a:rPr lang="en-US" dirty="0" smtClean="0"/>
              <a:t>Seeing </a:t>
            </a:r>
            <a:r>
              <a:rPr lang="en-US" dirty="0"/>
              <a:t>low scatter by eye is OK</a:t>
            </a:r>
            <a:r>
              <a:rPr lang="en-US" dirty="0" smtClean="0"/>
              <a:t>!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Previous plot with 30-s averaging</a:t>
            </a:r>
          </a:p>
          <a:p>
            <a:r>
              <a:rPr lang="en-US" dirty="0"/>
              <a:t>30-s corrections will track phase better than per-scan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9377CA7-9D2F-4630-942C-2057D99C74D7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270261" y="3650400"/>
            <a:ext cx="6603480" cy="3207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50016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Time-dependent </a:t>
            </a:r>
            <a:r>
              <a:rPr lang="en-GB" dirty="0" smtClean="0"/>
              <a:t>amplitude </a:t>
            </a:r>
            <a:r>
              <a:rPr lang="en-GB" dirty="0" err="1" smtClean="0"/>
              <a:t>cal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Apply phase solutions first to allow longer </a:t>
            </a:r>
            <a:r>
              <a:rPr lang="en-US" dirty="0" err="1"/>
              <a:t>solint</a:t>
            </a:r>
            <a:r>
              <a:rPr lang="en-US" dirty="0"/>
              <a:t> for amplitude calibration</a:t>
            </a:r>
          </a:p>
          <a:p>
            <a:r>
              <a:rPr lang="en-US" dirty="0"/>
              <a:t>Avoid decorrelation</a:t>
            </a:r>
          </a:p>
          <a:p>
            <a:r>
              <a:rPr lang="en-US" dirty="0"/>
              <a:t>If necessary, use shorter phase-only </a:t>
            </a:r>
            <a:r>
              <a:rPr lang="en-US" dirty="0" err="1"/>
              <a:t>solint</a:t>
            </a:r>
            <a:r>
              <a:rPr lang="en-US" dirty="0"/>
              <a:t> just for this</a:t>
            </a:r>
          </a:p>
          <a:p>
            <a:r>
              <a:rPr lang="en-US" dirty="0"/>
              <a:t>Amp scatter per scan usually just noise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0F7E6C8-F8FC-4B63-95A5-D932665E18D1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778760" y="2893093"/>
            <a:ext cx="7343999" cy="3567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6C9A33A-2B40-4DB5-855A-262E0B8003C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r="35370" b="33727"/>
          <a:stretch>
            <a:fillRect/>
          </a:stretch>
        </p:blipFill>
        <p:spPr>
          <a:xfrm>
            <a:off x="4658760" y="4549453"/>
            <a:ext cx="4485240" cy="2234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56654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Self-Cal timescales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00"/>
            <a:ext cx="91440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231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Self-</a:t>
            </a:r>
            <a:r>
              <a:rPr lang="en-US" dirty="0" err="1" smtClean="0"/>
              <a:t>cal</a:t>
            </a:r>
            <a:r>
              <a:rPr lang="en-US" dirty="0" smtClean="0"/>
              <a:t> </a:t>
            </a:r>
            <a:r>
              <a:rPr lang="en-US" dirty="0" err="1" smtClean="0"/>
              <a:t>timescals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41CEFEC-06DE-464D-ABD2-BB30E03061C3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421927" y="1033907"/>
            <a:ext cx="5636516" cy="274042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5E30952-6AD7-4B1D-B4B7-B9377C8B4D36}"/>
              </a:ext>
            </a:extLst>
          </p:cNvPr>
          <p:cNvSpPr txBox="1"/>
          <p:nvPr/>
        </p:nvSpPr>
        <p:spPr>
          <a:xfrm>
            <a:off x="3827537" y="1585732"/>
            <a:ext cx="2086906" cy="110711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 b="0" i="0" u="none" strike="noStrike" kern="1200" cap="none" dirty="0">
                <a:ln>
                  <a:noFill/>
                </a:ln>
                <a:solidFill>
                  <a:srgbClr val="000000"/>
                </a:solidFill>
                <a:latin typeface="DejaVu Sans Condensed" pitchFamily="34"/>
                <a:ea typeface="WenQuanYi Zen Hei Sharp" pitchFamily="2"/>
                <a:cs typeface="Lohit Devanagari" pitchFamily="2"/>
              </a:rPr>
              <a:t>Enough flux on </a:t>
            </a:r>
            <a:r>
              <a:rPr lang="en-GB" sz="2200" b="0" i="0" u="none" strike="noStrike" kern="1200" cap="none" dirty="0" smtClean="0">
                <a:ln>
                  <a:noFill/>
                </a:ln>
                <a:solidFill>
                  <a:srgbClr val="000000"/>
                </a:solidFill>
                <a:latin typeface="DejaVu Sans Condensed" pitchFamily="34"/>
                <a:ea typeface="WenQuanYi Zen Hei Sharp" pitchFamily="2"/>
                <a:cs typeface="Lohit Devanagari" pitchFamily="2"/>
              </a:rPr>
              <a:t>all baselines </a:t>
            </a:r>
            <a:r>
              <a:rPr lang="en-GB" sz="2200" b="0" i="0" u="none" strike="noStrike" kern="1200" cap="none" dirty="0">
                <a:ln>
                  <a:noFill/>
                </a:ln>
                <a:solidFill>
                  <a:srgbClr val="000000"/>
                </a:solidFill>
                <a:latin typeface="DejaVu Sans Condensed" pitchFamily="34"/>
                <a:ea typeface="WenQuanYi Zen Hei Sharp" pitchFamily="2"/>
                <a:cs typeface="Lohit Devanagari" pitchFamily="2"/>
              </a:rPr>
              <a:t>to </a:t>
            </a:r>
            <a:r>
              <a:rPr lang="en-GB" sz="2200" b="0" i="0" u="none" strike="noStrike" kern="1200" cap="none" dirty="0" err="1">
                <a:ln>
                  <a:noFill/>
                </a:ln>
                <a:solidFill>
                  <a:srgbClr val="000000"/>
                </a:solidFill>
                <a:latin typeface="DejaVu Sans Condensed" pitchFamily="34"/>
                <a:ea typeface="WenQuanYi Zen Hei Sharp" pitchFamily="2"/>
                <a:cs typeface="Lohit Devanagari" pitchFamily="2"/>
              </a:rPr>
              <a:t>refant</a:t>
            </a:r>
            <a:endParaRPr lang="en-GB" sz="2200" b="0" i="0" u="none" strike="noStrike" kern="1200" cap="none" dirty="0">
              <a:ln>
                <a:noFill/>
              </a:ln>
              <a:solidFill>
                <a:srgbClr val="000000"/>
              </a:solidFill>
              <a:latin typeface="DejaVu Sans Condensed" pitchFamily="34"/>
              <a:ea typeface="WenQuanYi Zen Hei Sharp" pitchFamily="2"/>
              <a:cs typeface="Lohit Devanagari" pitchFamily="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0038BB1-024A-4E13-9DC1-04AA7E24F63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l="5587" r="9456" b="10070"/>
          <a:stretch>
            <a:fillRect/>
          </a:stretch>
        </p:blipFill>
        <p:spPr>
          <a:xfrm>
            <a:off x="-96839" y="3540000"/>
            <a:ext cx="7116839" cy="3347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8E4F80B-0602-4588-988D-EBA388C27C12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 l="5587" t="4827" r="5153" b="12575"/>
          <a:stretch>
            <a:fillRect/>
          </a:stretch>
        </p:blipFill>
        <p:spPr>
          <a:xfrm>
            <a:off x="2416206" y="2416378"/>
            <a:ext cx="7476839" cy="307439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71D5854-6DE5-456B-AA3C-C771D73A1C84}"/>
              </a:ext>
            </a:extLst>
          </p:cNvPr>
          <p:cNvSpPr txBox="1"/>
          <p:nvPr/>
        </p:nvSpPr>
        <p:spPr>
          <a:xfrm>
            <a:off x="6519012" y="2703741"/>
            <a:ext cx="3067420" cy="42962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 b="0" i="0" u="none" strike="noStrike" kern="1200" cap="none" dirty="0">
                <a:ln>
                  <a:noFill/>
                </a:ln>
                <a:solidFill>
                  <a:srgbClr val="000000"/>
                </a:solidFill>
                <a:latin typeface="DejaVu Sans Condensed" pitchFamily="34"/>
                <a:ea typeface="WenQuanYi Zen Hei Sharp" pitchFamily="2"/>
                <a:cs typeface="Lohit Devanagari" pitchFamily="2"/>
              </a:rPr>
              <a:t>10-sec phase solutions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1871BAD-0A66-4535-B056-7A60329FC4C8}"/>
              </a:ext>
            </a:extLst>
          </p:cNvPr>
          <p:cNvSpPr txBox="1"/>
          <p:nvPr/>
        </p:nvSpPr>
        <p:spPr>
          <a:xfrm>
            <a:off x="7092000" y="5778140"/>
            <a:ext cx="2246647" cy="737594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400" b="0" i="0" u="none" strike="noStrike" kern="1200" cap="none" dirty="0">
                <a:ln>
                  <a:noFill/>
                </a:ln>
                <a:solidFill>
                  <a:srgbClr val="000000"/>
                </a:solidFill>
                <a:latin typeface="DejaVu Sans Condensed" pitchFamily="34"/>
                <a:ea typeface="WenQuanYi Zen Hei Sharp" pitchFamily="2"/>
                <a:cs typeface="Lohit Devanagari" pitchFamily="2"/>
              </a:rPr>
              <a:t>Track structured phase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400" b="0" i="0" u="none" strike="noStrike" kern="1200" cap="none" dirty="0">
                <a:ln>
                  <a:noFill/>
                </a:ln>
                <a:solidFill>
                  <a:srgbClr val="000000"/>
                </a:solidFill>
                <a:latin typeface="DejaVu Sans Condensed" pitchFamily="34"/>
                <a:ea typeface="WenQuanYi Zen Hei Sharp" pitchFamily="2"/>
                <a:cs typeface="Lohit Devanagari" pitchFamily="2"/>
              </a:rPr>
              <a:t>errors better than per-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400" b="0" i="0" u="none" strike="noStrike" kern="1200" cap="none" dirty="0">
                <a:ln>
                  <a:noFill/>
                </a:ln>
                <a:solidFill>
                  <a:srgbClr val="000000"/>
                </a:solidFill>
                <a:latin typeface="DejaVu Sans Condensed" pitchFamily="34"/>
                <a:ea typeface="WenQuanYi Zen Hei Sharp" pitchFamily="2"/>
                <a:cs typeface="Lohit Devanagari" pitchFamily="2"/>
              </a:rPr>
              <a:t>scan solutions</a:t>
            </a:r>
          </a:p>
        </p:txBody>
      </p:sp>
      <p:sp>
        <p:nvSpPr>
          <p:cNvPr id="10" name="Straight Connector 9">
            <a:extLst>
              <a:ext uri="{FF2B5EF4-FFF2-40B4-BE49-F238E27FC236}">
                <a16:creationId xmlns:a16="http://schemas.microsoft.com/office/drawing/2014/main" xmlns="" id="{69452923-1EC2-4238-A26F-79067CFEE84E}"/>
              </a:ext>
            </a:extLst>
          </p:cNvPr>
          <p:cNvSpPr/>
          <p:nvPr/>
        </p:nvSpPr>
        <p:spPr>
          <a:xfrm flipH="1">
            <a:off x="5472000" y="6177104"/>
            <a:ext cx="1620000" cy="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11" name="Straight Connector 10">
            <a:extLst>
              <a:ext uri="{FF2B5EF4-FFF2-40B4-BE49-F238E27FC236}">
                <a16:creationId xmlns:a16="http://schemas.microsoft.com/office/drawing/2014/main" xmlns="" id="{0A7D6F12-B6DE-435F-8B18-2955D2A515F3}"/>
              </a:ext>
            </a:extLst>
          </p:cNvPr>
          <p:cNvSpPr/>
          <p:nvPr/>
        </p:nvSpPr>
        <p:spPr>
          <a:xfrm flipH="1">
            <a:off x="8136000" y="3744000"/>
            <a:ext cx="1296000" cy="7200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821111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Self-Cal and dynamic range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963" y="1064871"/>
            <a:ext cx="7822839" cy="579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2265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5481162" cy="504946"/>
          </a:xfrm>
        </p:spPr>
        <p:txBody>
          <a:bodyPr/>
          <a:lstStyle/>
          <a:p>
            <a:r>
              <a:rPr lang="en-US" dirty="0" smtClean="0"/>
              <a:t>How do we know what parameters</a:t>
            </a:r>
            <a:br>
              <a:rPr lang="en-US" dirty="0" smtClean="0"/>
            </a:br>
            <a:r>
              <a:rPr lang="en-US" dirty="0" smtClean="0"/>
              <a:t>to set?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927" y="1417003"/>
            <a:ext cx="8358188" cy="5345234"/>
          </a:xfrm>
        </p:spPr>
        <p:txBody>
          <a:bodyPr/>
          <a:lstStyle/>
          <a:p>
            <a:r>
              <a:rPr lang="en-US" dirty="0" smtClean="0"/>
              <a:t>E.g. what </a:t>
            </a:r>
            <a:r>
              <a:rPr lang="en-US" dirty="0"/>
              <a:t>solution interval for phase calibration</a:t>
            </a:r>
            <a:r>
              <a:rPr lang="en-US" dirty="0" smtClean="0"/>
              <a:t>?</a:t>
            </a:r>
            <a:r>
              <a:rPr lang="en-US" dirty="0"/>
              <a:t> </a:t>
            </a:r>
            <a:r>
              <a:rPr lang="en-US" dirty="0" smtClean="0"/>
              <a:t>Some are standard (just vary due to observing conditions) but others are science goal dependent.</a:t>
            </a:r>
          </a:p>
          <a:p>
            <a:endParaRPr lang="en-US" dirty="0"/>
          </a:p>
          <a:p>
            <a:r>
              <a:rPr lang="en-US" dirty="0" smtClean="0"/>
              <a:t>Are you trying to recover diffuse, faint emission or resolve fine structure?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771" y="3279392"/>
            <a:ext cx="34925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2191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“good” calibration solution depend on the conditions of the observation and science goals</a:t>
            </a:r>
          </a:p>
          <a:p>
            <a:endParaRPr lang="en-US" dirty="0"/>
          </a:p>
          <a:p>
            <a:r>
              <a:rPr lang="en-US" dirty="0" smtClean="0"/>
              <a:t>Identify a good reference antenna</a:t>
            </a:r>
          </a:p>
          <a:p>
            <a:endParaRPr lang="en-US" dirty="0"/>
          </a:p>
          <a:p>
            <a:r>
              <a:rPr lang="en-US" dirty="0" smtClean="0"/>
              <a:t>Bandpass and amplitude solution intervals can be as long as possible to get best S/N</a:t>
            </a:r>
          </a:p>
          <a:p>
            <a:endParaRPr lang="en-US" dirty="0"/>
          </a:p>
          <a:p>
            <a:r>
              <a:rPr lang="en-US" dirty="0" smtClean="0"/>
              <a:t>Best solution interval for phase solutions depend, but almost always shorter than a single scan</a:t>
            </a:r>
          </a:p>
          <a:p>
            <a:endParaRPr lang="en-US" dirty="0"/>
          </a:p>
          <a:p>
            <a:r>
              <a:rPr lang="en-US" dirty="0" smtClean="0"/>
              <a:t>Want the best dynamic range possible</a:t>
            </a:r>
          </a:p>
          <a:p>
            <a:endParaRPr lang="en-US" dirty="0"/>
          </a:p>
          <a:p>
            <a:r>
              <a:rPr lang="en-US" dirty="0" smtClean="0"/>
              <a:t>Self-</a:t>
            </a:r>
            <a:r>
              <a:rPr lang="en-US" dirty="0" err="1" smtClean="0"/>
              <a:t>cal</a:t>
            </a:r>
            <a:r>
              <a:rPr lang="en-US" dirty="0" smtClean="0"/>
              <a:t> is your friend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1900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Choosing </a:t>
            </a:r>
            <a:r>
              <a:rPr lang="en-GB" dirty="0"/>
              <a:t>reference antenna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1570228"/>
          </a:xfrm>
        </p:spPr>
        <p:txBody>
          <a:bodyPr/>
          <a:lstStyle/>
          <a:p>
            <a:r>
              <a:rPr lang="en-US" dirty="0"/>
              <a:t>The antenna with the best chance of good solutions to all other </a:t>
            </a:r>
            <a:r>
              <a:rPr lang="en-US" dirty="0" smtClean="0"/>
              <a:t>antennas </a:t>
            </a:r>
          </a:p>
          <a:p>
            <a:r>
              <a:rPr lang="en-US" dirty="0" smtClean="0"/>
              <a:t>Most </a:t>
            </a:r>
            <a:r>
              <a:rPr lang="en-US" dirty="0"/>
              <a:t>short </a:t>
            </a:r>
            <a:r>
              <a:rPr lang="en-US" dirty="0" smtClean="0"/>
              <a:t>baselines? Greater </a:t>
            </a:r>
            <a:r>
              <a:rPr lang="en-US" dirty="0"/>
              <a:t>atmospheric differences on long baselines</a:t>
            </a:r>
          </a:p>
          <a:p>
            <a:r>
              <a:rPr lang="en-US" dirty="0"/>
              <a:t>Most sensitive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 smtClean="0"/>
              <a:t>EVN tend to choose </a:t>
            </a:r>
            <a:r>
              <a:rPr lang="en-US" dirty="0" err="1" smtClean="0"/>
              <a:t>Ef</a:t>
            </a:r>
            <a:r>
              <a:rPr lang="en-US" dirty="0" smtClean="0"/>
              <a:t> as central and most sensitive</a:t>
            </a:r>
          </a:p>
          <a:p>
            <a:r>
              <a:rPr lang="en-US" dirty="0"/>
              <a:t>e-MERLIN: usually use Mk2 (or Pi or Da)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18E5C52-827E-4F98-8269-1B537FDC193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 l="12024" t="16726" r="5285" b="12866"/>
          <a:stretch>
            <a:fillRect/>
          </a:stretch>
        </p:blipFill>
        <p:spPr>
          <a:xfrm>
            <a:off x="3369509" y="3030972"/>
            <a:ext cx="5656680" cy="362484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9C2F1CA-399D-4810-97F4-0BE66899F400}"/>
              </a:ext>
            </a:extLst>
          </p:cNvPr>
          <p:cNvSpPr txBox="1"/>
          <p:nvPr/>
        </p:nvSpPr>
        <p:spPr>
          <a:xfrm>
            <a:off x="5472000" y="4752000"/>
            <a:ext cx="2737779" cy="768372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 b="0" i="0" u="none" strike="noStrike" kern="1200" cap="none" dirty="0">
                <a:ln>
                  <a:noFill/>
                </a:ln>
                <a:solidFill>
                  <a:srgbClr val="000000"/>
                </a:solidFill>
                <a:latin typeface="DejaVu Sans Condensed" pitchFamily="34"/>
                <a:ea typeface="WenQuanYi Zen Hei Sharp" pitchFamily="2"/>
                <a:cs typeface="Lohit Devanagari" pitchFamily="2"/>
              </a:rPr>
              <a:t>e-MERLIN antennas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 b="0" i="0" u="none" strike="noStrike" kern="1200" cap="none" dirty="0">
                <a:ln>
                  <a:noFill/>
                </a:ln>
                <a:solidFill>
                  <a:srgbClr val="000000"/>
                </a:solidFill>
                <a:latin typeface="DejaVu Sans Condensed" pitchFamily="34"/>
                <a:ea typeface="WenQuanYi Zen Hei Sharp" pitchFamily="2"/>
                <a:cs typeface="Lohit Devanagari" pitchFamily="2"/>
              </a:rPr>
              <a:t>5 are 25 m</a:t>
            </a:r>
          </a:p>
        </p:txBody>
      </p:sp>
    </p:spTree>
    <p:extLst>
      <p:ext uri="{BB962C8B-B14F-4D97-AF65-F5344CB8AC3E}">
        <p14:creationId xmlns:p14="http://schemas.microsoft.com/office/powerpoint/2010/main" val="10860836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Delay Calibration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Delay corrections for linear phase </a:t>
            </a:r>
            <a:r>
              <a:rPr lang="en-US" dirty="0" smtClean="0"/>
              <a:t>gradients: Inspect </a:t>
            </a:r>
            <a:r>
              <a:rPr lang="en-US" dirty="0"/>
              <a:t>phase v. </a:t>
            </a:r>
            <a:r>
              <a:rPr lang="en-US" dirty="0" smtClean="0"/>
              <a:t>frequency</a:t>
            </a:r>
          </a:p>
          <a:p>
            <a:endParaRPr lang="en-US" dirty="0"/>
          </a:p>
          <a:p>
            <a:r>
              <a:rPr lang="en-US" dirty="0"/>
              <a:t>Only worth correcting delay if you can see </a:t>
            </a:r>
            <a:r>
              <a:rPr lang="en-US" dirty="0" smtClean="0"/>
              <a:t>it</a:t>
            </a:r>
          </a:p>
          <a:p>
            <a:endParaRPr lang="en-US" dirty="0"/>
          </a:p>
          <a:p>
            <a:r>
              <a:rPr lang="en-US" dirty="0"/>
              <a:t>Usually stable for hours but averaging </a:t>
            </a:r>
            <a:r>
              <a:rPr lang="en-US" dirty="0" err="1"/>
              <a:t>solint</a:t>
            </a:r>
            <a:r>
              <a:rPr lang="en-US" dirty="0"/>
              <a:t> limited (~scan) by time-dependent phase stability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06A6140-40E0-4F74-A47C-AC5F3B3FB4A0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805763" y="3666733"/>
            <a:ext cx="6983999" cy="27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581B03C-57B1-408F-B48B-F584AD4AD931}"/>
              </a:ext>
            </a:extLst>
          </p:cNvPr>
          <p:cNvSpPr txBox="1"/>
          <p:nvPr/>
        </p:nvSpPr>
        <p:spPr>
          <a:xfrm>
            <a:off x="5473008" y="5739786"/>
            <a:ext cx="3456000" cy="50399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200" b="0" i="0" u="none" strike="noStrike" kern="1200" cap="none">
                <a:ln>
                  <a:noFill/>
                </a:ln>
                <a:solidFill>
                  <a:srgbClr val="006666"/>
                </a:solidFill>
                <a:latin typeface="DejaVu Sans Condensed" pitchFamily="34"/>
                <a:ea typeface="WenQuanYi Zen Hei Sharp" pitchFamily="2"/>
                <a:cs typeface="Lohit Devanagari" pitchFamily="2"/>
              </a:rPr>
              <a:t>Worth correcting delay</a:t>
            </a:r>
          </a:p>
        </p:txBody>
      </p:sp>
    </p:spTree>
    <p:extLst>
      <p:ext uri="{BB962C8B-B14F-4D97-AF65-F5344CB8AC3E}">
        <p14:creationId xmlns:p14="http://schemas.microsoft.com/office/powerpoint/2010/main" val="1376074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Bandpass calibration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Correct BP </a:t>
            </a:r>
            <a:r>
              <a:rPr lang="en-US" dirty="0" err="1"/>
              <a:t>cal</a:t>
            </a:r>
            <a:r>
              <a:rPr lang="en-US" dirty="0"/>
              <a:t> phase v. time first (see following slides)</a:t>
            </a:r>
          </a:p>
          <a:p>
            <a:r>
              <a:rPr lang="en-US" dirty="0"/>
              <a:t>In Bandpass, average in time for as long as possible for best S/N per channel</a:t>
            </a:r>
          </a:p>
          <a:p>
            <a:endParaRPr lang="en-US" dirty="0" smtClean="0"/>
          </a:p>
          <a:p>
            <a:r>
              <a:rPr lang="en-US" dirty="0"/>
              <a:t>Both BP </a:t>
            </a:r>
            <a:r>
              <a:rPr lang="en-US" dirty="0" err="1"/>
              <a:t>cals</a:t>
            </a:r>
            <a:r>
              <a:rPr lang="en-US" dirty="0"/>
              <a:t> have same amp wiggles</a:t>
            </a:r>
          </a:p>
          <a:p>
            <a:r>
              <a:rPr lang="en-US" dirty="0"/>
              <a:t>Could combine, interpolate or use just the one with best S/N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45D70B0-7DC2-432C-BE74-34FAE6197F7B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421927" y="2724425"/>
            <a:ext cx="5511240" cy="295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7394DFB-9895-46C7-BE57-93E96189260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602160" y="3883728"/>
            <a:ext cx="5541840" cy="296855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traight Connector 7">
            <a:extLst>
              <a:ext uri="{FF2B5EF4-FFF2-40B4-BE49-F238E27FC236}">
                <a16:creationId xmlns:a16="http://schemas.microsoft.com/office/drawing/2014/main" xmlns="" id="{4A48CA80-894A-49C7-8FB4-CDB25537D764}"/>
              </a:ext>
            </a:extLst>
          </p:cNvPr>
          <p:cNvSpPr/>
          <p:nvPr/>
        </p:nvSpPr>
        <p:spPr>
          <a:xfrm flipV="1">
            <a:off x="2372810" y="4758579"/>
            <a:ext cx="1481560" cy="369006"/>
          </a:xfrm>
          <a:prstGeom prst="line">
            <a:avLst/>
          </a:prstGeom>
          <a:noFill/>
          <a:ln w="0">
            <a:solidFill>
              <a:srgbClr val="00CC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38B1738-A76A-4218-A55C-C474B15EE55A}"/>
              </a:ext>
            </a:extLst>
          </p:cNvPr>
          <p:cNvSpPr txBox="1"/>
          <p:nvPr/>
        </p:nvSpPr>
        <p:spPr>
          <a:xfrm>
            <a:off x="4195685" y="5470106"/>
            <a:ext cx="2344680" cy="39884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2000" b="0" i="0" u="none" strike="noStrike" kern="1200" cap="none">
                <a:ln>
                  <a:noFill/>
                </a:ln>
                <a:solidFill>
                  <a:srgbClr val="00CC33"/>
                </a:solidFill>
                <a:latin typeface="DejaVu Sans Condensed" pitchFamily="34"/>
                <a:ea typeface="WenQuanYi Zen Hei Sharp" pitchFamily="2"/>
                <a:cs typeface="Lohit Devanagari" pitchFamily="2"/>
              </a:rPr>
              <a:t>Zoom amp (y) axis</a:t>
            </a:r>
          </a:p>
        </p:txBody>
      </p:sp>
    </p:spTree>
    <p:extLst>
      <p:ext uri="{BB962C8B-B14F-4D97-AF65-F5344CB8AC3E}">
        <p14:creationId xmlns:p14="http://schemas.microsoft.com/office/powerpoint/2010/main" val="18593561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Visibility errors and noise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Lowest possible noise is 'thermal' limit based on </a:t>
            </a:r>
            <a:r>
              <a:rPr lang="en-US" dirty="0" err="1" smtClean="0"/>
              <a:t>Tsys</a:t>
            </a:r>
            <a:r>
              <a:rPr lang="en-US" dirty="0" smtClean="0"/>
              <a:t> (assuming natural weighting):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Good rule of thumb is that you should at least reach 3 times the predicted noise </a:t>
            </a:r>
            <a:r>
              <a:rPr lang="en-US" dirty="0" smtClean="0"/>
              <a:t>floor (why do you not often reach the noise floor?)</a:t>
            </a:r>
          </a:p>
          <a:p>
            <a:endParaRPr lang="en-US" dirty="0"/>
          </a:p>
          <a:p>
            <a:r>
              <a:rPr lang="en-US" dirty="0" smtClean="0"/>
              <a:t>So </a:t>
            </a:r>
            <a:r>
              <a:rPr lang="en-US" dirty="0"/>
              <a:t>you can only improve on this </a:t>
            </a:r>
            <a:r>
              <a:rPr lang="en-US" dirty="0" smtClean="0"/>
              <a:t>by:</a:t>
            </a:r>
          </a:p>
          <a:p>
            <a:pPr lvl="1"/>
            <a:r>
              <a:rPr lang="en-US" dirty="0"/>
              <a:t>Bigger/more efficient antennas (</a:t>
            </a:r>
            <a:r>
              <a:rPr lang="en-US" dirty="0" err="1"/>
              <a:t>Aeff</a:t>
            </a:r>
            <a:r>
              <a:rPr lang="en-US" dirty="0"/>
              <a:t> , </a:t>
            </a:r>
            <a:r>
              <a:rPr lang="en-US" dirty="0" err="1"/>
              <a:t>hA</a:t>
            </a:r>
            <a:r>
              <a:rPr lang="en-US" dirty="0"/>
              <a:t>) or more (N)</a:t>
            </a:r>
          </a:p>
          <a:p>
            <a:pPr lvl="1"/>
            <a:r>
              <a:rPr lang="en-US" dirty="0" smtClean="0"/>
              <a:t>Lower </a:t>
            </a:r>
            <a:r>
              <a:rPr lang="en-US" dirty="0"/>
              <a:t>noise Rx and/or </a:t>
            </a:r>
            <a:r>
              <a:rPr lang="en-US" dirty="0" err="1"/>
              <a:t>Tsky</a:t>
            </a:r>
            <a:r>
              <a:rPr lang="en-US" dirty="0"/>
              <a:t> (observing conditions)</a:t>
            </a:r>
          </a:p>
          <a:p>
            <a:pPr lvl="1"/>
            <a:r>
              <a:rPr lang="en-US" dirty="0" smtClean="0"/>
              <a:t>Observe </a:t>
            </a:r>
            <a:r>
              <a:rPr lang="en-US" dirty="0"/>
              <a:t>for longer/wider bandwidth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8465"/>
          <a:stretch/>
        </p:blipFill>
        <p:spPr>
          <a:xfrm>
            <a:off x="1881770" y="1928150"/>
            <a:ext cx="5727700" cy="111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2426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Range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927" y="856199"/>
            <a:ext cx="8358188" cy="5345234"/>
          </a:xfrm>
        </p:spPr>
        <p:txBody>
          <a:bodyPr/>
          <a:lstStyle/>
          <a:p>
            <a:r>
              <a:rPr lang="en-US" dirty="0" smtClean="0"/>
              <a:t>What is dynamic range and what counts as high?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840" y="1260361"/>
            <a:ext cx="7300396" cy="544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228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Range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53" y="1001550"/>
            <a:ext cx="7791076" cy="585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987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Errors and Dynamic Range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95" y="985649"/>
            <a:ext cx="8407400" cy="2108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7" y="2964399"/>
            <a:ext cx="7818056" cy="21544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44623"/>
          <a:stretch/>
        </p:blipFill>
        <p:spPr>
          <a:xfrm>
            <a:off x="392907" y="5252778"/>
            <a:ext cx="8252749" cy="133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456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2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15858</TotalTime>
  <Words>561</Words>
  <Application>Microsoft Macintosh PowerPoint</Application>
  <PresentationFormat>On-screen Show (4:3)</PresentationFormat>
  <Paragraphs>103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35" baseType="lpstr">
      <vt:lpstr>DejaVu Sans Condensed</vt:lpstr>
      <vt:lpstr>Helvetica</vt:lpstr>
      <vt:lpstr>Helvetica Light</vt:lpstr>
      <vt:lpstr>Liberation Sans</vt:lpstr>
      <vt:lpstr>Lohit Devanagari</vt:lpstr>
      <vt:lpstr>Lucida Grande</vt:lpstr>
      <vt:lpstr>ＭＳ Ｐゴシック</vt:lpstr>
      <vt:lpstr>Trebuchet MS</vt:lpstr>
      <vt:lpstr>WenQuanYi Zen Hei Sharp</vt:lpstr>
      <vt:lpstr>Arial</vt:lpstr>
      <vt:lpstr>White</vt:lpstr>
      <vt:lpstr>1_White</vt:lpstr>
      <vt:lpstr>2_UNIS Master</vt:lpstr>
      <vt:lpstr>1_UNIS Master</vt:lpstr>
      <vt:lpstr>3_UNIS Master</vt:lpstr>
      <vt:lpstr>Tailoring Calibration and Imaging</vt:lpstr>
      <vt:lpstr>How do we know what parameters to set?  </vt:lpstr>
      <vt:lpstr>Choosing reference antenna</vt:lpstr>
      <vt:lpstr>Delay Calibration</vt:lpstr>
      <vt:lpstr>Bandpass calibration</vt:lpstr>
      <vt:lpstr>Visibility errors and noise</vt:lpstr>
      <vt:lpstr>Dynamic Range</vt:lpstr>
      <vt:lpstr>Dynamic Range</vt:lpstr>
      <vt:lpstr>Phase Errors and Dynamic Range</vt:lpstr>
      <vt:lpstr>Phase Errors and Dynamic Range</vt:lpstr>
      <vt:lpstr>Calibration errors and dynamic range </vt:lpstr>
      <vt:lpstr>PowerPoint Presentation</vt:lpstr>
      <vt:lpstr>Calibration errors and dynamic range  </vt:lpstr>
      <vt:lpstr>Time-dependent phase cal</vt:lpstr>
      <vt:lpstr>Time-dependent phase cal</vt:lpstr>
      <vt:lpstr>Time-dependent amplitude cal</vt:lpstr>
      <vt:lpstr>Self-Cal timescales</vt:lpstr>
      <vt:lpstr>Self-cal timescals</vt:lpstr>
      <vt:lpstr>Self-Cal and dynamic range</vt:lpstr>
      <vt:lpstr>Conclusion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jcal9993@uni.sydney.edu.au</cp:lastModifiedBy>
  <cp:revision>680</cp:revision>
  <dcterms:modified xsi:type="dcterms:W3CDTF">2018-05-30T20:24:49Z</dcterms:modified>
</cp:coreProperties>
</file>