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wdp" ContentType="image/vnd.ms-photo"/>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50" r:id="rId1"/>
  </p:sldMasterIdLst>
  <p:notesMasterIdLst>
    <p:notesMasterId r:id="rId37"/>
  </p:notesMasterIdLst>
  <p:sldIdLst>
    <p:sldId id="293" r:id="rId2"/>
    <p:sldId id="261" r:id="rId3"/>
    <p:sldId id="265" r:id="rId4"/>
    <p:sldId id="264" r:id="rId5"/>
    <p:sldId id="257" r:id="rId6"/>
    <p:sldId id="258" r:id="rId7"/>
    <p:sldId id="260" r:id="rId8"/>
    <p:sldId id="259"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52"/>
    <p:restoredTop sz="93730"/>
  </p:normalViewPr>
  <p:slideViewPr>
    <p:cSldViewPr snapToGrid="0" snapToObjects="1">
      <p:cViewPr varScale="1">
        <p:scale>
          <a:sx n="90" d="100"/>
          <a:sy n="90" d="100"/>
        </p:scale>
        <p:origin x="1904"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CDE84A-888A-5D4B-B6EF-BB143B49C7A2}" type="datetimeFigureOut">
              <a:rPr lang="en-US" smtClean="0"/>
              <a:t>5/30/18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8F62D-C471-BC4D-BDE7-C07DFFA0ABCB}" type="slidenum">
              <a:rPr lang="en-US" smtClean="0"/>
              <a:t>‹#›</a:t>
            </a:fld>
            <a:endParaRPr lang="en-US"/>
          </a:p>
        </p:txBody>
      </p:sp>
    </p:spTree>
    <p:extLst>
      <p:ext uri="{BB962C8B-B14F-4D97-AF65-F5344CB8AC3E}">
        <p14:creationId xmlns:p14="http://schemas.microsoft.com/office/powerpoint/2010/main" val="1310481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2178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standard phase referencing,</a:t>
            </a:r>
            <a:r>
              <a:rPr lang="en-US" baseline="0" dirty="0" smtClean="0"/>
              <a:t> you typically use a chain of compact objects if there is no bright calibrator in beam of your field or nearby. To do this you ‘nod’ your telescope throughout the course of your observation in order to get good sampling of the antenna gain and phase during the course of the observations. VLBI uses this more often than not because the angular density of flux calibrators is lower (due to sensitivity of small angular scales + reduced flux from resolving out). When you come round to calibrating, effectively you bootstrap the corrections from the furthest source to the brightest source making corrections at each link in the chain via self-calibration. </a:t>
            </a:r>
          </a:p>
        </p:txBody>
      </p:sp>
      <p:sp>
        <p:nvSpPr>
          <p:cNvPr id="4" name="Slide Number Placeholder 3"/>
          <p:cNvSpPr>
            <a:spLocks noGrp="1"/>
          </p:cNvSpPr>
          <p:nvPr>
            <p:ph type="sldNum" sz="quarter" idx="10"/>
          </p:nvPr>
        </p:nvSpPr>
        <p:spPr/>
        <p:txBody>
          <a:bodyPr/>
          <a:lstStyle/>
          <a:p>
            <a:fld id="{E132ACBD-39F1-8242-89AE-7B07971F6EDD}" type="slidenum">
              <a:rPr lang="en-US" smtClean="0"/>
              <a:t>4</a:t>
            </a:fld>
            <a:endParaRPr lang="en-US"/>
          </a:p>
        </p:txBody>
      </p:sp>
    </p:spTree>
    <p:extLst>
      <p:ext uri="{BB962C8B-B14F-4D97-AF65-F5344CB8AC3E}">
        <p14:creationId xmlns:p14="http://schemas.microsoft.com/office/powerpoint/2010/main" val="1346949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png"/><Relationship Id="rId5"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69D0A7-7E56-C041-A63E-B344FF7ECA04}" type="datetimeFigureOut">
              <a:rPr lang="en-US" smtClean="0"/>
              <a:t>5/30/18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681539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9D0A7-7E56-C041-A63E-B344FF7ECA04}" type="datetimeFigureOut">
              <a:rPr lang="en-US" smtClean="0"/>
              <a:t>5/30/18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800982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9D0A7-7E56-C041-A63E-B344FF7ECA04}" type="datetimeFigureOut">
              <a:rPr lang="en-US" smtClean="0"/>
              <a:t>5/30/18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1686436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amp; Subtitle 4">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 name="Oval 1"/>
          <p:cNvSpPr>
            <a:spLocks noChangeAspect="1"/>
          </p:cNvSpPr>
          <p:nvPr userDrawn="1"/>
        </p:nvSpPr>
        <p:spPr>
          <a:xfrm>
            <a:off x="5638800" y="-437681"/>
            <a:ext cx="7812000" cy="7812000"/>
          </a:xfrm>
          <a:prstGeom prst="ellipse">
            <a:avLst/>
          </a:prstGeom>
          <a:solidFill>
            <a:srgbClr val="000000"/>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Shape 18"/>
          <p:cNvSpPr>
            <a:spLocks noGrp="1"/>
          </p:cNvSpPr>
          <p:nvPr userDrawn="1">
            <p:ph type="title"/>
          </p:nvPr>
        </p:nvSpPr>
        <p:spPr>
          <a:xfrm>
            <a:off x="410382" y="1990159"/>
            <a:ext cx="3752318" cy="734711"/>
          </a:xfrm>
          <a:prstGeom prst="rect">
            <a:avLst/>
          </a:prstGeom>
        </p:spPr>
        <p:txBody>
          <a:bodyPr>
            <a:normAutofit/>
          </a:bodyPr>
          <a:lstStyle>
            <a:lvl1pPr>
              <a:defRPr sz="2500" b="1">
                <a:solidFill>
                  <a:srgbClr val="171F39"/>
                </a:solidFill>
                <a:latin typeface="+mj-lt"/>
                <a:ea typeface="+mj-ea"/>
                <a:cs typeface="+mj-cs"/>
                <a:sym typeface="Arial"/>
              </a:defRPr>
            </a:lvl1pPr>
          </a:lstStyle>
          <a:p>
            <a:pPr lvl="0">
              <a:defRPr sz="1800" b="0">
                <a:solidFill>
                  <a:srgbClr val="000000"/>
                </a:solidFill>
              </a:defRPr>
            </a:pPr>
            <a:r>
              <a:rPr sz="2500" b="1">
                <a:solidFill>
                  <a:srgbClr val="171F39"/>
                </a:solidFill>
              </a:rPr>
              <a:t>Title Text</a:t>
            </a:r>
          </a:p>
        </p:txBody>
      </p:sp>
      <p:sp>
        <p:nvSpPr>
          <p:cNvPr id="19" name="Shape 19"/>
          <p:cNvSpPr>
            <a:spLocks noGrp="1"/>
          </p:cNvSpPr>
          <p:nvPr userDrawn="1">
            <p:ph type="body" idx="1"/>
          </p:nvPr>
        </p:nvSpPr>
        <p:spPr>
          <a:xfrm>
            <a:off x="410382" y="2720404"/>
            <a:ext cx="3752318" cy="1305723"/>
          </a:xfrm>
          <a:prstGeom prst="rect">
            <a:avLst/>
          </a:prstGeom>
        </p:spPr>
        <p:txBody>
          <a:bodyPr/>
          <a:lstStyle>
            <a:lvl1pPr>
              <a:spcBef>
                <a:spcPts val="0"/>
              </a:spcBef>
              <a:defRPr>
                <a:solidFill>
                  <a:srgbClr val="172038"/>
                </a:solidFill>
              </a:defRPr>
            </a:lvl1pPr>
            <a:lvl2pPr marL="0" indent="160729">
              <a:spcBef>
                <a:spcPts val="0"/>
              </a:spcBef>
              <a:buSzTx/>
              <a:buNone/>
              <a:defRPr>
                <a:solidFill>
                  <a:srgbClr val="172038"/>
                </a:solidFill>
              </a:defRPr>
            </a:lvl2pPr>
            <a:lvl3pPr marL="0" indent="321457">
              <a:spcBef>
                <a:spcPts val="0"/>
              </a:spcBef>
              <a:buSzTx/>
              <a:buNone/>
              <a:defRPr>
                <a:solidFill>
                  <a:srgbClr val="172038"/>
                </a:solidFill>
              </a:defRPr>
            </a:lvl3pPr>
            <a:lvl4pPr marL="0" indent="482186">
              <a:spcBef>
                <a:spcPts val="0"/>
              </a:spcBef>
              <a:buSzTx/>
              <a:buNone/>
              <a:defRPr>
                <a:solidFill>
                  <a:srgbClr val="172038"/>
                </a:solidFill>
              </a:defRPr>
            </a:lvl4pPr>
            <a:lvl5pPr marL="0" indent="642915">
              <a:spcBef>
                <a:spcPts val="0"/>
              </a:spcBef>
              <a:buSzTx/>
              <a:buNone/>
              <a:defRPr>
                <a:solidFill>
                  <a:srgbClr val="172038"/>
                </a:solidFill>
              </a:defRPr>
            </a:lvl5pPr>
          </a:lstStyle>
          <a:p>
            <a:pPr lvl="0">
              <a:defRPr sz="1800">
                <a:solidFill>
                  <a:srgbClr val="000000"/>
                </a:solidFill>
              </a:defRPr>
            </a:pPr>
            <a:r>
              <a:rPr sz="1700" dirty="0">
                <a:solidFill>
                  <a:srgbClr val="172038"/>
                </a:solidFill>
              </a:rPr>
              <a:t>Body Level One</a:t>
            </a:r>
          </a:p>
          <a:p>
            <a:pPr lvl="1">
              <a:defRPr sz="1800">
                <a:solidFill>
                  <a:srgbClr val="000000"/>
                </a:solidFill>
              </a:defRPr>
            </a:pPr>
            <a:r>
              <a:rPr sz="1700" dirty="0">
                <a:solidFill>
                  <a:srgbClr val="172038"/>
                </a:solidFill>
              </a:rPr>
              <a:t>Body Level Two</a:t>
            </a:r>
          </a:p>
          <a:p>
            <a:pPr lvl="2">
              <a:defRPr sz="1800">
                <a:solidFill>
                  <a:srgbClr val="000000"/>
                </a:solidFill>
              </a:defRPr>
            </a:pPr>
            <a:r>
              <a:rPr sz="1700" dirty="0">
                <a:solidFill>
                  <a:srgbClr val="172038"/>
                </a:solidFill>
              </a:rPr>
              <a:t>Body Level Three</a:t>
            </a:r>
          </a:p>
          <a:p>
            <a:pPr lvl="3">
              <a:defRPr sz="1800">
                <a:solidFill>
                  <a:srgbClr val="000000"/>
                </a:solidFill>
              </a:defRPr>
            </a:pPr>
            <a:r>
              <a:rPr sz="1700" dirty="0">
                <a:solidFill>
                  <a:srgbClr val="172038"/>
                </a:solidFill>
              </a:rPr>
              <a:t>Body Level Four</a:t>
            </a:r>
          </a:p>
          <a:p>
            <a:pPr lvl="4">
              <a:defRPr sz="1800">
                <a:solidFill>
                  <a:srgbClr val="000000"/>
                </a:solidFill>
              </a:defRPr>
            </a:pPr>
            <a:r>
              <a:rPr sz="1700" dirty="0">
                <a:solidFill>
                  <a:srgbClr val="172038"/>
                </a:solidFill>
              </a:rPr>
              <a:t>Body Level Five</a:t>
            </a:r>
          </a:p>
        </p:txBody>
      </p:sp>
      <p:sp>
        <p:nvSpPr>
          <p:cNvPr id="7" name="Text Placeholder 6"/>
          <p:cNvSpPr>
            <a:spLocks noGrp="1"/>
          </p:cNvSpPr>
          <p:nvPr userDrawn="1">
            <p:ph type="body" sz="quarter" idx="10" hasCustomPrompt="1"/>
          </p:nvPr>
        </p:nvSpPr>
        <p:spPr>
          <a:xfrm>
            <a:off x="410383" y="4124353"/>
            <a:ext cx="3752701" cy="410766"/>
          </a:xfrm>
          <a:prstGeom prst="rect">
            <a:avLst/>
          </a:prstGeom>
        </p:spPr>
        <p:txBody>
          <a:bodyPr vert="horz"/>
          <a:lstStyle>
            <a:lvl1pPr>
              <a:defRPr sz="1100" b="1" i="0">
                <a:solidFill>
                  <a:schemeClr val="tx2">
                    <a:lumMod val="50000"/>
                  </a:schemeClr>
                </a:solidFill>
                <a:latin typeface="Helvetica"/>
              </a:defRPr>
            </a:lvl1pPr>
          </a:lstStyle>
          <a:p>
            <a:pPr lvl="0"/>
            <a:r>
              <a:rPr lang="en-US" dirty="0" smtClean="0"/>
              <a:t>Insert Name/Title Here</a:t>
            </a:r>
            <a:endParaRPr lang="en-US" dirty="0"/>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29333" t="2267" r="6805" b="2032"/>
          <a:stretch/>
        </p:blipFill>
        <p:spPr>
          <a:xfrm>
            <a:off x="4484808" y="1513427"/>
            <a:ext cx="2340000" cy="2339499"/>
          </a:xfrm>
          <a:prstGeom prst="ellipse">
            <a:avLst/>
          </a:prstGeom>
          <a:ln>
            <a:solidFill>
              <a:srgbClr val="000000"/>
            </a:solidFill>
          </a:ln>
        </p:spPr>
      </p:pic>
      <p:pic>
        <p:nvPicPr>
          <p:cNvPr id="11" name="Picture 10" descr="fig_cena_all_pretty.jpg"/>
          <p:cNvPicPr>
            <a:picLocks noChangeAspect="1"/>
          </p:cNvPicPr>
          <p:nvPr userDrawn="1"/>
        </p:nvPicPr>
        <p:blipFill>
          <a:blip r:embed="rId4" cstate="screen">
            <a:extLst>
              <a:ext uri="{BEBA8EAE-BF5A-486C-A8C5-ECC9F3942E4B}">
                <a14:imgProps xmlns:a14="http://schemas.microsoft.com/office/drawing/2010/main">
                  <a14:imgLayer r:embed="rId5">
                    <a14:imgEffect>
                      <a14:backgroundRemoval t="1149" b="93969" l="9989" r="89927">
                        <a14:foregroundMark x1="26749" y1="17174" x2="26749" y2="17174"/>
                        <a14:backgroundMark x1="49328" y1="10368" x2="48573" y2="2369"/>
                        <a14:backgroundMark x1="49328" y1="89575" x2="49328" y2="89575"/>
                      </a14:backgroundRemoval>
                    </a14:imgEffect>
                  </a14:imgLayer>
                </a14:imgProps>
              </a:ext>
              <a:ext uri="{28A0092B-C50C-407E-A947-70E740481C1C}">
                <a14:useLocalDpi xmlns:a14="http://schemas.microsoft.com/office/drawing/2010/main"/>
              </a:ext>
            </a:extLst>
          </a:blip>
          <a:stretch>
            <a:fillRect/>
          </a:stretch>
        </p:blipFill>
        <p:spPr>
          <a:xfrm>
            <a:off x="6088208" y="-310681"/>
            <a:ext cx="3741592" cy="7290556"/>
          </a:xfrm>
          <a:prstGeom prst="rect">
            <a:avLst/>
          </a:prstGeom>
        </p:spPr>
      </p:pic>
    </p:spTree>
    <p:extLst>
      <p:ext uri="{BB962C8B-B14F-4D97-AF65-F5344CB8AC3E}">
        <p14:creationId xmlns:p14="http://schemas.microsoft.com/office/powerpoint/2010/main" val="76748436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9D0A7-7E56-C041-A63E-B344FF7ECA04}" type="datetimeFigureOut">
              <a:rPr lang="en-US" smtClean="0"/>
              <a:t>5/30/18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2111078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69D0A7-7E56-C041-A63E-B344FF7ECA04}" type="datetimeFigureOut">
              <a:rPr lang="en-US" smtClean="0"/>
              <a:t>5/30/18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175920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69D0A7-7E56-C041-A63E-B344FF7ECA04}" type="datetimeFigureOut">
              <a:rPr lang="en-US" smtClean="0"/>
              <a:t>5/30/18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1756546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69D0A7-7E56-C041-A63E-B344FF7ECA04}" type="datetimeFigureOut">
              <a:rPr lang="en-US" smtClean="0"/>
              <a:t>5/30/18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825700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69D0A7-7E56-C041-A63E-B344FF7ECA04}" type="datetimeFigureOut">
              <a:rPr lang="en-US" smtClean="0"/>
              <a:t>5/30/18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501312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9D0A7-7E56-C041-A63E-B344FF7ECA04}" type="datetimeFigureOut">
              <a:rPr lang="en-US" smtClean="0"/>
              <a:t>5/30/18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982420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9D0A7-7E56-C041-A63E-B344FF7ECA04}" type="datetimeFigureOut">
              <a:rPr lang="en-US" smtClean="0"/>
              <a:t>5/30/18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1681636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9D0A7-7E56-C041-A63E-B344FF7ECA04}" type="datetimeFigureOut">
              <a:rPr lang="en-US" smtClean="0"/>
              <a:t>5/30/18</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08B6092-7FF5-5447-B9CB-46231071E580}" type="slidenum">
              <a:rPr lang="en-US" smtClean="0"/>
              <a:t>‹#›</a:t>
            </a:fld>
            <a:endParaRPr lang="en-US"/>
          </a:p>
        </p:txBody>
      </p:sp>
    </p:spTree>
    <p:extLst>
      <p:ext uri="{BB962C8B-B14F-4D97-AF65-F5344CB8AC3E}">
        <p14:creationId xmlns:p14="http://schemas.microsoft.com/office/powerpoint/2010/main" val="23578915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C69D0A7-7E56-C041-A63E-B344FF7ECA04}" type="datetimeFigureOut">
              <a:rPr lang="en-US" smtClean="0"/>
              <a:t>5/30/18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08B6092-7FF5-5447-B9CB-46231071E580}" type="slidenum">
              <a:rPr lang="en-US" smtClean="0"/>
              <a:t>‹#›</a:t>
            </a:fld>
            <a:endParaRPr lang="en-US"/>
          </a:p>
        </p:txBody>
      </p:sp>
    </p:spTree>
    <p:extLst>
      <p:ext uri="{BB962C8B-B14F-4D97-AF65-F5344CB8AC3E}">
        <p14:creationId xmlns:p14="http://schemas.microsoft.com/office/powerpoint/2010/main" val="588435993"/>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jpeg"/><Relationship Id="rId6" Type="http://schemas.openxmlformats.org/officeDocument/2006/relationships/image" Target="../media/image7.tiff"/><Relationship Id="rId7" Type="http://schemas.openxmlformats.org/officeDocument/2006/relationships/image" Target="../media/image8.tiff"/><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18.emf"/><Relationship Id="rId5" Type="http://schemas.openxmlformats.org/officeDocument/2006/relationships/image" Target="../media/image19.emf"/><Relationship Id="rId6" Type="http://schemas.openxmlformats.org/officeDocument/2006/relationships/image" Target="../media/image20.emf"/><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21.emf"/><Relationship Id="rId10"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emf"/><Relationship Id="rId5" Type="http://schemas.openxmlformats.org/officeDocument/2006/relationships/image" Target="../media/image25.emf"/><Relationship Id="rId6" Type="http://schemas.openxmlformats.org/officeDocument/2006/relationships/image" Target="../media/image26.emf"/><Relationship Id="rId7" Type="http://schemas.openxmlformats.org/officeDocument/2006/relationships/image" Target="../media/image220.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270.png"/><Relationship Id="rId1" Type="http://schemas.openxmlformats.org/officeDocument/2006/relationships/slideLayout" Target="../slideLayouts/slideLayout2.xml"/><Relationship Id="rId2" Type="http://schemas.openxmlformats.org/officeDocument/2006/relationships/image" Target="../media/image28.tiff"/></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4" Type="http://schemas.openxmlformats.org/officeDocument/2006/relationships/image" Target="../media/image29.tiff"/><Relationship Id="rId1" Type="http://schemas.openxmlformats.org/officeDocument/2006/relationships/slideLayout" Target="../slideLayouts/slideLayout2.xml"/><Relationship Id="rId2" Type="http://schemas.openxmlformats.org/officeDocument/2006/relationships/image" Target="../media/image30.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tiff"/><Relationship Id="rId3" Type="http://schemas.openxmlformats.org/officeDocument/2006/relationships/image" Target="../media/image32.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tiff"/><Relationship Id="rId3" Type="http://schemas.openxmlformats.org/officeDocument/2006/relationships/image" Target="../media/image34.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tiff"/></Relationships>
</file>

<file path=ppt/slides/_rels/slide23.xml.rels><?xml version="1.0" encoding="UTF-8" standalone="yes"?>
<Relationships xmlns="http://schemas.openxmlformats.org/package/2006/relationships"><Relationship Id="rId3" Type="http://schemas.openxmlformats.org/officeDocument/2006/relationships/image" Target="../media/image38.tiff"/><Relationship Id="rId4" Type="http://schemas.openxmlformats.org/officeDocument/2006/relationships/image" Target="../media/image39.tiff"/><Relationship Id="rId1" Type="http://schemas.openxmlformats.org/officeDocument/2006/relationships/slideLayout" Target="../slideLayouts/slideLayout2.xml"/><Relationship Id="rId2" Type="http://schemas.openxmlformats.org/officeDocument/2006/relationships/image" Target="../media/image37.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tiff"/><Relationship Id="rId3" Type="http://schemas.openxmlformats.org/officeDocument/2006/relationships/image" Target="../media/image39.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tiff"/><Relationship Id="rId3" Type="http://schemas.openxmlformats.org/officeDocument/2006/relationships/image" Target="../media/image42.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tiff"/><Relationship Id="rId3" Type="http://schemas.openxmlformats.org/officeDocument/2006/relationships/image" Target="../media/image41.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30.xml.rels><?xml version="1.0" encoding="UTF-8" standalone="yes"?>
<Relationships xmlns="http://schemas.openxmlformats.org/package/2006/relationships"><Relationship Id="rId3" Type="http://schemas.openxmlformats.org/officeDocument/2006/relationships/image" Target="../media/image47.tiff"/><Relationship Id="rId4" Type="http://schemas.openxmlformats.org/officeDocument/2006/relationships/image" Target="../media/image48.tiff"/><Relationship Id="rId5" Type="http://schemas.openxmlformats.org/officeDocument/2006/relationships/image" Target="../media/image49.tiff"/><Relationship Id="rId1" Type="http://schemas.openxmlformats.org/officeDocument/2006/relationships/slideLayout" Target="../slideLayouts/slideLayout2.xml"/><Relationship Id="rId2" Type="http://schemas.openxmlformats.org/officeDocument/2006/relationships/image" Target="../media/image46.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52.w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 Id="rId3"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0"/>
          <p:cNvSpPr>
            <a:spLocks noGrp="1"/>
          </p:cNvSpPr>
          <p:nvPr>
            <p:ph type="title"/>
          </p:nvPr>
        </p:nvSpPr>
        <p:spPr>
          <a:xfrm>
            <a:off x="160213" y="1453219"/>
            <a:ext cx="4420965" cy="1454620"/>
          </a:xfrm>
        </p:spPr>
        <p:txBody>
          <a:bodyPr>
            <a:noAutofit/>
          </a:bodyPr>
          <a:lstStyle/>
          <a:p>
            <a:pPr algn="ctr"/>
            <a:r>
              <a:rPr lang="en-US" sz="3600" dirty="0" smtClean="0"/>
              <a:t>Self-Calibration</a:t>
            </a:r>
            <a:endParaRPr lang="en-US" sz="3500" dirty="0"/>
          </a:p>
        </p:txBody>
      </p:sp>
      <p:sp>
        <p:nvSpPr>
          <p:cNvPr id="10" name="Title 10"/>
          <p:cNvSpPr txBox="1">
            <a:spLocks/>
          </p:cNvSpPr>
          <p:nvPr/>
        </p:nvSpPr>
        <p:spPr>
          <a:xfrm>
            <a:off x="259275" y="2780789"/>
            <a:ext cx="4338691" cy="1454620"/>
          </a:xfrm>
          <a:prstGeom prst="rect">
            <a:avLst/>
          </a:prstGeom>
        </p:spPr>
        <p:txBody>
          <a:bodyPr>
            <a:noAutofit/>
          </a:bodyPr>
          <a:lstStyle>
            <a:lvl1pPr defTabSz="410625">
              <a:defRPr sz="2500" b="1">
                <a:solidFill>
                  <a:srgbClr val="171F39"/>
                </a:solidFill>
                <a:latin typeface="+mj-lt"/>
                <a:ea typeface="+mj-ea"/>
                <a:cs typeface="+mj-cs"/>
                <a:sym typeface="Arial"/>
              </a:defRPr>
            </a:lvl1pPr>
            <a:lvl2pPr indent="160679" defTabSz="410625">
              <a:defRPr sz="2500">
                <a:solidFill>
                  <a:srgbClr val="FFFFFF"/>
                </a:solidFill>
                <a:latin typeface="Helvetica"/>
                <a:ea typeface="Helvetica"/>
                <a:cs typeface="Helvetica"/>
                <a:sym typeface="Helvetica"/>
              </a:defRPr>
            </a:lvl2pPr>
            <a:lvl3pPr indent="321357" defTabSz="410625">
              <a:defRPr sz="2500">
                <a:solidFill>
                  <a:srgbClr val="FFFFFF"/>
                </a:solidFill>
                <a:latin typeface="Helvetica"/>
                <a:ea typeface="Helvetica"/>
                <a:cs typeface="Helvetica"/>
                <a:sym typeface="Helvetica"/>
              </a:defRPr>
            </a:lvl3pPr>
            <a:lvl4pPr indent="482038" defTabSz="410625">
              <a:defRPr sz="2500">
                <a:solidFill>
                  <a:srgbClr val="FFFFFF"/>
                </a:solidFill>
                <a:latin typeface="Helvetica"/>
                <a:ea typeface="Helvetica"/>
                <a:cs typeface="Helvetica"/>
                <a:sym typeface="Helvetica"/>
              </a:defRPr>
            </a:lvl4pPr>
            <a:lvl5pPr indent="642717" defTabSz="410625">
              <a:defRPr sz="2500">
                <a:solidFill>
                  <a:srgbClr val="FFFFFF"/>
                </a:solidFill>
                <a:latin typeface="Helvetica"/>
                <a:ea typeface="Helvetica"/>
                <a:cs typeface="Helvetica"/>
                <a:sym typeface="Helvetica"/>
              </a:defRPr>
            </a:lvl5pPr>
            <a:lvl6pPr indent="803397" defTabSz="410625">
              <a:defRPr sz="2500">
                <a:solidFill>
                  <a:srgbClr val="FFFFFF"/>
                </a:solidFill>
                <a:latin typeface="Helvetica"/>
                <a:ea typeface="Helvetica"/>
                <a:cs typeface="Helvetica"/>
                <a:sym typeface="Helvetica"/>
              </a:defRPr>
            </a:lvl6pPr>
            <a:lvl7pPr indent="964075" defTabSz="410625">
              <a:defRPr sz="2500">
                <a:solidFill>
                  <a:srgbClr val="FFFFFF"/>
                </a:solidFill>
                <a:latin typeface="Helvetica"/>
                <a:ea typeface="Helvetica"/>
                <a:cs typeface="Helvetica"/>
                <a:sym typeface="Helvetica"/>
              </a:defRPr>
            </a:lvl7pPr>
            <a:lvl8pPr indent="1124756" defTabSz="410625">
              <a:defRPr sz="2500">
                <a:solidFill>
                  <a:srgbClr val="FFFFFF"/>
                </a:solidFill>
                <a:latin typeface="Helvetica"/>
                <a:ea typeface="Helvetica"/>
                <a:cs typeface="Helvetica"/>
                <a:sym typeface="Helvetica"/>
              </a:defRPr>
            </a:lvl8pPr>
            <a:lvl9pPr indent="1285434" defTabSz="410625">
              <a:defRPr sz="2500">
                <a:solidFill>
                  <a:srgbClr val="FFFFFF"/>
                </a:solidFill>
                <a:latin typeface="Helvetica"/>
                <a:ea typeface="Helvetica"/>
                <a:cs typeface="Helvetica"/>
                <a:sym typeface="Helvetica"/>
              </a:defRPr>
            </a:lvl9pPr>
          </a:lstStyle>
          <a:p>
            <a:pPr algn="ctr"/>
            <a:r>
              <a:rPr lang="en-US" sz="3600" dirty="0" smtClean="0"/>
              <a:t> </a:t>
            </a:r>
            <a:endParaRPr lang="en-US" sz="3500" dirty="0"/>
          </a:p>
        </p:txBody>
      </p:sp>
      <p:pic>
        <p:nvPicPr>
          <p:cNvPr id="12" name="Picture 11"/>
          <p:cNvPicPr>
            <a:picLocks noChangeAspect="1"/>
          </p:cNvPicPr>
          <p:nvPr/>
        </p:nvPicPr>
        <p:blipFill>
          <a:blip r:embed="rId3"/>
          <a:stretch>
            <a:fillRect/>
          </a:stretch>
        </p:blipFill>
        <p:spPr>
          <a:xfrm>
            <a:off x="89711" y="120128"/>
            <a:ext cx="3606317" cy="980918"/>
          </a:xfrm>
          <a:prstGeom prst="rect">
            <a:avLst/>
          </a:prstGeom>
        </p:spPr>
      </p:pic>
      <p:sp>
        <p:nvSpPr>
          <p:cNvPr id="9" name="TextBox 8"/>
          <p:cNvSpPr txBox="1"/>
          <p:nvPr/>
        </p:nvSpPr>
        <p:spPr>
          <a:xfrm>
            <a:off x="313897" y="2961893"/>
            <a:ext cx="4113596" cy="253402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1" hangingPunct="0">
              <a:lnSpc>
                <a:spcPct val="100000"/>
              </a:lnSpc>
              <a:spcBef>
                <a:spcPts val="0"/>
              </a:spcBef>
              <a:spcAft>
                <a:spcPts val="0"/>
              </a:spcAft>
              <a:buClrTx/>
              <a:buSzTx/>
              <a:buFontTx/>
              <a:buNone/>
              <a:tabLst/>
            </a:pPr>
            <a:endParaRPr kumimoji="0" lang="en-US" sz="2400" b="0" i="0" u="none" strike="noStrike" cap="none" spc="0" normalizeH="0" baseline="0" dirty="0" smtClean="0">
              <a:ln>
                <a:noFill/>
              </a:ln>
              <a:solidFill>
                <a:srgbClr val="242C47"/>
              </a:solidFill>
              <a:effectLst/>
              <a:uFillTx/>
              <a:latin typeface="Helvetica"/>
              <a:ea typeface="Helvetica"/>
              <a:cs typeface="Helvetica"/>
              <a:sym typeface="Helvetica"/>
            </a:endParaRPr>
          </a:p>
          <a:p>
            <a:pPr marL="0" marR="0" indent="0" algn="ctr" defTabSz="584200" rtl="0" fontAlgn="auto" latinLnBrk="1" hangingPunct="0">
              <a:lnSpc>
                <a:spcPct val="100000"/>
              </a:lnSpc>
              <a:spcBef>
                <a:spcPts val="0"/>
              </a:spcBef>
              <a:spcAft>
                <a:spcPts val="0"/>
              </a:spcAft>
              <a:buClrTx/>
              <a:buSzTx/>
              <a:buFontTx/>
              <a:buNone/>
              <a:tabLst/>
            </a:pPr>
            <a:r>
              <a:rPr kumimoji="0" lang="en-US" sz="2400" b="0" i="0" u="none" strike="noStrike" cap="none" spc="0" normalizeH="0" baseline="0" dirty="0" smtClean="0">
                <a:ln>
                  <a:noFill/>
                </a:ln>
                <a:solidFill>
                  <a:srgbClr val="242C47"/>
                </a:solidFill>
                <a:effectLst/>
                <a:uFillTx/>
                <a:latin typeface="Helvetica"/>
                <a:ea typeface="Helvetica"/>
                <a:cs typeface="Helvetica"/>
                <a:sym typeface="Helvetica"/>
              </a:rPr>
              <a:t>Joe </a:t>
            </a:r>
            <a:r>
              <a:rPr kumimoji="0" lang="en-US" sz="2400" b="0" i="0" u="none" strike="noStrike" cap="none" spc="0" normalizeH="0" baseline="0" dirty="0" err="1" smtClean="0">
                <a:ln>
                  <a:noFill/>
                </a:ln>
                <a:solidFill>
                  <a:srgbClr val="242C47"/>
                </a:solidFill>
                <a:effectLst/>
                <a:uFillTx/>
                <a:latin typeface="Helvetica"/>
                <a:ea typeface="Helvetica"/>
                <a:cs typeface="Helvetica"/>
                <a:sym typeface="Helvetica"/>
              </a:rPr>
              <a:t>Callingham</a:t>
            </a:r>
            <a:r>
              <a:rPr lang="en-US" sz="2400" dirty="0">
                <a:solidFill>
                  <a:srgbClr val="242C47"/>
                </a:solidFill>
              </a:rPr>
              <a:t> </a:t>
            </a:r>
            <a:r>
              <a:rPr lang="en-US" sz="2400" dirty="0" smtClean="0">
                <a:solidFill>
                  <a:srgbClr val="242C47"/>
                </a:solidFill>
              </a:rPr>
              <a:t>(ASTRON) </a:t>
            </a:r>
          </a:p>
          <a:p>
            <a:pPr marL="0" marR="0" indent="0" algn="ctr" defTabSz="584200" rtl="0" fontAlgn="auto" latinLnBrk="1" hangingPunct="0">
              <a:lnSpc>
                <a:spcPct val="100000"/>
              </a:lnSpc>
              <a:spcBef>
                <a:spcPts val="0"/>
              </a:spcBef>
              <a:spcAft>
                <a:spcPts val="0"/>
              </a:spcAft>
              <a:buClrTx/>
              <a:buSzTx/>
              <a:buFontTx/>
              <a:buNone/>
              <a:tabLst/>
            </a:pPr>
            <a:endParaRPr kumimoji="0" lang="en-US" sz="1400" b="0" i="0" u="none" strike="noStrike" cap="none" spc="0" normalizeH="0" baseline="0" dirty="0" smtClean="0">
              <a:ln>
                <a:noFill/>
              </a:ln>
              <a:solidFill>
                <a:srgbClr val="242C47"/>
              </a:solidFill>
              <a:effectLst/>
              <a:uFillTx/>
              <a:latin typeface="Helvetica"/>
              <a:ea typeface="Helvetica"/>
              <a:cs typeface="Helvetica"/>
              <a:sym typeface="Helvetica"/>
            </a:endParaRPr>
          </a:p>
          <a:p>
            <a:pPr marL="0" marR="0" indent="0" algn="ctr" defTabSz="584200" rtl="0" fontAlgn="auto" latinLnBrk="1" hangingPunct="0">
              <a:lnSpc>
                <a:spcPct val="100000"/>
              </a:lnSpc>
              <a:spcBef>
                <a:spcPts val="0"/>
              </a:spcBef>
              <a:spcAft>
                <a:spcPts val="0"/>
              </a:spcAft>
              <a:buClrTx/>
              <a:buSzTx/>
              <a:buFontTx/>
              <a:buNone/>
              <a:tabLst/>
            </a:pPr>
            <a:r>
              <a:rPr lang="en-US" sz="1600" i="1" dirty="0" smtClean="0">
                <a:solidFill>
                  <a:srgbClr val="242C47"/>
                </a:solidFill>
              </a:rPr>
              <a:t>Kenyan Radio Astronomy School,</a:t>
            </a:r>
          </a:p>
          <a:p>
            <a:pPr marL="0" marR="0" indent="0" algn="ctr" defTabSz="584200" rtl="0" fontAlgn="auto" latinLnBrk="1" hangingPunct="0">
              <a:lnSpc>
                <a:spcPct val="100000"/>
              </a:lnSpc>
              <a:spcBef>
                <a:spcPts val="0"/>
              </a:spcBef>
              <a:spcAft>
                <a:spcPts val="0"/>
              </a:spcAft>
              <a:buClrTx/>
              <a:buSzTx/>
              <a:buFontTx/>
              <a:buNone/>
              <a:tabLst/>
            </a:pPr>
            <a:r>
              <a:rPr lang="en-US" sz="1600" i="1" dirty="0" smtClean="0">
                <a:solidFill>
                  <a:srgbClr val="242C47"/>
                </a:solidFill>
              </a:rPr>
              <a:t>Nairobi, Kenya</a:t>
            </a:r>
          </a:p>
          <a:p>
            <a:pPr marL="0" marR="0" indent="0" algn="ctr" defTabSz="584200" rtl="0" fontAlgn="auto" latinLnBrk="1" hangingPunct="0">
              <a:lnSpc>
                <a:spcPct val="100000"/>
              </a:lnSpc>
              <a:spcBef>
                <a:spcPts val="0"/>
              </a:spcBef>
              <a:spcAft>
                <a:spcPts val="0"/>
              </a:spcAft>
              <a:buClrTx/>
              <a:buSzTx/>
              <a:buFontTx/>
              <a:buNone/>
              <a:tabLst/>
            </a:pPr>
            <a:r>
              <a:rPr lang="en-US" sz="1600" i="1" dirty="0" smtClean="0">
                <a:solidFill>
                  <a:srgbClr val="242C47"/>
                </a:solidFill>
              </a:rPr>
              <a:t>30</a:t>
            </a:r>
            <a:r>
              <a:rPr lang="en-US" sz="1600" i="1" baseline="30000" dirty="0" smtClean="0">
                <a:solidFill>
                  <a:srgbClr val="242C47"/>
                </a:solidFill>
              </a:rPr>
              <a:t>th</a:t>
            </a:r>
            <a:r>
              <a:rPr lang="en-US" sz="1600" i="1" dirty="0" smtClean="0">
                <a:solidFill>
                  <a:srgbClr val="242C47"/>
                </a:solidFill>
              </a:rPr>
              <a:t> of May 2018</a:t>
            </a:r>
          </a:p>
          <a:p>
            <a:pPr marL="0" marR="0" indent="0" algn="ctr" defTabSz="584200" rtl="0" fontAlgn="auto" latinLnBrk="1" hangingPunct="0">
              <a:lnSpc>
                <a:spcPct val="100000"/>
              </a:lnSpc>
              <a:spcBef>
                <a:spcPts val="0"/>
              </a:spcBef>
              <a:spcAft>
                <a:spcPts val="0"/>
              </a:spcAft>
              <a:buClrTx/>
              <a:buSzTx/>
              <a:buFontTx/>
              <a:buNone/>
              <a:tabLst/>
            </a:pPr>
            <a:endParaRPr lang="en-US" sz="1600" i="1" dirty="0">
              <a:solidFill>
                <a:srgbClr val="242C47"/>
              </a:solidFill>
            </a:endParaRPr>
          </a:p>
          <a:p>
            <a:pPr marL="0" marR="0" indent="0" algn="ctr" defTabSz="584200" rtl="0" fontAlgn="auto" latinLnBrk="1" hangingPunct="0">
              <a:lnSpc>
                <a:spcPct val="100000"/>
              </a:lnSpc>
              <a:spcBef>
                <a:spcPts val="0"/>
              </a:spcBef>
              <a:spcAft>
                <a:spcPts val="0"/>
              </a:spcAft>
              <a:buClrTx/>
              <a:buSzTx/>
              <a:buFontTx/>
              <a:buNone/>
              <a:tabLst/>
            </a:pPr>
            <a:r>
              <a:rPr lang="en-US" sz="1600" dirty="0" smtClean="0">
                <a:solidFill>
                  <a:srgbClr val="242C47"/>
                </a:solidFill>
              </a:rPr>
              <a:t>Thanks to Jack Radcliffe, Anna </a:t>
            </a:r>
            <a:r>
              <a:rPr lang="en-US" sz="1600" dirty="0" err="1" smtClean="0">
                <a:solidFill>
                  <a:srgbClr val="242C47"/>
                </a:solidFill>
              </a:rPr>
              <a:t>Scaife</a:t>
            </a:r>
            <a:r>
              <a:rPr lang="en-US" sz="1600" dirty="0" smtClean="0">
                <a:solidFill>
                  <a:srgbClr val="242C47"/>
                </a:solidFill>
              </a:rPr>
              <a:t>, and David </a:t>
            </a:r>
            <a:r>
              <a:rPr lang="en-US" sz="1600" dirty="0" err="1" smtClean="0">
                <a:solidFill>
                  <a:srgbClr val="242C47"/>
                </a:solidFill>
              </a:rPr>
              <a:t>Wilner</a:t>
            </a:r>
            <a:endParaRPr lang="en-US" sz="1600" dirty="0" smtClean="0">
              <a:solidFill>
                <a:srgbClr val="242C47"/>
              </a:solidFill>
            </a:endParaRPr>
          </a:p>
        </p:txBody>
      </p:sp>
      <p:pic>
        <p:nvPicPr>
          <p:cNvPr id="11" name="Picture 10"/>
          <p:cNvPicPr>
            <a:picLocks noChangeAspect="1"/>
          </p:cNvPicPr>
          <p:nvPr/>
        </p:nvPicPr>
        <p:blipFill>
          <a:blip r:embed="rId4"/>
          <a:stretch>
            <a:fillRect/>
          </a:stretch>
        </p:blipFill>
        <p:spPr>
          <a:xfrm>
            <a:off x="4482115" y="1459722"/>
            <a:ext cx="2629069" cy="25117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6" name="Picture 2" descr="http://www.jive.eu/sites/jive.nl/files/cms/projects/JJ-logo-no-tex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0054" y="74186"/>
            <a:ext cx="1060107" cy="133959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6"/>
          <a:stretch>
            <a:fillRect/>
          </a:stretch>
        </p:blipFill>
        <p:spPr>
          <a:xfrm>
            <a:off x="2754156" y="5729468"/>
            <a:ext cx="3527968" cy="1023111"/>
          </a:xfrm>
          <a:prstGeom prst="rect">
            <a:avLst/>
          </a:prstGeom>
        </p:spPr>
      </p:pic>
      <p:pic>
        <p:nvPicPr>
          <p:cNvPr id="3" name="Picture 2"/>
          <p:cNvPicPr>
            <a:picLocks noChangeAspect="1"/>
          </p:cNvPicPr>
          <p:nvPr/>
        </p:nvPicPr>
        <p:blipFill>
          <a:blip r:embed="rId7"/>
          <a:stretch>
            <a:fillRect/>
          </a:stretch>
        </p:blipFill>
        <p:spPr>
          <a:xfrm>
            <a:off x="212898" y="5648215"/>
            <a:ext cx="1903265" cy="1104364"/>
          </a:xfrm>
          <a:prstGeom prst="rect">
            <a:avLst/>
          </a:prstGeom>
        </p:spPr>
      </p:pic>
    </p:spTree>
    <p:extLst>
      <p:ext uri="{BB962C8B-B14F-4D97-AF65-F5344CB8AC3E}">
        <p14:creationId xmlns:p14="http://schemas.microsoft.com/office/powerpoint/2010/main" val="132287144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490" y="964121"/>
            <a:ext cx="5692199" cy="430887"/>
          </a:xfrm>
          <a:prstGeom prst="rect">
            <a:avLst/>
          </a:prstGeom>
        </p:spPr>
        <p:txBody>
          <a:bodyPr wrap="none">
            <a:spAutoFit/>
          </a:bodyPr>
          <a:lstStyle/>
          <a:p>
            <a:r>
              <a:rPr lang="en-GB" altLang="en-US" sz="2200" b="1" dirty="0" smtClean="0"/>
              <a:t>What is the effect of a priori calibration errors?</a:t>
            </a:r>
            <a:endParaRPr lang="en-US" sz="2200" b="1" dirty="0"/>
          </a:p>
        </p:txBody>
      </p:sp>
      <p:sp>
        <p:nvSpPr>
          <p:cNvPr id="5" name="TextBox 4"/>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pic>
        <p:nvPicPr>
          <p:cNvPr id="8" name="Picture 7"/>
          <p:cNvPicPr>
            <a:picLocks noChangeAspect="1"/>
          </p:cNvPicPr>
          <p:nvPr/>
        </p:nvPicPr>
        <p:blipFill>
          <a:blip r:embed="rId2"/>
          <a:stretch>
            <a:fillRect/>
          </a:stretch>
        </p:blipFill>
        <p:spPr>
          <a:xfrm>
            <a:off x="482680" y="1626829"/>
            <a:ext cx="2978150" cy="2783994"/>
          </a:xfrm>
          <a:prstGeom prst="rect">
            <a:avLst/>
          </a:prstGeom>
        </p:spPr>
      </p:pic>
      <p:sp>
        <p:nvSpPr>
          <p:cNvPr id="9" name="Rectangle 8"/>
          <p:cNvSpPr/>
          <p:nvPr/>
        </p:nvSpPr>
        <p:spPr>
          <a:xfrm>
            <a:off x="3663387" y="2400176"/>
            <a:ext cx="5017626" cy="1477328"/>
          </a:xfrm>
          <a:prstGeom prst="rect">
            <a:avLst/>
          </a:prstGeom>
        </p:spPr>
        <p:txBody>
          <a:bodyPr wrap="square">
            <a:spAutoFit/>
          </a:bodyPr>
          <a:lstStyle/>
          <a:p>
            <a:r>
              <a:rPr lang="en-US" dirty="0"/>
              <a:t>A few high amps (easily flagged) cause symmetric </a:t>
            </a:r>
            <a:r>
              <a:rPr lang="en-US" dirty="0" smtClean="0"/>
              <a:t>stripes</a:t>
            </a:r>
          </a:p>
          <a:p>
            <a:endParaRPr lang="en-US" dirty="0"/>
          </a:p>
          <a:p>
            <a:r>
              <a:rPr lang="en-US" dirty="0"/>
              <a:t>Asymmetric stripes are usually delay </a:t>
            </a:r>
            <a:r>
              <a:rPr lang="en-US" dirty="0" smtClean="0"/>
              <a:t>errors! (cannot self-calibrate these out easily</a:t>
            </a:r>
            <a:r>
              <a:rPr lang="is-IS" dirty="0" smtClean="0"/>
              <a:t>…</a:t>
            </a:r>
            <a:r>
              <a:rPr lang="en-US" dirty="0" smtClean="0"/>
              <a:t>)</a:t>
            </a:r>
            <a:endParaRPr lang="en-US" dirty="0"/>
          </a:p>
        </p:txBody>
      </p:sp>
      <p:sp>
        <p:nvSpPr>
          <p:cNvPr id="10" name="Rectangle 9"/>
          <p:cNvSpPr/>
          <p:nvPr/>
        </p:nvSpPr>
        <p:spPr>
          <a:xfrm>
            <a:off x="381490" y="5415991"/>
            <a:ext cx="6818341" cy="1107996"/>
          </a:xfrm>
          <a:prstGeom prst="rect">
            <a:avLst/>
          </a:prstGeom>
        </p:spPr>
        <p:txBody>
          <a:bodyPr wrap="none">
            <a:spAutoFit/>
          </a:bodyPr>
          <a:lstStyle/>
          <a:p>
            <a:r>
              <a:rPr lang="en-GB" sz="2200" b="1" dirty="0" smtClean="0"/>
              <a:t>Now you can see why a priori calibration is insufficient</a:t>
            </a:r>
            <a:r>
              <a:rPr lang="is-IS" sz="2200" b="1" dirty="0" smtClean="0"/>
              <a:t>… </a:t>
            </a:r>
          </a:p>
          <a:p>
            <a:endParaRPr lang="is-IS" sz="2200" b="1" dirty="0"/>
          </a:p>
          <a:p>
            <a:r>
              <a:rPr lang="is-IS" sz="2200" b="1" dirty="0" smtClean="0"/>
              <a:t>We need to use Self Calibration!</a:t>
            </a:r>
            <a:r>
              <a:rPr lang="en-GB" sz="2200" b="1" dirty="0" smtClean="0"/>
              <a:t> </a:t>
            </a:r>
            <a:endParaRPr lang="en-US" sz="2200" b="1" dirty="0"/>
          </a:p>
        </p:txBody>
      </p:sp>
    </p:spTree>
    <p:extLst>
      <p:ext uri="{BB962C8B-B14F-4D97-AF65-F5344CB8AC3E}">
        <p14:creationId xmlns:p14="http://schemas.microsoft.com/office/powerpoint/2010/main" val="16217774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7" y="219919"/>
            <a:ext cx="3391383"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a:t>
            </a:r>
            <a:endParaRPr lang="en-US" sz="3200" b="1" dirty="0">
              <a:latin typeface="Helvetica Neue" charset="0"/>
              <a:ea typeface="Helvetica Neue" charset="0"/>
              <a:cs typeface="Helvetica Neue" charset="0"/>
            </a:endParaRPr>
          </a:p>
        </p:txBody>
      </p:sp>
      <p:sp>
        <p:nvSpPr>
          <p:cNvPr id="5" name="TextBox 4"/>
          <p:cNvSpPr txBox="1"/>
          <p:nvPr/>
        </p:nvSpPr>
        <p:spPr>
          <a:xfrm>
            <a:off x="266217" y="1615000"/>
            <a:ext cx="7315200" cy="369332"/>
          </a:xfrm>
          <a:prstGeom prst="rect">
            <a:avLst/>
          </a:prstGeom>
          <a:noFill/>
        </p:spPr>
        <p:txBody>
          <a:bodyPr wrap="square" rtlCol="0">
            <a:spAutoFit/>
          </a:bodyPr>
          <a:lstStyle/>
          <a:p>
            <a:r>
              <a:rPr lang="en-US" altLang="en-US" smtClean="0"/>
              <a:t>Our </a:t>
            </a:r>
            <a:r>
              <a:rPr lang="en-US" altLang="en-US" dirty="0" smtClean="0"/>
              <a:t>observed visibilities can be represented by: </a:t>
            </a:r>
            <a:endParaRPr lang="en-US" dirty="0"/>
          </a:p>
        </p:txBody>
      </p:sp>
      <p:pic>
        <p:nvPicPr>
          <p:cNvPr id="6" name="Picture 5"/>
          <p:cNvPicPr>
            <a:picLocks noChangeAspect="1"/>
          </p:cNvPicPr>
          <p:nvPr/>
        </p:nvPicPr>
        <p:blipFill>
          <a:blip r:embed="rId2"/>
          <a:stretch>
            <a:fillRect/>
          </a:stretch>
        </p:blipFill>
        <p:spPr>
          <a:xfrm>
            <a:off x="1961908" y="2123607"/>
            <a:ext cx="5034103" cy="433145"/>
          </a:xfrm>
          <a:prstGeom prst="rect">
            <a:avLst/>
          </a:prstGeom>
        </p:spPr>
      </p:pic>
      <p:sp>
        <p:nvSpPr>
          <p:cNvPr id="7" name="TextBox 6"/>
          <p:cNvSpPr txBox="1"/>
          <p:nvPr/>
        </p:nvSpPr>
        <p:spPr>
          <a:xfrm>
            <a:off x="63416" y="1000087"/>
            <a:ext cx="4225067" cy="369332"/>
          </a:xfrm>
          <a:prstGeom prst="rect">
            <a:avLst/>
          </a:prstGeom>
          <a:noFill/>
        </p:spPr>
        <p:txBody>
          <a:bodyPr wrap="none" rtlCol="0">
            <a:spAutoFit/>
          </a:bodyPr>
          <a:lstStyle/>
          <a:p>
            <a:r>
              <a:rPr lang="en-US" b="1" dirty="0" smtClean="0"/>
              <a:t>Quick recap of the </a:t>
            </a:r>
            <a:r>
              <a:rPr lang="en-US" b="1" smtClean="0"/>
              <a:t>measurement equation</a:t>
            </a:r>
            <a:endParaRPr lang="en-US" b="1"/>
          </a:p>
        </p:txBody>
      </p:sp>
      <p:pic>
        <p:nvPicPr>
          <p:cNvPr id="8" name="Picture 7"/>
          <p:cNvPicPr>
            <a:picLocks noChangeAspect="1"/>
          </p:cNvPicPr>
          <p:nvPr/>
        </p:nvPicPr>
        <p:blipFill>
          <a:blip r:embed="rId3"/>
          <a:stretch>
            <a:fillRect/>
          </a:stretch>
        </p:blipFill>
        <p:spPr>
          <a:xfrm>
            <a:off x="544171" y="2916820"/>
            <a:ext cx="676806" cy="313642"/>
          </a:xfrm>
          <a:prstGeom prst="rect">
            <a:avLst/>
          </a:prstGeom>
        </p:spPr>
      </p:pic>
      <p:pic>
        <p:nvPicPr>
          <p:cNvPr id="9" name="Picture 8"/>
          <p:cNvPicPr>
            <a:picLocks noChangeAspect="1"/>
          </p:cNvPicPr>
          <p:nvPr/>
        </p:nvPicPr>
        <p:blipFill>
          <a:blip r:embed="rId4"/>
          <a:stretch>
            <a:fillRect/>
          </a:stretch>
        </p:blipFill>
        <p:spPr>
          <a:xfrm>
            <a:off x="661508" y="3333507"/>
            <a:ext cx="559469" cy="313642"/>
          </a:xfrm>
          <a:prstGeom prst="rect">
            <a:avLst/>
          </a:prstGeom>
        </p:spPr>
      </p:pic>
      <p:pic>
        <p:nvPicPr>
          <p:cNvPr id="10" name="Picture 9"/>
          <p:cNvPicPr>
            <a:picLocks noChangeAspect="1"/>
          </p:cNvPicPr>
          <p:nvPr/>
        </p:nvPicPr>
        <p:blipFill>
          <a:blip r:embed="rId5"/>
          <a:stretch>
            <a:fillRect/>
          </a:stretch>
        </p:blipFill>
        <p:spPr>
          <a:xfrm>
            <a:off x="277961" y="4267196"/>
            <a:ext cx="943016" cy="319666"/>
          </a:xfrm>
          <a:prstGeom prst="rect">
            <a:avLst/>
          </a:prstGeom>
        </p:spPr>
      </p:pic>
      <p:pic>
        <p:nvPicPr>
          <p:cNvPr id="11" name="Picture 10"/>
          <p:cNvPicPr>
            <a:picLocks noChangeAspect="1"/>
          </p:cNvPicPr>
          <p:nvPr/>
        </p:nvPicPr>
        <p:blipFill>
          <a:blip r:embed="rId6"/>
          <a:stretch>
            <a:fillRect/>
          </a:stretch>
        </p:blipFill>
        <p:spPr>
          <a:xfrm>
            <a:off x="544171" y="3745153"/>
            <a:ext cx="639332" cy="319666"/>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1197827" y="2856260"/>
                <a:ext cx="4416722" cy="369332"/>
              </a:xfrm>
              <a:prstGeom prst="rect">
                <a:avLst/>
              </a:prstGeom>
              <a:noFill/>
            </p:spPr>
            <p:txBody>
              <a:bodyPr wrap="none" rtlCol="0">
                <a:spAutoFit/>
              </a:bodyPr>
              <a:lstStyle/>
              <a:p>
                <a:r>
                  <a:rPr lang="en-US" dirty="0" smtClean="0"/>
                  <a:t>- visibility measured between antenna </a:t>
                </a:r>
                <a14:m>
                  <m:oMath xmlns:m="http://schemas.openxmlformats.org/officeDocument/2006/math">
                    <m:r>
                      <a:rPr lang="en-US" b="0" i="1" smtClean="0">
                        <a:latin typeface="Cambria Math" charset="0"/>
                      </a:rPr>
                      <m:t>𝑖</m:t>
                    </m:r>
                  </m:oMath>
                </a14:m>
                <a:r>
                  <a:rPr lang="en-US" dirty="0" smtClean="0"/>
                  <a:t> and </a:t>
                </a:r>
                <a14:m>
                  <m:oMath xmlns:m="http://schemas.openxmlformats.org/officeDocument/2006/math">
                    <m:r>
                      <a:rPr lang="en-US" i="1" dirty="0" smtClean="0">
                        <a:latin typeface="Cambria Math" charset="0"/>
                      </a:rPr>
                      <m:t>𝑗</m:t>
                    </m:r>
                  </m:oMath>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1197827" y="2856260"/>
                <a:ext cx="4416722" cy="369332"/>
              </a:xfrm>
              <a:prstGeom prst="rect">
                <a:avLst/>
              </a:prstGeom>
              <a:blipFill rotWithShape="0">
                <a:blip r:embed="rId7"/>
                <a:stretch>
                  <a:fillRect l="-1103"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1209402" y="3298256"/>
                <a:ext cx="2746136" cy="369332"/>
              </a:xfrm>
              <a:prstGeom prst="rect">
                <a:avLst/>
              </a:prstGeom>
              <a:noFill/>
            </p:spPr>
            <p:txBody>
              <a:bodyPr wrap="none" rtlCol="0">
                <a:spAutoFit/>
              </a:bodyPr>
              <a:lstStyle/>
              <a:p>
                <a:r>
                  <a:rPr lang="en-US" dirty="0" smtClean="0"/>
                  <a:t>- complex gain of antenna </a:t>
                </a:r>
                <a14:m>
                  <m:oMath xmlns:m="http://schemas.openxmlformats.org/officeDocument/2006/math">
                    <m:r>
                      <a:rPr lang="en-US" b="0" i="1" smtClean="0">
                        <a:latin typeface="Cambria Math" charset="0"/>
                      </a:rPr>
                      <m:t>𝑖</m:t>
                    </m:r>
                  </m:oMath>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1209402" y="3298256"/>
                <a:ext cx="2746136" cy="369332"/>
              </a:xfrm>
              <a:prstGeom prst="rect">
                <a:avLst/>
              </a:prstGeom>
              <a:blipFill rotWithShape="0">
                <a:blip r:embed="rId8"/>
                <a:stretch>
                  <a:fillRect l="-1774" t="-8197" b="-24590"/>
                </a:stretch>
              </a:blipFill>
            </p:spPr>
            <p:txBody>
              <a:bodyPr/>
              <a:lstStyle/>
              <a:p>
                <a:r>
                  <a:rPr lang="en-US">
                    <a:noFill/>
                  </a:rPr>
                  <a:t> </a:t>
                </a:r>
              </a:p>
            </p:txBody>
          </p:sp>
        </mc:Fallback>
      </mc:AlternateContent>
      <p:sp>
        <p:nvSpPr>
          <p:cNvPr id="14" name="TextBox 13"/>
          <p:cNvSpPr txBox="1"/>
          <p:nvPr/>
        </p:nvSpPr>
        <p:spPr>
          <a:xfrm>
            <a:off x="1220977" y="3702839"/>
            <a:ext cx="3067506" cy="369332"/>
          </a:xfrm>
          <a:prstGeom prst="rect">
            <a:avLst/>
          </a:prstGeom>
          <a:noFill/>
        </p:spPr>
        <p:txBody>
          <a:bodyPr wrap="none" rtlCol="0">
            <a:spAutoFit/>
          </a:bodyPr>
          <a:lstStyle/>
          <a:p>
            <a:r>
              <a:rPr lang="en-US" smtClean="0"/>
              <a:t>- additive noise/ baseline error</a:t>
            </a:r>
            <a:endParaRPr lang="en-US"/>
          </a:p>
        </p:txBody>
      </p:sp>
      <p:sp>
        <p:nvSpPr>
          <p:cNvPr id="15" name="TextBox 14"/>
          <p:cNvSpPr txBox="1"/>
          <p:nvPr/>
        </p:nvSpPr>
        <p:spPr>
          <a:xfrm>
            <a:off x="1222292" y="4229105"/>
            <a:ext cx="1853392" cy="369332"/>
          </a:xfrm>
          <a:prstGeom prst="rect">
            <a:avLst/>
          </a:prstGeom>
          <a:noFill/>
        </p:spPr>
        <p:txBody>
          <a:bodyPr wrap="none" rtlCol="0">
            <a:spAutoFit/>
          </a:bodyPr>
          <a:lstStyle/>
          <a:p>
            <a:r>
              <a:rPr lang="en-US" dirty="0" smtClean="0"/>
              <a:t>- ‘true’ visibility = </a:t>
            </a:r>
            <a:endParaRPr lang="en-US" dirty="0"/>
          </a:p>
        </p:txBody>
      </p:sp>
      <p:pic>
        <p:nvPicPr>
          <p:cNvPr id="16" name="Picture 15"/>
          <p:cNvPicPr>
            <a:picLocks noChangeAspect="1"/>
          </p:cNvPicPr>
          <p:nvPr/>
        </p:nvPicPr>
        <p:blipFill rotWithShape="1">
          <a:blip r:embed="rId9" cstate="hqprint">
            <a:extLst>
              <a:ext uri="{28A0092B-C50C-407E-A947-70E740481C1C}">
                <a14:useLocalDpi xmlns:a14="http://schemas.microsoft.com/office/drawing/2010/main"/>
              </a:ext>
            </a:extLst>
          </a:blip>
          <a:srcRect l="24453"/>
          <a:stretch/>
        </p:blipFill>
        <p:spPr>
          <a:xfrm>
            <a:off x="2892788" y="4110712"/>
            <a:ext cx="3802589" cy="667779"/>
          </a:xfrm>
          <a:prstGeom prst="rect">
            <a:avLst/>
          </a:prstGeom>
        </p:spPr>
      </p:pic>
      <p:sp>
        <p:nvSpPr>
          <p:cNvPr id="17" name="TextBox 16"/>
          <p:cNvSpPr txBox="1"/>
          <p:nvPr/>
        </p:nvSpPr>
        <p:spPr>
          <a:xfrm>
            <a:off x="289536" y="5269653"/>
            <a:ext cx="8472669" cy="707886"/>
          </a:xfrm>
          <a:prstGeom prst="rect">
            <a:avLst/>
          </a:prstGeom>
          <a:noFill/>
        </p:spPr>
        <p:txBody>
          <a:bodyPr wrap="square" rtlCol="0">
            <a:spAutoFit/>
          </a:bodyPr>
          <a:lstStyle/>
          <a:p>
            <a:r>
              <a:rPr lang="en-US" sz="2000" dirty="0" smtClean="0"/>
              <a:t>This equation can be represented in matrix form &amp; the complex gain terms decomposed </a:t>
            </a:r>
            <a:r>
              <a:rPr lang="en-US" sz="2000" smtClean="0"/>
              <a:t>into Jones </a:t>
            </a:r>
            <a:r>
              <a:rPr lang="en-US" sz="2000" dirty="0" smtClean="0"/>
              <a:t>matrices which correspond to various sources of error. </a:t>
            </a:r>
            <a:endParaRPr lang="en-US" sz="2000" dirty="0"/>
          </a:p>
        </p:txBody>
      </p:sp>
      <p:pic>
        <p:nvPicPr>
          <p:cNvPr id="19" name="Picture 18"/>
          <p:cNvPicPr>
            <a:picLocks noChangeAspect="1"/>
          </p:cNvPicPr>
          <p:nvPr/>
        </p:nvPicPr>
        <p:blipFill rotWithShape="1">
          <a:blip r:embed="rId10"/>
          <a:srcRect t="16405" b="8681"/>
          <a:stretch/>
        </p:blipFill>
        <p:spPr>
          <a:xfrm>
            <a:off x="4794082" y="789180"/>
            <a:ext cx="4980999" cy="1342102"/>
          </a:xfrm>
          <a:prstGeom prst="rect">
            <a:avLst/>
          </a:prstGeom>
        </p:spPr>
      </p:pic>
    </p:spTree>
    <p:extLst>
      <p:ext uri="{BB962C8B-B14F-4D97-AF65-F5344CB8AC3E}">
        <p14:creationId xmlns:p14="http://schemas.microsoft.com/office/powerpoint/2010/main" val="552081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7" y="219919"/>
            <a:ext cx="3391383" cy="584775"/>
          </a:xfrm>
          <a:prstGeom prst="rect">
            <a:avLst/>
          </a:prstGeom>
          <a:noFill/>
          <a:ln w="38100">
            <a:solidFill>
              <a:schemeClr val="tx1"/>
            </a:solidFill>
          </a:ln>
        </p:spPr>
        <p:txBody>
          <a:bodyPr wrap="square" rtlCol="0">
            <a:spAutoFit/>
          </a:bodyPr>
          <a:lstStyle/>
          <a:p>
            <a:pPr algn="ctr"/>
            <a:r>
              <a:rPr lang="en-US" sz="3200" b="1" smtClean="0">
                <a:latin typeface="Helvetica Neue" charset="0"/>
                <a:ea typeface="Helvetica Neue" charset="0"/>
                <a:cs typeface="Helvetica Neue" charset="0"/>
              </a:rPr>
              <a:t>Self Calibration</a:t>
            </a:r>
            <a:endParaRPr lang="en-US" sz="3200" b="1" dirty="0">
              <a:latin typeface="Helvetica Neue" charset="0"/>
              <a:ea typeface="Helvetica Neue" charset="0"/>
              <a:cs typeface="Helvetica Neue" charset="0"/>
            </a:endParaRPr>
          </a:p>
        </p:txBody>
      </p:sp>
      <p:sp>
        <p:nvSpPr>
          <p:cNvPr id="5" name="TextBox 4"/>
          <p:cNvSpPr txBox="1"/>
          <p:nvPr/>
        </p:nvSpPr>
        <p:spPr>
          <a:xfrm>
            <a:off x="266217" y="989589"/>
            <a:ext cx="6236387" cy="400110"/>
          </a:xfrm>
          <a:prstGeom prst="rect">
            <a:avLst/>
          </a:prstGeom>
          <a:noFill/>
        </p:spPr>
        <p:txBody>
          <a:bodyPr wrap="none" rtlCol="0">
            <a:spAutoFit/>
          </a:bodyPr>
          <a:lstStyle/>
          <a:p>
            <a:r>
              <a:rPr lang="en-US" sz="2000" b="1" dirty="0" smtClean="0"/>
              <a:t>The Radio Interferometer Measurement Equation (RIME)</a:t>
            </a:r>
            <a:endParaRPr lang="en-US" sz="2000" b="1" dirty="0"/>
          </a:p>
        </p:txBody>
      </p:sp>
      <mc:AlternateContent xmlns:mc="http://schemas.openxmlformats.org/markup-compatibility/2006" xmlns:a14="http://schemas.microsoft.com/office/drawing/2010/main">
        <mc:Choice Requires="a14">
          <p:sp>
            <p:nvSpPr>
              <p:cNvPr id="6" name="Rectangle 5"/>
              <p:cNvSpPr/>
              <p:nvPr/>
            </p:nvSpPr>
            <p:spPr>
              <a:xfrm>
                <a:off x="156258" y="2577624"/>
                <a:ext cx="4572000" cy="4093428"/>
              </a:xfrm>
              <a:prstGeom prst="rect">
                <a:avLst/>
              </a:prstGeom>
            </p:spPr>
            <p:txBody>
              <a:bodyPr>
                <a:spAutoFit/>
              </a:bodyPr>
              <a:lstStyle/>
              <a:p>
                <a:pPr lvl="1"/>
                <a:r>
                  <a:rPr lang="en-US" sz="2000" b="1" dirty="0" smtClean="0"/>
                  <a:t>Vectors</a:t>
                </a:r>
              </a:p>
              <a:p>
                <a:pPr lvl="1"/>
                <a:endParaRPr lang="en-US" sz="2000" b="1" dirty="0" smtClean="0"/>
              </a:p>
              <a:p>
                <a:pPr lvl="1"/>
                <a:r>
                  <a:rPr lang="en-US" sz="2000" dirty="0" err="1" smtClean="0"/>
                  <a:t>isibility</a:t>
                </a:r>
                <a:r>
                  <a:rPr lang="en-US" sz="2000" dirty="0" smtClean="0"/>
                  <a:t> </a:t>
                </a:r>
                <a:r>
                  <a:rPr lang="en-US" sz="2000" dirty="0"/>
                  <a:t>= </a:t>
                </a:r>
                <a:r>
                  <a:rPr lang="en-US" sz="2000" dirty="0" smtClean="0"/>
                  <a:t>f(</a:t>
                </a:r>
                <a:r>
                  <a:rPr lang="en-US" sz="2000" dirty="0" err="1" smtClean="0"/>
                  <a:t>u,v</a:t>
                </a:r>
                <a:r>
                  <a:rPr lang="en-US" sz="2000" dirty="0" smtClean="0"/>
                  <a:t>)</a:t>
                </a:r>
                <a14:m>
                  <m:oMath xmlns:m="http://schemas.openxmlformats.org/officeDocument/2006/math">
                    <m:r>
                      <a:rPr lang="en-US" sz="2000" i="1" smtClean="0">
                        <a:latin typeface="Cambria Math" charset="0"/>
                      </a:rPr>
                      <m:t> </m:t>
                    </m:r>
                  </m:oMath>
                </a14:m>
                <a:endParaRPr lang="en-US" sz="2000" dirty="0" smtClean="0"/>
              </a:p>
              <a:p>
                <a:pPr lvl="1"/>
                <a:r>
                  <a:rPr lang="en-US" sz="2000" dirty="0" smtClean="0"/>
                  <a:t>mage </a:t>
                </a:r>
                <a:r>
                  <a:rPr lang="en-US" sz="2000" dirty="0"/>
                  <a:t>to be </a:t>
                </a:r>
                <a:r>
                  <a:rPr lang="en-US" sz="2000" dirty="0" smtClean="0"/>
                  <a:t>calculated</a:t>
                </a:r>
                <a:endParaRPr lang="en-US" sz="2000" dirty="0"/>
              </a:p>
              <a:p>
                <a:pPr lvl="1"/>
                <a:r>
                  <a:rPr lang="en-US" sz="2000" dirty="0" smtClean="0"/>
                  <a:t>- Additive </a:t>
                </a:r>
                <a:r>
                  <a:rPr lang="en-US" sz="2000" dirty="0"/>
                  <a:t>baseline </a:t>
                </a:r>
                <a:r>
                  <a:rPr lang="en-US" sz="2000" dirty="0" smtClean="0"/>
                  <a:t>error</a:t>
                </a:r>
              </a:p>
              <a:p>
                <a:pPr lvl="1"/>
                <a:endParaRPr lang="en-US" sz="2000" dirty="0" smtClean="0"/>
              </a:p>
              <a:p>
                <a:pPr lvl="1"/>
                <a:r>
                  <a:rPr lang="en-US" sz="2000" b="1" dirty="0" smtClean="0"/>
                  <a:t>Scalars</a:t>
                </a:r>
              </a:p>
              <a:p>
                <a:pPr lvl="1"/>
                <a:endParaRPr lang="en-US" sz="2000" dirty="0"/>
              </a:p>
              <a:p>
                <a:pPr lvl="1"/>
                <a14:m>
                  <m:oMath xmlns:m="http://schemas.openxmlformats.org/officeDocument/2006/math">
                    <m:r>
                      <a:rPr lang="en-US" sz="2000" i="1" dirty="0" smtClean="0">
                        <a:latin typeface="Cambria Math" charset="0"/>
                      </a:rPr>
                      <m:t>𝑆</m:t>
                    </m:r>
                  </m:oMath>
                </a14:m>
                <a:r>
                  <a:rPr lang="en-US" sz="2000" i="1" dirty="0"/>
                  <a:t> </a:t>
                </a:r>
                <a:r>
                  <a:rPr lang="en-US" sz="2000" dirty="0"/>
                  <a:t>(mapping </a:t>
                </a:r>
                <a14:m>
                  <m:oMath xmlns:m="http://schemas.openxmlformats.org/officeDocument/2006/math">
                    <m:r>
                      <a:rPr lang="en-US" sz="2000" i="1" dirty="0" smtClean="0">
                        <a:latin typeface="Cambria Math" charset="0"/>
                      </a:rPr>
                      <m:t>𝐼</m:t>
                    </m:r>
                  </m:oMath>
                </a14:m>
                <a:r>
                  <a:rPr lang="en-US" sz="2000" dirty="0"/>
                  <a:t> to observer </a:t>
                </a:r>
                <a:r>
                  <a:rPr lang="en-US" sz="2000" dirty="0" err="1" smtClean="0"/>
                  <a:t>polarisation</a:t>
                </a:r>
                <a:r>
                  <a:rPr lang="en-US" sz="2000" dirty="0" smtClean="0"/>
                  <a:t>)</a:t>
                </a:r>
                <a:endParaRPr lang="en-US" sz="2000" dirty="0"/>
              </a:p>
              <a:p>
                <a:pPr lvl="1"/>
                <a14:m>
                  <m:oMath xmlns:m="http://schemas.openxmlformats.org/officeDocument/2006/math">
                    <m:r>
                      <a:rPr lang="en-US" sz="2000" i="1" dirty="0" smtClean="0">
                        <a:latin typeface="Cambria Math" charset="0"/>
                      </a:rPr>
                      <m:t>𝑙</m:t>
                    </m:r>
                    <m:r>
                      <a:rPr lang="en-US" sz="2000" i="1" dirty="0" smtClean="0">
                        <a:latin typeface="Cambria Math" charset="0"/>
                      </a:rPr>
                      <m:t>,</m:t>
                    </m:r>
                    <m:r>
                      <a:rPr lang="en-US" sz="2000" i="1" dirty="0" smtClean="0">
                        <a:latin typeface="Cambria Math" charset="0"/>
                      </a:rPr>
                      <m:t>𝑚</m:t>
                    </m:r>
                  </m:oMath>
                </a14:m>
                <a:r>
                  <a:rPr lang="en-US" sz="2000" dirty="0"/>
                  <a:t> image plane </a:t>
                </a:r>
                <a:r>
                  <a:rPr lang="en-US" sz="2000" dirty="0" smtClean="0"/>
                  <a:t>coordinates</a:t>
                </a:r>
                <a:endParaRPr lang="en-US" sz="2000" dirty="0"/>
              </a:p>
              <a:p>
                <a:pPr lvl="1"/>
                <a14:m>
                  <m:oMath xmlns:m="http://schemas.openxmlformats.org/officeDocument/2006/math">
                    <m:r>
                      <a:rPr lang="en-US" sz="2000" i="1" dirty="0" smtClean="0">
                        <a:latin typeface="Cambria Math" charset="0"/>
                      </a:rPr>
                      <m:t>𝑢</m:t>
                    </m:r>
                    <m:r>
                      <a:rPr lang="en-US" sz="2000" i="1" dirty="0" smtClean="0">
                        <a:latin typeface="Cambria Math" charset="0"/>
                      </a:rPr>
                      <m:t>,</m:t>
                    </m:r>
                    <m:r>
                      <a:rPr lang="en-US" sz="2000" i="1" dirty="0" smtClean="0">
                        <a:latin typeface="Cambria Math" charset="0"/>
                      </a:rPr>
                      <m:t>𝑣</m:t>
                    </m:r>
                  </m:oMath>
                </a14:m>
                <a:r>
                  <a:rPr lang="en-US" sz="2000" dirty="0"/>
                  <a:t> Fourier plane </a:t>
                </a:r>
                <a:r>
                  <a:rPr lang="en-US" sz="2000" dirty="0" smtClean="0"/>
                  <a:t>coordinates</a:t>
                </a:r>
                <a:endParaRPr lang="en-US" sz="2000" dirty="0"/>
              </a:p>
              <a:p>
                <a:pPr lvl="1"/>
                <a14:m>
                  <m:oMath xmlns:m="http://schemas.openxmlformats.org/officeDocument/2006/math">
                    <m:r>
                      <a:rPr lang="en-US" sz="2000" i="1" dirty="0" smtClean="0">
                        <a:latin typeface="Cambria Math" charset="0"/>
                      </a:rPr>
                      <m:t>𝑖</m:t>
                    </m:r>
                    <m:r>
                      <a:rPr lang="en-US" sz="2000" i="1" dirty="0" smtClean="0">
                        <a:latin typeface="Cambria Math" charset="0"/>
                      </a:rPr>
                      <m:t>,</m:t>
                    </m:r>
                    <m:r>
                      <a:rPr lang="en-US" sz="2000" i="1" dirty="0" smtClean="0">
                        <a:latin typeface="Cambria Math" charset="0"/>
                      </a:rPr>
                      <m:t>𝑗</m:t>
                    </m:r>
                  </m:oMath>
                </a14:m>
                <a:r>
                  <a:rPr lang="en-US" sz="2000" dirty="0"/>
                  <a:t> telescope pair</a:t>
                </a:r>
              </a:p>
            </p:txBody>
          </p:sp>
        </mc:Choice>
        <mc:Fallback xmlns="">
          <p:sp>
            <p:nvSpPr>
              <p:cNvPr id="6" name="Rectangle 5"/>
              <p:cNvSpPr>
                <a:spLocks noRot="1" noChangeAspect="1" noMove="1" noResize="1" noEditPoints="1" noAdjustHandles="1" noChangeArrowheads="1" noChangeShapeType="1" noTextEdit="1"/>
              </p:cNvSpPr>
              <p:nvPr/>
            </p:nvSpPr>
            <p:spPr>
              <a:xfrm>
                <a:off x="156258" y="2577624"/>
                <a:ext cx="4572000" cy="4093428"/>
              </a:xfrm>
              <a:prstGeom prst="rect">
                <a:avLst/>
              </a:prstGeom>
              <a:blipFill rotWithShape="0">
                <a:blip r:embed="rId2"/>
                <a:stretch>
                  <a:fillRect t="-894" b="-1788"/>
                </a:stretch>
              </a:blipFill>
            </p:spPr>
            <p:txBody>
              <a:bodyPr/>
              <a:lstStyle/>
              <a:p>
                <a:r>
                  <a:rPr lang="en-US">
                    <a:noFill/>
                  </a:rPr>
                  <a:t> </a:t>
                </a:r>
              </a:p>
            </p:txBody>
          </p:sp>
        </mc:Fallback>
      </mc:AlternateContent>
      <p:pic>
        <p:nvPicPr>
          <p:cNvPr id="7" name="Picture 6"/>
          <p:cNvPicPr>
            <a:picLocks noChangeAspect="1"/>
          </p:cNvPicPr>
          <p:nvPr/>
        </p:nvPicPr>
        <p:blipFill>
          <a:blip r:embed="rId3"/>
          <a:stretch>
            <a:fillRect/>
          </a:stretch>
        </p:blipFill>
        <p:spPr>
          <a:xfrm>
            <a:off x="156258" y="1659480"/>
            <a:ext cx="8877783" cy="617585"/>
          </a:xfrm>
          <a:prstGeom prst="rect">
            <a:avLst/>
          </a:prstGeom>
        </p:spPr>
      </p:pic>
      <p:pic>
        <p:nvPicPr>
          <p:cNvPr id="9" name="Picture 8"/>
          <p:cNvPicPr>
            <a:picLocks noChangeAspect="1"/>
          </p:cNvPicPr>
          <p:nvPr/>
        </p:nvPicPr>
        <p:blipFill>
          <a:blip r:embed="rId4"/>
          <a:stretch>
            <a:fillRect/>
          </a:stretch>
        </p:blipFill>
        <p:spPr>
          <a:xfrm>
            <a:off x="509286" y="3223610"/>
            <a:ext cx="194600" cy="266674"/>
          </a:xfrm>
          <a:prstGeom prst="rect">
            <a:avLst/>
          </a:prstGeom>
        </p:spPr>
      </p:pic>
      <p:pic>
        <p:nvPicPr>
          <p:cNvPr id="10" name="Picture 9"/>
          <p:cNvPicPr>
            <a:picLocks noChangeAspect="1"/>
          </p:cNvPicPr>
          <p:nvPr/>
        </p:nvPicPr>
        <p:blipFill>
          <a:blip r:embed="rId5"/>
          <a:stretch>
            <a:fillRect/>
          </a:stretch>
        </p:blipFill>
        <p:spPr>
          <a:xfrm>
            <a:off x="507117" y="3523631"/>
            <a:ext cx="193829" cy="290744"/>
          </a:xfrm>
          <a:prstGeom prst="rect">
            <a:avLst/>
          </a:prstGeom>
        </p:spPr>
      </p:pic>
      <p:pic>
        <p:nvPicPr>
          <p:cNvPr id="11" name="Picture 10"/>
          <p:cNvPicPr>
            <a:picLocks noChangeAspect="1"/>
          </p:cNvPicPr>
          <p:nvPr/>
        </p:nvPicPr>
        <p:blipFill>
          <a:blip r:embed="rId6"/>
          <a:stretch>
            <a:fillRect/>
          </a:stretch>
        </p:blipFill>
        <p:spPr>
          <a:xfrm>
            <a:off x="509286" y="3848667"/>
            <a:ext cx="180085" cy="243114"/>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4849792" y="2577624"/>
                <a:ext cx="3211072" cy="3170099"/>
              </a:xfrm>
              <a:prstGeom prst="rect">
                <a:avLst/>
              </a:prstGeom>
              <a:noFill/>
            </p:spPr>
            <p:txBody>
              <a:bodyPr wrap="none" rtlCol="0">
                <a:spAutoFit/>
              </a:bodyPr>
              <a:lstStyle/>
              <a:p>
                <a:r>
                  <a:rPr lang="en-US" sz="2000" b="1" dirty="0" smtClean="0"/>
                  <a:t>Jones Matrices</a:t>
                </a:r>
              </a:p>
              <a:p>
                <a:endParaRPr lang="en-US" sz="2000" b="1" dirty="0"/>
              </a:p>
              <a:p>
                <a14:m>
                  <m:oMath xmlns:m="http://schemas.openxmlformats.org/officeDocument/2006/math">
                    <m:r>
                      <a:rPr lang="en-US" sz="2000" b="1" i="1" dirty="0" smtClean="0">
                        <a:latin typeface="Cambria Math" charset="0"/>
                      </a:rPr>
                      <m:t>𝑴</m:t>
                    </m:r>
                  </m:oMath>
                </a14:m>
                <a:r>
                  <a:rPr lang="en-US" sz="2000" dirty="0" smtClean="0"/>
                  <a:t>ultiplicative baseline error</a:t>
                </a:r>
              </a:p>
              <a:p>
                <a:r>
                  <a:rPr lang="en-US" sz="2000" b="1" i="1" dirty="0"/>
                  <a:t>B</a:t>
                </a:r>
                <a:r>
                  <a:rPr lang="en-US" sz="2000" dirty="0" smtClean="0"/>
                  <a:t>andpass response</a:t>
                </a:r>
              </a:p>
              <a:p>
                <a:r>
                  <a:rPr lang="en-US" sz="2000" b="1" i="1" dirty="0" err="1" smtClean="0"/>
                  <a:t>G</a:t>
                </a:r>
                <a:r>
                  <a:rPr lang="en-US" sz="2000" dirty="0" err="1" smtClean="0"/>
                  <a:t>eneralised</a:t>
                </a:r>
                <a:r>
                  <a:rPr lang="en-US" sz="2000" dirty="0" smtClean="0"/>
                  <a:t> electronic gain</a:t>
                </a:r>
              </a:p>
              <a:p>
                <a:r>
                  <a:rPr lang="en-US" sz="2000" b="1" i="1" dirty="0" smtClean="0"/>
                  <a:t>D</a:t>
                </a:r>
                <a:r>
                  <a:rPr lang="en-US" sz="2000" dirty="0" smtClean="0"/>
                  <a:t> term (</a:t>
                </a:r>
                <a:r>
                  <a:rPr lang="en-US" sz="2000" dirty="0" err="1" smtClean="0"/>
                  <a:t>polarisation</a:t>
                </a:r>
                <a:r>
                  <a:rPr lang="en-US" sz="2000" dirty="0" smtClean="0"/>
                  <a:t> leakage)</a:t>
                </a:r>
              </a:p>
              <a:p>
                <a:r>
                  <a:rPr lang="en-US" sz="2000" b="1" i="1" dirty="0" smtClean="0"/>
                  <a:t>E</a:t>
                </a:r>
                <a:r>
                  <a:rPr lang="en-US" sz="2000" dirty="0" smtClean="0"/>
                  <a:t> - antenna voltage pattern</a:t>
                </a:r>
              </a:p>
              <a:p>
                <a:r>
                  <a:rPr lang="en-US" sz="2000" b="1" i="1" dirty="0" err="1" smtClean="0"/>
                  <a:t>P</a:t>
                </a:r>
                <a:r>
                  <a:rPr lang="en-US" sz="2000" dirty="0" err="1" smtClean="0"/>
                  <a:t>arallactic</a:t>
                </a:r>
                <a:r>
                  <a:rPr lang="en-US" sz="2000" dirty="0" smtClean="0"/>
                  <a:t> angle</a:t>
                </a:r>
              </a:p>
              <a:p>
                <a:r>
                  <a:rPr lang="en-US" sz="2000" b="1" i="1" dirty="0" smtClean="0"/>
                  <a:t>T</a:t>
                </a:r>
                <a:r>
                  <a:rPr lang="en-US" sz="2000" dirty="0" smtClean="0"/>
                  <a:t>ropospheric effects</a:t>
                </a:r>
              </a:p>
              <a:p>
                <a:r>
                  <a:rPr lang="en-US" sz="2000" b="1" i="1" dirty="0" smtClean="0"/>
                  <a:t>F</a:t>
                </a:r>
                <a:r>
                  <a:rPr lang="en-US" sz="2000" dirty="0" smtClean="0"/>
                  <a:t>araday rotation</a:t>
                </a:r>
                <a:endParaRPr lang="en-US" sz="2000" dirty="0"/>
              </a:p>
            </p:txBody>
          </p:sp>
        </mc:Choice>
        <mc:Fallback xmlns="">
          <p:sp>
            <p:nvSpPr>
              <p:cNvPr id="12" name="TextBox 11"/>
              <p:cNvSpPr txBox="1">
                <a:spLocks noRot="1" noChangeAspect="1" noMove="1" noResize="1" noEditPoints="1" noAdjustHandles="1" noChangeArrowheads="1" noChangeShapeType="1" noTextEdit="1"/>
              </p:cNvSpPr>
              <p:nvPr/>
            </p:nvSpPr>
            <p:spPr>
              <a:xfrm>
                <a:off x="4849792" y="2577624"/>
                <a:ext cx="3211072" cy="3170099"/>
              </a:xfrm>
              <a:prstGeom prst="rect">
                <a:avLst/>
              </a:prstGeom>
              <a:blipFill rotWithShape="0">
                <a:blip r:embed="rId7"/>
                <a:stretch>
                  <a:fillRect l="-2091" t="-1154" r="-1521" b="-2500"/>
                </a:stretch>
              </a:blipFill>
            </p:spPr>
            <p:txBody>
              <a:bodyPr/>
              <a:lstStyle/>
              <a:p>
                <a:r>
                  <a:rPr lang="en-US">
                    <a:noFill/>
                  </a:rPr>
                  <a:t> </a:t>
                </a:r>
              </a:p>
            </p:txBody>
          </p:sp>
        </mc:Fallback>
      </mc:AlternateContent>
    </p:spTree>
    <p:extLst>
      <p:ext uri="{BB962C8B-B14F-4D97-AF65-F5344CB8AC3E}">
        <p14:creationId xmlns:p14="http://schemas.microsoft.com/office/powerpoint/2010/main" val="1459526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4009" y="1709663"/>
            <a:ext cx="8102279" cy="4708981"/>
          </a:xfrm>
          <a:prstGeom prst="rect">
            <a:avLst/>
          </a:prstGeom>
        </p:spPr>
        <p:txBody>
          <a:bodyPr wrap="square">
            <a:spAutoFit/>
          </a:bodyPr>
          <a:lstStyle/>
          <a:p>
            <a:pPr marL="285750" indent="-285750">
              <a:buFont typeface="Arial" charset="0"/>
              <a:buChar char="•"/>
            </a:pPr>
            <a:r>
              <a:rPr lang="en-US" altLang="en-US" sz="2000" dirty="0"/>
              <a:t>Use </a:t>
            </a:r>
            <a:r>
              <a:rPr lang="en-US" altLang="en-US" sz="2000" i="1" dirty="0"/>
              <a:t>target</a:t>
            </a:r>
            <a:r>
              <a:rPr lang="en-US" altLang="en-US" sz="2000" dirty="0"/>
              <a:t> visibilities and allow the antenna gains to be free parameters</a:t>
            </a:r>
            <a:r>
              <a:rPr lang="en-US" altLang="en-US" sz="2000" dirty="0" smtClean="0"/>
              <a:t>.</a:t>
            </a:r>
          </a:p>
          <a:p>
            <a:pPr marL="285750" indent="-285750">
              <a:buFont typeface="Arial" charset="0"/>
              <a:buChar char="•"/>
            </a:pPr>
            <a:endParaRPr lang="en-US" altLang="en-US" sz="2000" dirty="0"/>
          </a:p>
          <a:p>
            <a:pPr marL="285750" indent="-285750">
              <a:buFont typeface="Arial" charset="0"/>
              <a:buChar char="•"/>
            </a:pPr>
            <a:r>
              <a:rPr lang="en-US" altLang="en-US" sz="2000" dirty="0"/>
              <a:t>If all baselines correlated, there are N complex gain errors corrupting the N*(N – 1) / 2 complex visibility measurements for a given time</a:t>
            </a:r>
            <a:r>
              <a:rPr lang="en-US" altLang="en-US" sz="2000" dirty="0" smtClean="0"/>
              <a:t>.</a:t>
            </a:r>
          </a:p>
          <a:p>
            <a:pPr marL="285750" indent="-285750">
              <a:buFont typeface="Arial" charset="0"/>
              <a:buChar char="•"/>
            </a:pPr>
            <a:endParaRPr lang="en-US" altLang="en-US" sz="2000" dirty="0"/>
          </a:p>
          <a:p>
            <a:pPr marL="285750" indent="-285750">
              <a:buFont typeface="Arial" charset="0"/>
              <a:buChar char="•"/>
            </a:pPr>
            <a:r>
              <a:rPr lang="en-US" altLang="en-US" sz="2000" dirty="0"/>
              <a:t>Therefore there are N * (N – 1) / 2  - N  complex numbers that can be used to constrain the true sky brightness distribution</a:t>
            </a:r>
            <a:r>
              <a:rPr lang="en-US" altLang="en-US" sz="2000" dirty="0" smtClean="0"/>
              <a:t>.</a:t>
            </a:r>
          </a:p>
          <a:p>
            <a:pPr marL="285750" indent="-285750">
              <a:buFont typeface="Arial" charset="0"/>
              <a:buChar char="•"/>
            </a:pPr>
            <a:endParaRPr lang="en-US" altLang="en-US" sz="2000" dirty="0"/>
          </a:p>
          <a:p>
            <a:pPr marL="285750" indent="-285750">
              <a:buFont typeface="Arial" charset="0"/>
              <a:buChar char="•"/>
            </a:pPr>
            <a:r>
              <a:rPr lang="en-US" altLang="en-US" sz="2000" dirty="0"/>
              <a:t>Even after adding the degrees of freedom from the antenna gains,  the estimation of an adequate model of the target brightness is still overdetermined</a:t>
            </a:r>
            <a:r>
              <a:rPr lang="en-US" altLang="en-US" sz="2000" dirty="0" smtClean="0"/>
              <a:t>.</a:t>
            </a:r>
          </a:p>
          <a:p>
            <a:pPr marL="285750" indent="-285750">
              <a:buFont typeface="Arial" charset="0"/>
              <a:buChar char="•"/>
            </a:pPr>
            <a:endParaRPr lang="en-US" altLang="en-US" sz="2000" dirty="0"/>
          </a:p>
          <a:p>
            <a:pPr marL="285750" indent="-285750">
              <a:buFont typeface="Arial" charset="0"/>
              <a:buChar char="•"/>
            </a:pPr>
            <a:r>
              <a:rPr lang="en-US" altLang="en-US" sz="2000" dirty="0" smtClean="0"/>
              <a:t>The improved model created from constraining these parameters can then be used to constrain the visibilities &amp; remove residual phase &amp; amp errors</a:t>
            </a:r>
            <a:endParaRPr lang="en-US" altLang="en-US" sz="2000" dirty="0"/>
          </a:p>
        </p:txBody>
      </p:sp>
      <p:sp>
        <p:nvSpPr>
          <p:cNvPr id="5" name="TextBox 4"/>
          <p:cNvSpPr txBox="1"/>
          <p:nvPr/>
        </p:nvSpPr>
        <p:spPr>
          <a:xfrm>
            <a:off x="266217" y="219919"/>
            <a:ext cx="3391383" cy="584775"/>
          </a:xfrm>
          <a:prstGeom prst="rect">
            <a:avLst/>
          </a:prstGeom>
          <a:noFill/>
          <a:ln w="38100">
            <a:solidFill>
              <a:schemeClr val="tx1"/>
            </a:solidFill>
          </a:ln>
        </p:spPr>
        <p:txBody>
          <a:bodyPr wrap="square" rtlCol="0">
            <a:spAutoFit/>
          </a:bodyPr>
          <a:lstStyle/>
          <a:p>
            <a:pPr algn="ctr"/>
            <a:r>
              <a:rPr lang="en-US" sz="3200" b="1" smtClean="0">
                <a:latin typeface="Helvetica Neue" charset="0"/>
                <a:ea typeface="Helvetica Neue" charset="0"/>
                <a:cs typeface="Helvetica Neue" charset="0"/>
              </a:rPr>
              <a:t>Self Calibration</a:t>
            </a:r>
            <a:endParaRPr lang="en-US" sz="3200" b="1" dirty="0">
              <a:latin typeface="Helvetica Neue" charset="0"/>
              <a:ea typeface="Helvetica Neue" charset="0"/>
              <a:cs typeface="Helvetica Neue" charset="0"/>
            </a:endParaRPr>
          </a:p>
        </p:txBody>
      </p:sp>
      <p:sp>
        <p:nvSpPr>
          <p:cNvPr id="6" name="TextBox 5"/>
          <p:cNvSpPr txBox="1"/>
          <p:nvPr/>
        </p:nvSpPr>
        <p:spPr>
          <a:xfrm>
            <a:off x="266217" y="989589"/>
            <a:ext cx="2847126" cy="369332"/>
          </a:xfrm>
          <a:prstGeom prst="rect">
            <a:avLst/>
          </a:prstGeom>
          <a:noFill/>
        </p:spPr>
        <p:txBody>
          <a:bodyPr wrap="none" rtlCol="0">
            <a:spAutoFit/>
          </a:bodyPr>
          <a:lstStyle/>
          <a:p>
            <a:r>
              <a:rPr lang="en-US" b="1" dirty="0" smtClean="0"/>
              <a:t>Principles of Self-calibration</a:t>
            </a:r>
            <a:endParaRPr lang="en-US" b="1" dirty="0"/>
          </a:p>
        </p:txBody>
      </p:sp>
    </p:spTree>
    <p:extLst>
      <p:ext uri="{BB962C8B-B14F-4D97-AF65-F5344CB8AC3E}">
        <p14:creationId xmlns:p14="http://schemas.microsoft.com/office/powerpoint/2010/main" val="10417295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2"/>
              <p:cNvSpPr txBox="1">
                <a:spLocks noChangeArrowheads="1"/>
              </p:cNvSpPr>
              <p:nvPr/>
            </p:nvSpPr>
            <p:spPr>
              <a:xfrm>
                <a:off x="122343" y="1752160"/>
                <a:ext cx="6007261" cy="4852686"/>
              </a:xfrm>
              <a:prstGeom prst="rect">
                <a:avLst/>
              </a:prstGeom>
              <a:ln/>
            </p:spPr>
            <p:txBody>
              <a:bodyPr vert="horz" lIns="91440" tIns="45720" rIns="91440" bIns="45720" rtlCol="0">
                <a:normAutofit fontScale="92500" lnSpcReduction="10000"/>
              </a:bodyPr>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Create an initial source model, typically from an initial image (or else a point source)</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Use full resolution information from the model image NOT the restored image (</a:t>
                </a:r>
                <a:r>
                  <a:rPr lang="en-GB" altLang="en-US" dirty="0" err="1" smtClean="0"/>
                  <a:t>ie</a:t>
                </a:r>
                <a:r>
                  <a:rPr lang="en-GB" altLang="en-US" dirty="0" smtClean="0"/>
                  <a:t>. CLEAN +residuals)</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endParaRPr lang="en-GB" altLang="en-US" dirty="0" smtClean="0"/>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Find antenna gains</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Using “least squares” fit to visibility data</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endParaRPr lang="en-GB" altLang="en-US" dirty="0" smtClean="0"/>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Apply gains to correct the observed data</a:t>
                </a:r>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endParaRPr lang="en-GB" altLang="en-US" dirty="0" smtClean="0"/>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Create new model visibilities (</a:t>
                </a:r>
                <a14:m>
                  <m:oMath xmlns:m="http://schemas.openxmlformats.org/officeDocument/2006/math">
                    <m:sSup>
                      <m:sSupPr>
                        <m:ctrlPr>
                          <a:rPr lang="en-GB" altLang="en-US" i="1" smtClean="0">
                            <a:latin typeface="Cambria Math" charset="0"/>
                          </a:rPr>
                        </m:ctrlPr>
                      </m:sSupPr>
                      <m:e>
                        <m:r>
                          <a:rPr lang="en-US" altLang="en-US" b="0" i="1" smtClean="0">
                            <a:latin typeface="Cambria Math" charset="0"/>
                          </a:rPr>
                          <m:t>𝑉</m:t>
                        </m:r>
                      </m:e>
                      <m:sup>
                        <m:r>
                          <m:rPr>
                            <m:sty m:val="p"/>
                          </m:rPr>
                          <a:rPr lang="en-US" altLang="en-US" b="0" i="0" smtClean="0">
                            <a:latin typeface="Cambria Math" charset="0"/>
                          </a:rPr>
                          <m:t>mod</m:t>
                        </m:r>
                      </m:sup>
                    </m:sSup>
                  </m:oMath>
                </a14:m>
                <a:r>
                  <a:rPr lang="en-GB" altLang="en-US" dirty="0" smtClean="0"/>
                  <a:t>) from the corrected data</a:t>
                </a:r>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endParaRPr lang="en-GB" altLang="en-US" dirty="0" smtClean="0"/>
              </a:p>
              <a:p>
                <a:pPr marL="457200" indent="-457200">
                  <a:buFont typeface="Arial" charset="0"/>
                  <a:buAutoNum type="arabicPeriod"/>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Go to (2), unless current model is satisfactory</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shorter solution interval, different </a:t>
                </a:r>
                <a:r>
                  <a:rPr lang="en-GB" altLang="en-US" dirty="0" err="1" smtClean="0"/>
                  <a:t>uv</a:t>
                </a:r>
                <a:r>
                  <a:rPr lang="en-GB" altLang="en-US" dirty="0" smtClean="0"/>
                  <a:t> limits/weighting</a:t>
                </a:r>
              </a:p>
              <a:p>
                <a:pPr marL="836613" lvl="1" indent="-379413">
                  <a:buFont typeface="Arial" charset="0"/>
                  <a:buChar char="•"/>
                  <a:tabLst>
                    <a:tab pos="1027113" algn="l"/>
                    <a:tab pos="1941513" algn="l"/>
                    <a:tab pos="2855913" algn="l"/>
                    <a:tab pos="3770313" algn="l"/>
                    <a:tab pos="4684713" algn="l"/>
                    <a:tab pos="5599113" algn="l"/>
                    <a:tab pos="6513513" algn="l"/>
                    <a:tab pos="7427913" algn="l"/>
                    <a:tab pos="8342313" algn="l"/>
                    <a:tab pos="9256713" algn="l"/>
                    <a:tab pos="10171113" algn="l"/>
                  </a:tabLst>
                </a:pPr>
                <a:r>
                  <a:rPr lang="en-GB" altLang="en-US" dirty="0" smtClean="0"/>
                  <a:t>phase </a:t>
                </a:r>
                <a:r>
                  <a:rPr lang="en-GB" altLang="en-US" dirty="0" smtClean="0">
                    <a:latin typeface="Wingdings" charset="2"/>
                  </a:rPr>
                  <a:t></a:t>
                </a:r>
                <a:r>
                  <a:rPr lang="en-GB" altLang="en-US" dirty="0" smtClean="0"/>
                  <a:t> amplitude &amp; phase</a:t>
                </a:r>
                <a:endParaRPr lang="en-GB" altLang="en-US" dirty="0"/>
              </a:p>
            </p:txBody>
          </p:sp>
        </mc:Choice>
        <mc:Fallback xmlns="">
          <p:sp>
            <p:nvSpPr>
              <p:cNvPr id="4" name="Rectangle 2"/>
              <p:cNvSpPr txBox="1">
                <a:spLocks noRot="1" noChangeAspect="1" noMove="1" noResize="1" noEditPoints="1" noAdjustHandles="1" noChangeArrowheads="1" noChangeShapeType="1" noTextEdit="1"/>
              </p:cNvSpPr>
              <p:nvPr/>
            </p:nvSpPr>
            <p:spPr>
              <a:xfrm>
                <a:off x="122343" y="1752160"/>
                <a:ext cx="6007261" cy="4852686"/>
              </a:xfrm>
              <a:prstGeom prst="rect">
                <a:avLst/>
              </a:prstGeom>
              <a:blipFill rotWithShape="0">
                <a:blip r:embed="rId2"/>
                <a:stretch>
                  <a:fillRect l="-1014" t="-1759" r="-203"/>
                </a:stretch>
              </a:blipFill>
              <a:ln/>
            </p:spPr>
            <p:txBody>
              <a:bodyPr/>
              <a:lstStyle/>
              <a:p>
                <a:r>
                  <a:rPr lang="en-US">
                    <a:noFill/>
                  </a:rPr>
                  <a:t> </a:t>
                </a:r>
              </a:p>
            </p:txBody>
          </p:sp>
        </mc:Fallback>
      </mc:AlternateContent>
      <p:sp>
        <p:nvSpPr>
          <p:cNvPr id="20" name="TextBox 19"/>
          <p:cNvSpPr txBox="1"/>
          <p:nvPr/>
        </p:nvSpPr>
        <p:spPr>
          <a:xfrm>
            <a:off x="266217" y="1093761"/>
            <a:ext cx="3165034" cy="400110"/>
          </a:xfrm>
          <a:prstGeom prst="rect">
            <a:avLst/>
          </a:prstGeom>
          <a:noFill/>
        </p:spPr>
        <p:txBody>
          <a:bodyPr wrap="none" rtlCol="0">
            <a:spAutoFit/>
          </a:bodyPr>
          <a:lstStyle/>
          <a:p>
            <a:r>
              <a:rPr lang="en-US" sz="2000" b="1" dirty="0" smtClean="0"/>
              <a:t>The Self Calibration Method</a:t>
            </a:r>
            <a:endParaRPr lang="en-US" sz="2000" b="1" dirty="0"/>
          </a:p>
        </p:txBody>
      </p:sp>
      <p:sp>
        <p:nvSpPr>
          <p:cNvPr id="37" name="TextBox 36"/>
          <p:cNvSpPr txBox="1"/>
          <p:nvPr/>
        </p:nvSpPr>
        <p:spPr>
          <a:xfrm>
            <a:off x="266217" y="219919"/>
            <a:ext cx="3391383" cy="584775"/>
          </a:xfrm>
          <a:prstGeom prst="rect">
            <a:avLst/>
          </a:prstGeom>
          <a:noFill/>
          <a:ln w="38100">
            <a:solidFill>
              <a:schemeClr val="tx1"/>
            </a:solidFill>
          </a:ln>
        </p:spPr>
        <p:txBody>
          <a:bodyPr wrap="square" rtlCol="0">
            <a:spAutoFit/>
          </a:bodyPr>
          <a:lstStyle/>
          <a:p>
            <a:pPr algn="ctr"/>
            <a:r>
              <a:rPr lang="en-US" sz="3200" b="1" smtClean="0">
                <a:latin typeface="Helvetica Neue" charset="0"/>
                <a:ea typeface="Helvetica Neue" charset="0"/>
                <a:cs typeface="Helvetica Neue" charset="0"/>
              </a:rPr>
              <a:t>Self Calibration</a:t>
            </a:r>
            <a:endParaRPr lang="en-US" sz="3200" b="1" dirty="0">
              <a:latin typeface="Helvetica Neue" charset="0"/>
              <a:ea typeface="Helvetica Neue" charset="0"/>
              <a:cs typeface="Helvetica Neue" charset="0"/>
            </a:endParaRPr>
          </a:p>
        </p:txBody>
      </p:sp>
      <p:pic>
        <p:nvPicPr>
          <p:cNvPr id="39" name="Picture 3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77114" y="3065190"/>
            <a:ext cx="4543609" cy="2836571"/>
          </a:xfrm>
          <a:prstGeom prst="rect">
            <a:avLst/>
          </a:prstGeom>
        </p:spPr>
      </p:pic>
    </p:spTree>
    <p:extLst>
      <p:ext uri="{BB962C8B-B14F-4D97-AF65-F5344CB8AC3E}">
        <p14:creationId xmlns:p14="http://schemas.microsoft.com/office/powerpoint/2010/main" val="18576726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30147"/>
            <a:ext cx="1039131" cy="400110"/>
          </a:xfrm>
          <a:prstGeom prst="rect">
            <a:avLst/>
          </a:prstGeom>
          <a:noFill/>
        </p:spPr>
        <p:txBody>
          <a:bodyPr wrap="none" rtlCol="0">
            <a:spAutoFit/>
          </a:bodyPr>
          <a:lstStyle/>
          <a:p>
            <a:r>
              <a:rPr lang="en-US" sz="2000" b="1" smtClean="0"/>
              <a:t>Method</a:t>
            </a:r>
            <a:endParaRPr lang="en-US" sz="2000" b="1"/>
          </a:p>
        </p:txBody>
      </p:sp>
      <p:sp>
        <p:nvSpPr>
          <p:cNvPr id="6" name="Rectangle 5"/>
          <p:cNvSpPr/>
          <p:nvPr/>
        </p:nvSpPr>
        <p:spPr>
          <a:xfrm>
            <a:off x="498696" y="1757283"/>
            <a:ext cx="7604567" cy="4401205"/>
          </a:xfrm>
          <a:prstGeom prst="rect">
            <a:avLst/>
          </a:prstGeom>
        </p:spPr>
        <p:txBody>
          <a:bodyPr wrap="square">
            <a:spAutoFit/>
          </a:bodyPr>
          <a:lstStyle/>
          <a:p>
            <a:pPr marL="342900" indent="-342900">
              <a:buFont typeface="+mj-lt"/>
              <a:buAutoNum type="arabicPeriod"/>
            </a:pPr>
            <a:r>
              <a:rPr lang="en-US" sz="2000" dirty="0"/>
              <a:t>Apply </a:t>
            </a:r>
            <a:r>
              <a:rPr lang="en-US" sz="2000" dirty="0" smtClean="0"/>
              <a:t>prior corrections.</a:t>
            </a:r>
          </a:p>
          <a:p>
            <a:pPr marL="342900" indent="-342900">
              <a:buFont typeface="+mj-lt"/>
              <a:buAutoNum type="arabicPeriod"/>
            </a:pPr>
            <a:endParaRPr lang="en-US" sz="2000" dirty="0"/>
          </a:p>
          <a:p>
            <a:pPr marL="342900" indent="-342900">
              <a:buFont typeface="+mj-lt"/>
              <a:buAutoNum type="arabicPeriod"/>
            </a:pPr>
            <a:r>
              <a:rPr lang="en-US" sz="2000" dirty="0"/>
              <a:t>Image target</a:t>
            </a:r>
          </a:p>
          <a:p>
            <a:pPr marL="800100" lvl="1" indent="-342900">
              <a:buFont typeface="Courier New" charset="0"/>
              <a:buChar char="o"/>
            </a:pPr>
            <a:r>
              <a:rPr lang="en-US" sz="2000" dirty="0"/>
              <a:t>FT of Clean Components stored in MS Model </a:t>
            </a:r>
            <a:r>
              <a:rPr lang="en-US" sz="2000" dirty="0" smtClean="0"/>
              <a:t>column if  </a:t>
            </a:r>
            <a:r>
              <a:rPr lang="en-US" sz="2000" dirty="0" err="1" smtClean="0"/>
              <a:t>usescratch</a:t>
            </a:r>
            <a:r>
              <a:rPr lang="en-US" sz="2000" dirty="0" smtClean="0"/>
              <a:t> = True in CASA clean (or use task </a:t>
            </a:r>
            <a:r>
              <a:rPr lang="en-US" sz="2000" b="1" dirty="0" err="1" smtClean="0"/>
              <a:t>ft</a:t>
            </a:r>
            <a:r>
              <a:rPr lang="en-US" sz="2000" b="1" dirty="0" smtClean="0"/>
              <a:t> </a:t>
            </a:r>
            <a:r>
              <a:rPr lang="en-US" sz="2000" dirty="0" smtClean="0"/>
              <a:t>to store Clean components from a model image into the MS)</a:t>
            </a:r>
            <a:endParaRPr lang="en-US" sz="2000" b="1" dirty="0" smtClean="0"/>
          </a:p>
          <a:p>
            <a:pPr marL="800100" lvl="1" indent="-342900">
              <a:buFont typeface="Courier New" charset="0"/>
              <a:buChar char="o"/>
            </a:pPr>
            <a:endParaRPr lang="en-US" sz="2000" dirty="0"/>
          </a:p>
          <a:p>
            <a:pPr marL="800100" lvl="1" indent="-342900">
              <a:buFont typeface="Courier New" charset="0"/>
              <a:buChar char="o"/>
            </a:pPr>
            <a:r>
              <a:rPr lang="en-US" sz="2000" dirty="0"/>
              <a:t>Compare target visibilities with the model </a:t>
            </a:r>
          </a:p>
          <a:p>
            <a:pPr lvl="2"/>
            <a:r>
              <a:rPr lang="en-US" sz="2000" dirty="0"/>
              <a:t>Any differences are due to either/both </a:t>
            </a:r>
            <a:r>
              <a:rPr lang="en-US" sz="2000" dirty="0" smtClean="0"/>
              <a:t>of</a:t>
            </a:r>
          </a:p>
          <a:p>
            <a:pPr marL="1428750" lvl="2" indent="-514350">
              <a:buFont typeface="+mj-lt"/>
              <a:buAutoNum type="romanLcPeriod"/>
            </a:pPr>
            <a:r>
              <a:rPr lang="en-US" sz="2000" dirty="0" smtClean="0"/>
              <a:t>Deficiencies </a:t>
            </a:r>
            <a:r>
              <a:rPr lang="en-US" sz="2000" dirty="0"/>
              <a:t>in the </a:t>
            </a:r>
            <a:r>
              <a:rPr lang="en-US" sz="2000" dirty="0" smtClean="0"/>
              <a:t>model</a:t>
            </a:r>
          </a:p>
          <a:p>
            <a:pPr marL="1428750" lvl="2" indent="-514350">
              <a:buFont typeface="+mj-lt"/>
              <a:buAutoNum type="romanLcPeriod"/>
            </a:pPr>
            <a:r>
              <a:rPr lang="en-US" sz="2000" dirty="0" smtClean="0"/>
              <a:t>Atmospheric </a:t>
            </a:r>
            <a:r>
              <a:rPr lang="en-US" sz="2000" dirty="0"/>
              <a:t>or other errors affecting the </a:t>
            </a:r>
            <a:r>
              <a:rPr lang="en-US" sz="2000" dirty="0" smtClean="0"/>
              <a:t>visibilities</a:t>
            </a:r>
          </a:p>
          <a:p>
            <a:pPr marL="514350" indent="-514350">
              <a:buFont typeface="+mj-lt"/>
              <a:buAutoNum type="arabicPeriod"/>
            </a:pPr>
            <a:endParaRPr lang="en-US" sz="2000" dirty="0"/>
          </a:p>
          <a:p>
            <a:pPr marL="342900" indent="-342900">
              <a:buFont typeface="+mj-lt"/>
              <a:buAutoNum type="arabicPeriod"/>
            </a:pPr>
            <a:r>
              <a:rPr lang="en-US" sz="2000" dirty="0"/>
              <a:t>Estimate corrections for </a:t>
            </a:r>
            <a:r>
              <a:rPr lang="en-US" sz="2000" dirty="0" smtClean="0"/>
              <a:t>phase visibility </a:t>
            </a:r>
            <a:r>
              <a:rPr lang="en-US" sz="2000" dirty="0"/>
              <a:t>errors </a:t>
            </a:r>
            <a:endParaRPr lang="en-US" sz="2000" dirty="0" smtClean="0"/>
          </a:p>
          <a:p>
            <a:pPr marL="800100" lvl="1" indent="-342900">
              <a:buFont typeface="Courier New" charset="0"/>
              <a:buChar char="o"/>
            </a:pPr>
            <a:r>
              <a:rPr lang="en-US" sz="2000" dirty="0" smtClean="0"/>
              <a:t>Use CASA task </a:t>
            </a:r>
            <a:r>
              <a:rPr lang="en-US" sz="2000" b="1" dirty="0" err="1" smtClean="0"/>
              <a:t>gaincal</a:t>
            </a:r>
            <a:r>
              <a:rPr lang="en-US" sz="2000" b="1" dirty="0"/>
              <a:t> </a:t>
            </a:r>
            <a:r>
              <a:rPr lang="en-US" sz="2000" dirty="0" smtClean="0"/>
              <a:t>with </a:t>
            </a:r>
            <a:r>
              <a:rPr lang="en-US" sz="2000" dirty="0" err="1" smtClean="0"/>
              <a:t>calmode</a:t>
            </a:r>
            <a:r>
              <a:rPr lang="en-US" sz="2000" dirty="0" smtClean="0"/>
              <a:t> ‘p’</a:t>
            </a:r>
            <a:endParaRPr lang="en-US" sz="2000" b="1" dirty="0"/>
          </a:p>
        </p:txBody>
      </p:sp>
      <p:sp>
        <p:nvSpPr>
          <p:cNvPr id="7" name="TextBox 6"/>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
        <p:nvSpPr>
          <p:cNvPr id="8" name="TextBox 7"/>
          <p:cNvSpPr txBox="1"/>
          <p:nvPr/>
        </p:nvSpPr>
        <p:spPr>
          <a:xfrm>
            <a:off x="5613722" y="363423"/>
            <a:ext cx="3103285" cy="369332"/>
          </a:xfrm>
          <a:prstGeom prst="rect">
            <a:avLst/>
          </a:prstGeom>
          <a:noFill/>
        </p:spPr>
        <p:txBody>
          <a:bodyPr wrap="none" rtlCol="0">
            <a:spAutoFit/>
          </a:bodyPr>
          <a:lstStyle/>
          <a:p>
            <a:r>
              <a:rPr lang="en-US" b="1" smtClean="0"/>
              <a:t>(and implementing it in CASA)</a:t>
            </a:r>
            <a:endParaRPr lang="en-US" b="1"/>
          </a:p>
        </p:txBody>
      </p:sp>
    </p:spTree>
    <p:extLst>
      <p:ext uri="{BB962C8B-B14F-4D97-AF65-F5344CB8AC3E}">
        <p14:creationId xmlns:p14="http://schemas.microsoft.com/office/powerpoint/2010/main" val="547089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073" y="1872349"/>
            <a:ext cx="7483033" cy="4093428"/>
          </a:xfrm>
          <a:prstGeom prst="rect">
            <a:avLst/>
          </a:prstGeom>
        </p:spPr>
        <p:txBody>
          <a:bodyPr wrap="square">
            <a:spAutoFit/>
          </a:bodyPr>
          <a:lstStyle/>
          <a:p>
            <a:pPr marL="457200" indent="-457200">
              <a:buAutoNum type="arabicPeriod" startAt="4"/>
            </a:pPr>
            <a:r>
              <a:rPr lang="en-US" sz="2000" dirty="0" smtClean="0"/>
              <a:t>Apply </a:t>
            </a:r>
            <a:r>
              <a:rPr lang="en-US" sz="2000" dirty="0"/>
              <a:t>and make another </a:t>
            </a:r>
            <a:r>
              <a:rPr lang="en-US" sz="2000" dirty="0" smtClean="0"/>
              <a:t>image</a:t>
            </a:r>
          </a:p>
          <a:p>
            <a:pPr marL="800100" lvl="1" indent="-342900">
              <a:buFont typeface="Courier New" charset="0"/>
              <a:buChar char="o"/>
            </a:pPr>
            <a:r>
              <a:rPr lang="en-US" sz="2000" dirty="0" smtClean="0"/>
              <a:t>This </a:t>
            </a:r>
            <a:r>
              <a:rPr lang="en-US" sz="2000" dirty="0"/>
              <a:t>should provide an improved model</a:t>
            </a:r>
          </a:p>
          <a:p>
            <a:pPr marL="457200" indent="-457200">
              <a:buAutoNum type="arabicPeriod" startAt="5"/>
            </a:pPr>
            <a:endParaRPr lang="en-US" sz="2000" dirty="0" smtClean="0"/>
          </a:p>
          <a:p>
            <a:pPr marL="457200" indent="-457200">
              <a:buAutoNum type="arabicPeriod" startAt="5"/>
            </a:pPr>
            <a:r>
              <a:rPr lang="en-US" sz="2000" dirty="0" smtClean="0"/>
              <a:t>Repeat until phase corrections converge then do a amplitude &amp; phase self calibration.</a:t>
            </a:r>
          </a:p>
          <a:p>
            <a:pPr marL="457200" indent="-457200">
              <a:buAutoNum type="arabicPeriod" startAt="5"/>
            </a:pPr>
            <a:endParaRPr lang="en-US" sz="2000" dirty="0"/>
          </a:p>
          <a:p>
            <a:pPr marL="457200" indent="-457200">
              <a:buAutoNum type="arabicPeriod" startAt="5"/>
            </a:pPr>
            <a:endParaRPr lang="en-US" sz="2000" dirty="0" smtClean="0"/>
          </a:p>
          <a:p>
            <a:r>
              <a:rPr lang="en-US" sz="2000" dirty="0" smtClean="0"/>
              <a:t>Remember that:</a:t>
            </a:r>
          </a:p>
          <a:p>
            <a:endParaRPr lang="en-US" sz="2000" dirty="0" smtClean="0"/>
          </a:p>
          <a:p>
            <a:pPr marL="342900" indent="-342900">
              <a:buFont typeface="Arial" charset="0"/>
              <a:buChar char="•"/>
            </a:pPr>
            <a:r>
              <a:rPr lang="en-US" sz="2000" dirty="0" smtClean="0"/>
              <a:t>Phase correcting first  </a:t>
            </a:r>
            <a:r>
              <a:rPr lang="en-US" sz="2000" dirty="0"/>
              <a:t>allows longer averaging times for </a:t>
            </a:r>
            <a:r>
              <a:rPr lang="en-US" sz="2000" dirty="0" smtClean="0"/>
              <a:t>amplitudes</a:t>
            </a:r>
          </a:p>
          <a:p>
            <a:pPr marL="342900" indent="-342900">
              <a:buFont typeface="Arial" charset="0"/>
              <a:buChar char="•"/>
            </a:pPr>
            <a:endParaRPr lang="en-US" sz="2000" dirty="0"/>
          </a:p>
          <a:p>
            <a:pPr marL="342900" indent="-342900">
              <a:buFont typeface="Arial" charset="0"/>
              <a:buChar char="•"/>
            </a:pPr>
            <a:r>
              <a:rPr lang="en-US" sz="2000" dirty="0" smtClean="0"/>
              <a:t>Apply your </a:t>
            </a:r>
            <a:r>
              <a:rPr lang="en-US" sz="2000" dirty="0"/>
              <a:t>phase solutions </a:t>
            </a:r>
            <a:r>
              <a:rPr lang="en-US" sz="2000" dirty="0" smtClean="0"/>
              <a:t>when using </a:t>
            </a:r>
            <a:r>
              <a:rPr lang="en-US" sz="2000" dirty="0" err="1"/>
              <a:t>calmode</a:t>
            </a:r>
            <a:r>
              <a:rPr lang="en-US" sz="2000" dirty="0"/>
              <a:t> </a:t>
            </a:r>
            <a:r>
              <a:rPr lang="en-US" sz="2000" dirty="0" smtClean="0"/>
              <a:t>'</a:t>
            </a:r>
            <a:r>
              <a:rPr lang="en-US" sz="2000" dirty="0" err="1" smtClean="0"/>
              <a:t>ap</a:t>
            </a:r>
            <a:r>
              <a:rPr lang="en-US" sz="2000" dirty="0" smtClean="0"/>
              <a:t>’ as residual </a:t>
            </a:r>
            <a:r>
              <a:rPr lang="en-US" sz="2000" dirty="0"/>
              <a:t>phase solutions should be </a:t>
            </a:r>
            <a:r>
              <a:rPr lang="en-US" sz="2000" dirty="0" smtClean="0"/>
              <a:t>small.</a:t>
            </a:r>
            <a:endParaRPr lang="en-US" sz="2000" dirty="0"/>
          </a:p>
        </p:txBody>
      </p:sp>
      <p:sp>
        <p:nvSpPr>
          <p:cNvPr id="6" name="TextBox 5"/>
          <p:cNvSpPr txBox="1"/>
          <p:nvPr/>
        </p:nvSpPr>
        <p:spPr>
          <a:xfrm>
            <a:off x="266217" y="1030147"/>
            <a:ext cx="1039131" cy="400110"/>
          </a:xfrm>
          <a:prstGeom prst="rect">
            <a:avLst/>
          </a:prstGeom>
          <a:noFill/>
        </p:spPr>
        <p:txBody>
          <a:bodyPr wrap="none" rtlCol="0">
            <a:spAutoFit/>
          </a:bodyPr>
          <a:lstStyle/>
          <a:p>
            <a:r>
              <a:rPr lang="en-US" sz="2000" b="1" smtClean="0"/>
              <a:t>Method</a:t>
            </a:r>
            <a:endParaRPr lang="en-US" sz="2000" b="1"/>
          </a:p>
        </p:txBody>
      </p:sp>
      <p:sp>
        <p:nvSpPr>
          <p:cNvPr id="7" name="TextBox 6"/>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874623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7" y="219919"/>
            <a:ext cx="4907667" cy="584775"/>
          </a:xfrm>
          <a:prstGeom prst="rect">
            <a:avLst/>
          </a:prstGeom>
          <a:noFill/>
          <a:ln w="38100">
            <a:solidFill>
              <a:schemeClr val="tx1"/>
            </a:solidFill>
          </a:ln>
        </p:spPr>
        <p:txBody>
          <a:bodyPr wrap="square" rtlCol="0">
            <a:spAutoFit/>
          </a:bodyPr>
          <a:lstStyle/>
          <a:p>
            <a:pPr algn="ctr"/>
            <a:r>
              <a:rPr lang="en-US" sz="3200" b="1" smtClean="0">
                <a:latin typeface="Helvetica Neue" charset="0"/>
                <a:ea typeface="Helvetica Neue" charset="0"/>
                <a:cs typeface="Helvetica Neue" charset="0"/>
              </a:rPr>
              <a:t>Self Calibration in CASA</a:t>
            </a:r>
            <a:endParaRPr lang="en-US" sz="3200" b="1" dirty="0">
              <a:latin typeface="Helvetica Neue" charset="0"/>
              <a:ea typeface="Helvetica Neue" charset="0"/>
              <a:cs typeface="Helvetica Neue" charset="0"/>
            </a:endParaRPr>
          </a:p>
        </p:txBody>
      </p:sp>
      <p:sp>
        <p:nvSpPr>
          <p:cNvPr id="5" name="TextBox 4"/>
          <p:cNvSpPr txBox="1"/>
          <p:nvPr/>
        </p:nvSpPr>
        <p:spPr>
          <a:xfrm>
            <a:off x="266217" y="1064871"/>
            <a:ext cx="3666132" cy="400110"/>
          </a:xfrm>
          <a:prstGeom prst="rect">
            <a:avLst/>
          </a:prstGeom>
          <a:noFill/>
        </p:spPr>
        <p:txBody>
          <a:bodyPr wrap="none" rtlCol="0">
            <a:spAutoFit/>
          </a:bodyPr>
          <a:lstStyle/>
          <a:p>
            <a:r>
              <a:rPr lang="en-US" sz="2000" b="1" dirty="0" smtClean="0"/>
              <a:t>Example (finally some pictures!):</a:t>
            </a:r>
            <a:endParaRPr lang="en-US" sz="2000" b="1" dirty="0"/>
          </a:p>
        </p:txBody>
      </p:sp>
      <p:pic>
        <p:nvPicPr>
          <p:cNvPr id="6" name="Picture 5"/>
          <p:cNvPicPr>
            <a:picLocks noChangeAspect="1"/>
          </p:cNvPicPr>
          <p:nvPr/>
        </p:nvPicPr>
        <p:blipFill>
          <a:blip r:embed="rId2"/>
          <a:stretch>
            <a:fillRect/>
          </a:stretch>
        </p:blipFill>
        <p:spPr>
          <a:xfrm>
            <a:off x="133676" y="1434203"/>
            <a:ext cx="4617937" cy="3776870"/>
          </a:xfrm>
          <a:prstGeom prst="rect">
            <a:avLst/>
          </a:prstGeom>
        </p:spPr>
      </p:pic>
      <p:pic>
        <p:nvPicPr>
          <p:cNvPr id="7" name="Picture 6"/>
          <p:cNvPicPr>
            <a:picLocks noChangeAspect="1"/>
          </p:cNvPicPr>
          <p:nvPr/>
        </p:nvPicPr>
        <p:blipFill>
          <a:blip r:embed="rId3"/>
          <a:stretch>
            <a:fillRect/>
          </a:stretch>
        </p:blipFill>
        <p:spPr>
          <a:xfrm>
            <a:off x="4751613" y="1434203"/>
            <a:ext cx="4094922" cy="3776870"/>
          </a:xfrm>
          <a:prstGeom prst="rect">
            <a:avLst/>
          </a:prstGeom>
        </p:spPr>
      </p:pic>
      <p:sp>
        <p:nvSpPr>
          <p:cNvPr id="8" name="Rectangle 7"/>
          <p:cNvSpPr/>
          <p:nvPr/>
        </p:nvSpPr>
        <p:spPr>
          <a:xfrm>
            <a:off x="390749" y="5213538"/>
            <a:ext cx="4572000" cy="923330"/>
          </a:xfrm>
          <a:prstGeom prst="rect">
            <a:avLst/>
          </a:prstGeom>
        </p:spPr>
        <p:txBody>
          <a:bodyPr>
            <a:spAutoFit/>
          </a:bodyPr>
          <a:lstStyle/>
          <a:p>
            <a:r>
              <a:rPr lang="en-US" dirty="0"/>
              <a:t>Target 3C277.1 observed using</a:t>
            </a:r>
          </a:p>
          <a:p>
            <a:r>
              <a:rPr lang="en-US" dirty="0"/>
              <a:t>MERLIN at </a:t>
            </a:r>
            <a:r>
              <a:rPr lang="en-US" dirty="0" smtClean="0"/>
              <a:t>1.6 </a:t>
            </a:r>
            <a:r>
              <a:rPr lang="en-US" dirty="0"/>
              <a:t>cm</a:t>
            </a:r>
          </a:p>
          <a:p>
            <a:r>
              <a:rPr lang="en-US" dirty="0" smtClean="0"/>
              <a:t>(bright</a:t>
            </a:r>
            <a:r>
              <a:rPr lang="en-US" dirty="0"/>
              <a:t>, extended </a:t>
            </a:r>
            <a:r>
              <a:rPr lang="en-US" dirty="0" smtClean="0"/>
              <a:t>structure)</a:t>
            </a:r>
            <a:endParaRPr lang="en-US" dirty="0"/>
          </a:p>
        </p:txBody>
      </p:sp>
      <mc:AlternateContent xmlns:mc="http://schemas.openxmlformats.org/markup-compatibility/2006" xmlns:a14="http://schemas.microsoft.com/office/drawing/2010/main">
        <mc:Choice Requires="a14">
          <p:sp>
            <p:nvSpPr>
              <p:cNvPr id="9" name="Rectangle 8"/>
              <p:cNvSpPr/>
              <p:nvPr/>
            </p:nvSpPr>
            <p:spPr>
              <a:xfrm>
                <a:off x="5173884" y="5211073"/>
                <a:ext cx="4572000" cy="1323439"/>
              </a:xfrm>
              <a:prstGeom prst="rect">
                <a:avLst/>
              </a:prstGeom>
            </p:spPr>
            <p:txBody>
              <a:bodyPr>
                <a:spAutoFit/>
              </a:bodyPr>
              <a:lstStyle/>
              <a:p>
                <a:r>
                  <a:rPr lang="en-US" sz="2000" dirty="0"/>
                  <a:t>Phase-ref 1300+580</a:t>
                </a:r>
              </a:p>
              <a:p>
                <a14:m>
                  <m:oMath xmlns:m="http://schemas.openxmlformats.org/officeDocument/2006/math">
                    <m:r>
                      <a:rPr lang="en-US" sz="2000" i="1" smtClean="0">
                        <a:latin typeface="Cambria Math" charset="0"/>
                        <a:ea typeface="Cambria Math" charset="0"/>
                        <a:cs typeface="Cambria Math" charset="0"/>
                      </a:rPr>
                      <m:t>~</m:t>
                    </m:r>
                  </m:oMath>
                </a14:m>
                <a:r>
                  <a:rPr lang="en-US" sz="2000" dirty="0" smtClean="0"/>
                  <a:t>3</a:t>
                </a:r>
                <a:r>
                  <a:rPr lang="en-US" sz="2000" baseline="30000" dirty="0" smtClean="0"/>
                  <a:t>o</a:t>
                </a:r>
                <a:r>
                  <a:rPr lang="en-US" sz="2000" dirty="0" smtClean="0"/>
                  <a:t> </a:t>
                </a:r>
                <a:r>
                  <a:rPr lang="en-US" sz="2000" dirty="0"/>
                  <a:t>from </a:t>
                </a:r>
                <a:r>
                  <a:rPr lang="en-US" sz="2000" dirty="0" smtClean="0"/>
                  <a:t>target</a:t>
                </a:r>
              </a:p>
              <a:p>
                <a:endParaRPr lang="en-US" sz="2000" dirty="0"/>
              </a:p>
              <a:p>
                <a:r>
                  <a:rPr lang="en-US" sz="2000" dirty="0"/>
                  <a:t>Unresolved </a:t>
                </a:r>
                <a:r>
                  <a:rPr lang="en-US" sz="2000" dirty="0" smtClean="0"/>
                  <a:t>point!</a:t>
                </a:r>
                <a:endParaRPr lang="en-US" sz="2000" dirty="0"/>
              </a:p>
            </p:txBody>
          </p:sp>
        </mc:Choice>
        <mc:Fallback xmlns="">
          <p:sp>
            <p:nvSpPr>
              <p:cNvPr id="9" name="Rectangle 8"/>
              <p:cNvSpPr>
                <a:spLocks noRot="1" noChangeAspect="1" noMove="1" noResize="1" noEditPoints="1" noAdjustHandles="1" noChangeArrowheads="1" noChangeShapeType="1" noTextEdit="1"/>
              </p:cNvSpPr>
              <p:nvPr/>
            </p:nvSpPr>
            <p:spPr>
              <a:xfrm>
                <a:off x="5173884" y="5211073"/>
                <a:ext cx="4572000" cy="1323439"/>
              </a:xfrm>
              <a:prstGeom prst="rect">
                <a:avLst/>
              </a:prstGeom>
              <a:blipFill rotWithShape="0">
                <a:blip r:embed="rId4"/>
                <a:stretch>
                  <a:fillRect l="-1467" t="-2765" b="-7373"/>
                </a:stretch>
              </a:blipFill>
            </p:spPr>
            <p:txBody>
              <a:bodyPr/>
              <a:lstStyle/>
              <a:p>
                <a:r>
                  <a:rPr lang="en-US">
                    <a:noFill/>
                  </a:rPr>
                  <a:t> </a:t>
                </a:r>
              </a:p>
            </p:txBody>
          </p:sp>
        </mc:Fallback>
      </mc:AlternateContent>
    </p:spTree>
    <p:extLst>
      <p:ext uri="{BB962C8B-B14F-4D97-AF65-F5344CB8AC3E}">
        <p14:creationId xmlns:p14="http://schemas.microsoft.com/office/powerpoint/2010/main" val="7119747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818887"/>
            <a:ext cx="9144000" cy="2854675"/>
          </a:xfrm>
          <a:prstGeom prst="rect">
            <a:avLst/>
          </a:prstGeom>
        </p:spPr>
      </p:pic>
      <p:sp>
        <p:nvSpPr>
          <p:cNvPr id="6" name="TextBox 5"/>
          <p:cNvSpPr txBox="1"/>
          <p:nvPr/>
        </p:nvSpPr>
        <p:spPr>
          <a:xfrm>
            <a:off x="266217" y="1064871"/>
            <a:ext cx="3962751" cy="400110"/>
          </a:xfrm>
          <a:prstGeom prst="rect">
            <a:avLst/>
          </a:prstGeom>
          <a:noFill/>
        </p:spPr>
        <p:txBody>
          <a:bodyPr wrap="none" rtlCol="0">
            <a:spAutoFit/>
          </a:bodyPr>
          <a:lstStyle/>
          <a:p>
            <a:r>
              <a:rPr lang="en-US" sz="2000" b="1" dirty="0" smtClean="0"/>
              <a:t>Phase referencing: Source structure</a:t>
            </a:r>
            <a:endParaRPr lang="en-US" sz="2000" b="1" dirty="0"/>
          </a:p>
        </p:txBody>
      </p:sp>
      <p:pic>
        <p:nvPicPr>
          <p:cNvPr id="10" name="Picture 9"/>
          <p:cNvPicPr>
            <a:picLocks noChangeAspect="1"/>
          </p:cNvPicPr>
          <p:nvPr/>
        </p:nvPicPr>
        <p:blipFill>
          <a:blip r:embed="rId3"/>
          <a:stretch>
            <a:fillRect/>
          </a:stretch>
        </p:blipFill>
        <p:spPr>
          <a:xfrm>
            <a:off x="266217" y="1777267"/>
            <a:ext cx="2095018" cy="1713452"/>
          </a:xfrm>
          <a:prstGeom prst="rect">
            <a:avLst/>
          </a:prstGeom>
        </p:spPr>
      </p:pic>
      <p:sp>
        <p:nvSpPr>
          <p:cNvPr id="11" name="TextBox 10"/>
          <p:cNvSpPr txBox="1"/>
          <p:nvPr/>
        </p:nvSpPr>
        <p:spPr>
          <a:xfrm>
            <a:off x="2488557" y="1989049"/>
            <a:ext cx="2314937" cy="1200329"/>
          </a:xfrm>
          <a:prstGeom prst="rect">
            <a:avLst/>
          </a:prstGeom>
          <a:noFill/>
        </p:spPr>
        <p:txBody>
          <a:bodyPr wrap="square" rtlCol="0">
            <a:spAutoFit/>
          </a:bodyPr>
          <a:lstStyle/>
          <a:p>
            <a:r>
              <a:rPr lang="en-US" dirty="0" smtClean="0"/>
              <a:t>Extended source:</a:t>
            </a:r>
          </a:p>
          <a:p>
            <a:endParaRPr lang="en-US" dirty="0"/>
          </a:p>
          <a:p>
            <a:r>
              <a:rPr lang="en-US" dirty="0" smtClean="0"/>
              <a:t>More flux on short baselines</a:t>
            </a:r>
            <a:endParaRPr lang="en-US" dirty="0"/>
          </a:p>
        </p:txBody>
      </p:sp>
      <p:pic>
        <p:nvPicPr>
          <p:cNvPr id="12" name="Picture 11"/>
          <p:cNvPicPr>
            <a:picLocks noChangeAspect="1"/>
          </p:cNvPicPr>
          <p:nvPr/>
        </p:nvPicPr>
        <p:blipFill>
          <a:blip r:embed="rId4"/>
          <a:stretch>
            <a:fillRect/>
          </a:stretch>
        </p:blipFill>
        <p:spPr>
          <a:xfrm>
            <a:off x="4803494" y="1777268"/>
            <a:ext cx="1857743" cy="1713452"/>
          </a:xfrm>
          <a:prstGeom prst="rect">
            <a:avLst/>
          </a:prstGeom>
        </p:spPr>
      </p:pic>
      <p:sp>
        <p:nvSpPr>
          <p:cNvPr id="13" name="TextBox 12"/>
          <p:cNvSpPr txBox="1"/>
          <p:nvPr/>
        </p:nvSpPr>
        <p:spPr>
          <a:xfrm>
            <a:off x="6788559" y="1989049"/>
            <a:ext cx="2314937" cy="1477328"/>
          </a:xfrm>
          <a:prstGeom prst="rect">
            <a:avLst/>
          </a:prstGeom>
          <a:noFill/>
        </p:spPr>
        <p:txBody>
          <a:bodyPr wrap="square" rtlCol="0">
            <a:spAutoFit/>
          </a:bodyPr>
          <a:lstStyle/>
          <a:p>
            <a:r>
              <a:rPr lang="en-US" dirty="0" smtClean="0"/>
              <a:t>Point source:</a:t>
            </a:r>
          </a:p>
          <a:p>
            <a:endParaRPr lang="en-US" dirty="0"/>
          </a:p>
          <a:p>
            <a:r>
              <a:rPr lang="en-US" dirty="0" smtClean="0"/>
              <a:t>Same flux density on all baselines (within errors)</a:t>
            </a:r>
            <a:endParaRPr lang="en-US" dirty="0"/>
          </a:p>
        </p:txBody>
      </p:sp>
      <p:sp>
        <p:nvSpPr>
          <p:cNvPr id="14" name="TextBox 13"/>
          <p:cNvSpPr txBox="1"/>
          <p:nvPr/>
        </p:nvSpPr>
        <p:spPr>
          <a:xfrm>
            <a:off x="1142258" y="6540037"/>
            <a:ext cx="2981072" cy="369332"/>
          </a:xfrm>
          <a:prstGeom prst="rect">
            <a:avLst/>
          </a:prstGeom>
          <a:noFill/>
        </p:spPr>
        <p:txBody>
          <a:bodyPr wrap="none" rtlCol="0">
            <a:spAutoFit/>
          </a:bodyPr>
          <a:lstStyle/>
          <a:p>
            <a:r>
              <a:rPr lang="en-US" dirty="0" smtClean="0"/>
              <a:t>Baseline length </a:t>
            </a:r>
            <a:r>
              <a:rPr lang="en-US" smtClean="0"/>
              <a:t>(wavelengths)</a:t>
            </a:r>
            <a:endParaRPr lang="en-US"/>
          </a:p>
        </p:txBody>
      </p:sp>
      <p:sp>
        <p:nvSpPr>
          <p:cNvPr id="15" name="TextBox 14"/>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5486553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255768" y="2067857"/>
            <a:ext cx="5150227" cy="3833575"/>
          </a:xfrm>
          <a:prstGeom prst="rect">
            <a:avLst/>
          </a:prstGeom>
        </p:spPr>
      </p:pic>
      <p:pic>
        <p:nvPicPr>
          <p:cNvPr id="4" name="Picture 3"/>
          <p:cNvPicPr>
            <a:picLocks noChangeAspect="1"/>
          </p:cNvPicPr>
          <p:nvPr/>
        </p:nvPicPr>
        <p:blipFill>
          <a:blip r:embed="rId3"/>
          <a:stretch>
            <a:fillRect/>
          </a:stretch>
        </p:blipFill>
        <p:spPr>
          <a:xfrm>
            <a:off x="-1" y="2203260"/>
            <a:ext cx="4826643" cy="3640297"/>
          </a:xfrm>
          <a:prstGeom prst="rect">
            <a:avLst/>
          </a:prstGeom>
        </p:spPr>
      </p:pic>
      <p:sp>
        <p:nvSpPr>
          <p:cNvPr id="7" name="TextBox 6"/>
          <p:cNvSpPr txBox="1"/>
          <p:nvPr/>
        </p:nvSpPr>
        <p:spPr>
          <a:xfrm>
            <a:off x="266217" y="1064871"/>
            <a:ext cx="4652171" cy="400110"/>
          </a:xfrm>
          <a:prstGeom prst="rect">
            <a:avLst/>
          </a:prstGeom>
          <a:noFill/>
        </p:spPr>
        <p:txBody>
          <a:bodyPr wrap="none" rtlCol="0">
            <a:spAutoFit/>
          </a:bodyPr>
          <a:lstStyle/>
          <a:p>
            <a:r>
              <a:rPr lang="en-US" sz="2000" b="1" dirty="0" smtClean="0"/>
              <a:t>Phase referencing: point source visibilities</a:t>
            </a:r>
            <a:endParaRPr lang="en-US" sz="2000" b="1" dirty="0"/>
          </a:p>
        </p:txBody>
      </p:sp>
      <p:sp>
        <p:nvSpPr>
          <p:cNvPr id="9" name="TextBox 8"/>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8571927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8" y="219919"/>
            <a:ext cx="2569579" cy="584775"/>
          </a:xfrm>
          <a:prstGeom prst="rect">
            <a:avLst/>
          </a:prstGeom>
          <a:noFill/>
          <a:ln w="38100">
            <a:solidFill>
              <a:schemeClr val="tx1"/>
            </a:solidFill>
          </a:ln>
        </p:spPr>
        <p:txBody>
          <a:bodyPr wrap="square" rtlCol="0">
            <a:spAutoFit/>
          </a:bodyPr>
          <a:lstStyle/>
          <a:p>
            <a:pPr algn="ctr"/>
            <a:r>
              <a:rPr lang="en-US" sz="3200" b="1" smtClean="0">
                <a:latin typeface="Helvetica Neue" charset="0"/>
                <a:ea typeface="Helvetica Neue" charset="0"/>
                <a:cs typeface="Helvetica Neue" charset="0"/>
              </a:rPr>
              <a:t>Introduction</a:t>
            </a:r>
            <a:endParaRPr lang="en-US" sz="3200" b="1" dirty="0">
              <a:latin typeface="Helvetica Neue" charset="0"/>
              <a:ea typeface="Helvetica Neue" charset="0"/>
              <a:cs typeface="Helvetica Neue" charset="0"/>
            </a:endParaRPr>
          </a:p>
        </p:txBody>
      </p:sp>
      <p:sp>
        <p:nvSpPr>
          <p:cNvPr id="5" name="TextBox 4"/>
          <p:cNvSpPr txBox="1"/>
          <p:nvPr/>
        </p:nvSpPr>
        <p:spPr>
          <a:xfrm>
            <a:off x="636609" y="1250066"/>
            <a:ext cx="7985648" cy="5262979"/>
          </a:xfrm>
          <a:prstGeom prst="rect">
            <a:avLst/>
          </a:prstGeom>
          <a:noFill/>
        </p:spPr>
        <p:txBody>
          <a:bodyPr wrap="none" rtlCol="0">
            <a:spAutoFit/>
          </a:bodyPr>
          <a:lstStyle/>
          <a:p>
            <a:pPr marL="342900" indent="-342900">
              <a:buAutoNum type="arabicPeriod"/>
            </a:pPr>
            <a:r>
              <a:rPr lang="en-US" sz="2400" dirty="0" smtClean="0"/>
              <a:t>a priori calibration </a:t>
            </a:r>
          </a:p>
          <a:p>
            <a:pPr marL="800100" lvl="1" indent="-342900">
              <a:buFont typeface="Arial" charset="0"/>
              <a:buChar char="•"/>
            </a:pPr>
            <a:r>
              <a:rPr lang="en-US" sz="2400" dirty="0" smtClean="0"/>
              <a:t>Sources of corruption (atmospheric effects)</a:t>
            </a:r>
          </a:p>
          <a:p>
            <a:pPr marL="800100" lvl="1" indent="-342900">
              <a:buFont typeface="Arial" charset="0"/>
              <a:buChar char="•"/>
            </a:pPr>
            <a:r>
              <a:rPr lang="en-US" sz="2400" dirty="0" smtClean="0"/>
              <a:t>Error effects on data</a:t>
            </a:r>
          </a:p>
          <a:p>
            <a:pPr marL="800100" lvl="1" indent="-342900">
              <a:buFont typeface="Arial" charset="0"/>
              <a:buChar char="•"/>
            </a:pPr>
            <a:endParaRPr lang="en-US" sz="2400" dirty="0"/>
          </a:p>
          <a:p>
            <a:pPr marL="342900" indent="-342900">
              <a:buFont typeface="+mj-lt"/>
              <a:buAutoNum type="arabicPeriod"/>
            </a:pPr>
            <a:r>
              <a:rPr lang="en-US" sz="2400" dirty="0" smtClean="0"/>
              <a:t>Self-calibration</a:t>
            </a:r>
          </a:p>
          <a:p>
            <a:pPr marL="800100" lvl="1" indent="-342900">
              <a:buFont typeface="Arial" charset="0"/>
              <a:buChar char="•"/>
            </a:pPr>
            <a:r>
              <a:rPr lang="en-US" sz="2400" dirty="0" smtClean="0"/>
              <a:t>Principle</a:t>
            </a:r>
          </a:p>
          <a:p>
            <a:pPr marL="800100" lvl="1" indent="-342900">
              <a:buFont typeface="Arial" charset="0"/>
              <a:buChar char="•"/>
            </a:pPr>
            <a:r>
              <a:rPr lang="en-US" sz="2400" dirty="0" err="1" smtClean="0"/>
              <a:t>Generalised</a:t>
            </a:r>
            <a:r>
              <a:rPr lang="en-US" sz="2400" dirty="0" smtClean="0"/>
              <a:t> method</a:t>
            </a:r>
          </a:p>
          <a:p>
            <a:pPr marL="342900" indent="-342900">
              <a:buFont typeface="+mj-lt"/>
              <a:buAutoNum type="arabicPeriod"/>
            </a:pPr>
            <a:endParaRPr lang="en-US" sz="2400" dirty="0"/>
          </a:p>
          <a:p>
            <a:pPr marL="342900" indent="-342900">
              <a:buFont typeface="+mj-lt"/>
              <a:buAutoNum type="arabicPeriod"/>
            </a:pPr>
            <a:r>
              <a:rPr lang="en-US" sz="2400" dirty="0" smtClean="0"/>
              <a:t>Self-calibration in practice (and its implementation in CASA)</a:t>
            </a:r>
          </a:p>
          <a:p>
            <a:pPr marL="800100" lvl="1" indent="-342900">
              <a:buFont typeface="Arial" charset="0"/>
              <a:buChar char="•"/>
            </a:pPr>
            <a:r>
              <a:rPr lang="en-US" sz="2400" dirty="0" smtClean="0"/>
              <a:t>Phase referencing</a:t>
            </a:r>
          </a:p>
          <a:p>
            <a:pPr marL="800100" lvl="1" indent="-342900">
              <a:buFont typeface="Arial" charset="0"/>
              <a:buChar char="•"/>
            </a:pPr>
            <a:r>
              <a:rPr lang="en-US" sz="2400" dirty="0" smtClean="0"/>
              <a:t>Guided self calibration</a:t>
            </a:r>
          </a:p>
          <a:p>
            <a:pPr marL="457200" indent="-457200">
              <a:buFont typeface="+mj-lt"/>
              <a:buAutoNum type="arabicPeriod"/>
            </a:pPr>
            <a:endParaRPr lang="en-US" sz="2400" dirty="0"/>
          </a:p>
          <a:p>
            <a:pPr marL="457200" indent="-457200">
              <a:buFont typeface="+mj-lt"/>
              <a:buAutoNum type="arabicPeriod"/>
            </a:pPr>
            <a:r>
              <a:rPr lang="en-US" sz="2400" dirty="0" smtClean="0"/>
              <a:t>Choices in self-calibration</a:t>
            </a:r>
          </a:p>
          <a:p>
            <a:pPr marL="342900" indent="-342900">
              <a:buFont typeface="+mj-lt"/>
              <a:buAutoNum type="arabicPeriod"/>
            </a:pPr>
            <a:endParaRPr lang="en-US" sz="2400" dirty="0"/>
          </a:p>
        </p:txBody>
      </p:sp>
    </p:spTree>
    <p:extLst>
      <p:ext uri="{BB962C8B-B14F-4D97-AF65-F5344CB8AC3E}">
        <p14:creationId xmlns:p14="http://schemas.microsoft.com/office/powerpoint/2010/main" val="10824353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2778" y="1434203"/>
            <a:ext cx="5995425" cy="3020950"/>
          </a:xfrm>
          <a:prstGeom prst="rect">
            <a:avLst/>
          </a:prstGeom>
        </p:spPr>
      </p:pic>
      <p:sp>
        <p:nvSpPr>
          <p:cNvPr id="6" name="TextBox 5"/>
          <p:cNvSpPr txBox="1"/>
          <p:nvPr/>
        </p:nvSpPr>
        <p:spPr>
          <a:xfrm>
            <a:off x="266217" y="1064871"/>
            <a:ext cx="6198363" cy="400110"/>
          </a:xfrm>
          <a:prstGeom prst="rect">
            <a:avLst/>
          </a:prstGeom>
          <a:noFill/>
        </p:spPr>
        <p:txBody>
          <a:bodyPr wrap="none" rtlCol="0">
            <a:spAutoFit/>
          </a:bodyPr>
          <a:lstStyle/>
          <a:p>
            <a:r>
              <a:rPr lang="en-US" sz="2000" b="1" dirty="0" smtClean="0"/>
              <a:t>Phase referencing: Correcting phase reference visibilities</a:t>
            </a:r>
            <a:endParaRPr lang="en-US" sz="2000" b="1" dirty="0"/>
          </a:p>
        </p:txBody>
      </p:sp>
      <p:sp>
        <p:nvSpPr>
          <p:cNvPr id="7" name="TextBox 6"/>
          <p:cNvSpPr txBox="1"/>
          <p:nvPr/>
        </p:nvSpPr>
        <p:spPr>
          <a:xfrm>
            <a:off x="717631" y="5278056"/>
            <a:ext cx="482824" cy="584775"/>
          </a:xfrm>
          <a:prstGeom prst="rect">
            <a:avLst/>
          </a:prstGeom>
          <a:noFill/>
        </p:spPr>
        <p:txBody>
          <a:bodyPr wrap="none" rtlCol="0">
            <a:spAutoFit/>
          </a:bodyPr>
          <a:lstStyle/>
          <a:p>
            <a:r>
              <a:rPr lang="en-US" sz="3200" b="1" dirty="0" smtClean="0"/>
              <a:t>+ </a:t>
            </a:r>
          </a:p>
        </p:txBody>
      </p:sp>
      <p:pic>
        <p:nvPicPr>
          <p:cNvPr id="8" name="Picture 7"/>
          <p:cNvPicPr>
            <a:picLocks noChangeAspect="1"/>
          </p:cNvPicPr>
          <p:nvPr/>
        </p:nvPicPr>
        <p:blipFill>
          <a:blip r:embed="rId3"/>
          <a:stretch>
            <a:fillRect/>
          </a:stretch>
        </p:blipFill>
        <p:spPr>
          <a:xfrm>
            <a:off x="1193041" y="4581314"/>
            <a:ext cx="2881247" cy="2105441"/>
          </a:xfrm>
          <a:prstGeom prst="rect">
            <a:avLst/>
          </a:prstGeom>
        </p:spPr>
      </p:pic>
      <p:sp>
        <p:nvSpPr>
          <p:cNvPr id="9" name="TextBox 8"/>
          <p:cNvSpPr txBox="1"/>
          <p:nvPr/>
        </p:nvSpPr>
        <p:spPr>
          <a:xfrm>
            <a:off x="4208291" y="5391645"/>
            <a:ext cx="2602636" cy="369332"/>
          </a:xfrm>
          <a:prstGeom prst="rect">
            <a:avLst/>
          </a:prstGeom>
          <a:noFill/>
        </p:spPr>
        <p:txBody>
          <a:bodyPr wrap="none" rtlCol="0">
            <a:spAutoFit/>
          </a:bodyPr>
          <a:lstStyle/>
          <a:p>
            <a:r>
              <a:rPr lang="en-US" smtClean="0"/>
              <a:t>Corrections (per antenna)</a:t>
            </a:r>
            <a:endParaRPr lang="en-US"/>
          </a:p>
        </p:txBody>
      </p:sp>
      <p:sp>
        <p:nvSpPr>
          <p:cNvPr id="10" name="TextBox 9"/>
          <p:cNvSpPr txBox="1"/>
          <p:nvPr/>
        </p:nvSpPr>
        <p:spPr>
          <a:xfrm>
            <a:off x="6667018" y="5391645"/>
            <a:ext cx="1262077" cy="369332"/>
          </a:xfrm>
          <a:prstGeom prst="rect">
            <a:avLst/>
          </a:prstGeom>
          <a:noFill/>
        </p:spPr>
        <p:txBody>
          <a:bodyPr wrap="none" rtlCol="0">
            <a:spAutoFit/>
          </a:bodyPr>
          <a:lstStyle/>
          <a:p>
            <a:r>
              <a:rPr lang="en-US" dirty="0" smtClean="0"/>
              <a:t>results in </a:t>
            </a:r>
            <a:r>
              <a:rPr lang="is-IS" dirty="0" smtClean="0"/>
              <a:t>…</a:t>
            </a:r>
            <a:endParaRPr lang="en-US" dirty="0"/>
          </a:p>
        </p:txBody>
      </p:sp>
      <p:sp>
        <p:nvSpPr>
          <p:cNvPr id="12" name="TextBox 11"/>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6370389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64871"/>
            <a:ext cx="4800288" cy="400110"/>
          </a:xfrm>
          <a:prstGeom prst="rect">
            <a:avLst/>
          </a:prstGeom>
          <a:noFill/>
        </p:spPr>
        <p:txBody>
          <a:bodyPr wrap="none" rtlCol="0">
            <a:spAutoFit/>
          </a:bodyPr>
          <a:lstStyle/>
          <a:p>
            <a:r>
              <a:rPr lang="en-US" sz="2000" b="1" dirty="0" smtClean="0"/>
              <a:t>Results in corrected phase for point source!</a:t>
            </a:r>
            <a:endParaRPr lang="en-US" sz="2000" b="1" dirty="0"/>
          </a:p>
        </p:txBody>
      </p:sp>
      <p:pic>
        <p:nvPicPr>
          <p:cNvPr id="6" name="Picture 5"/>
          <p:cNvPicPr>
            <a:picLocks noChangeAspect="1"/>
          </p:cNvPicPr>
          <p:nvPr/>
        </p:nvPicPr>
        <p:blipFill>
          <a:blip r:embed="rId2"/>
          <a:stretch>
            <a:fillRect/>
          </a:stretch>
        </p:blipFill>
        <p:spPr>
          <a:xfrm>
            <a:off x="590308" y="1434203"/>
            <a:ext cx="7801337" cy="4393284"/>
          </a:xfrm>
          <a:prstGeom prst="rect">
            <a:avLst/>
          </a:prstGeom>
        </p:spPr>
      </p:pic>
      <p:sp>
        <p:nvSpPr>
          <p:cNvPr id="7" name="Rectangle 6"/>
          <p:cNvSpPr/>
          <p:nvPr/>
        </p:nvSpPr>
        <p:spPr>
          <a:xfrm>
            <a:off x="725421" y="5827487"/>
            <a:ext cx="4572000" cy="707886"/>
          </a:xfrm>
          <a:prstGeom prst="rect">
            <a:avLst/>
          </a:prstGeom>
        </p:spPr>
        <p:txBody>
          <a:bodyPr>
            <a:spAutoFit/>
          </a:bodyPr>
          <a:lstStyle/>
          <a:p>
            <a:pPr marL="342900" marR="0" indent="-342900">
              <a:buFont typeface="Arial" charset="0"/>
              <a:buChar char="•"/>
            </a:pPr>
            <a:r>
              <a:rPr lang="en-US" sz="2000" dirty="0"/>
              <a:t>Scatter reduced</a:t>
            </a:r>
          </a:p>
          <a:p>
            <a:pPr marL="342900" marR="0" indent="-342900">
              <a:buFont typeface="Arial" charset="0"/>
              <a:buChar char="•"/>
            </a:pPr>
            <a:r>
              <a:rPr lang="en-US" sz="2000" dirty="0"/>
              <a:t>Phases aligned close to 0</a:t>
            </a:r>
          </a:p>
        </p:txBody>
      </p:sp>
      <p:sp>
        <p:nvSpPr>
          <p:cNvPr id="8" name="TextBox 7"/>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0283819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6217" y="1088020"/>
            <a:ext cx="2730171" cy="400110"/>
          </a:xfrm>
          <a:prstGeom prst="rect">
            <a:avLst/>
          </a:prstGeom>
          <a:noFill/>
        </p:spPr>
        <p:txBody>
          <a:bodyPr wrap="none" rtlCol="0">
            <a:spAutoFit/>
          </a:bodyPr>
          <a:lstStyle/>
          <a:p>
            <a:r>
              <a:rPr lang="en-US" sz="2000" b="1" dirty="0" smtClean="0"/>
              <a:t>First image of </a:t>
            </a:r>
            <a:r>
              <a:rPr lang="en-US" sz="2000" b="1" smtClean="0"/>
              <a:t>the target</a:t>
            </a:r>
            <a:endParaRPr lang="en-US" sz="2000" b="1"/>
          </a:p>
        </p:txBody>
      </p:sp>
      <p:pic>
        <p:nvPicPr>
          <p:cNvPr id="7" name="Picture 6"/>
          <p:cNvPicPr>
            <a:picLocks noChangeAspect="1"/>
          </p:cNvPicPr>
          <p:nvPr/>
        </p:nvPicPr>
        <p:blipFill>
          <a:blip r:embed="rId2"/>
          <a:stretch>
            <a:fillRect/>
          </a:stretch>
        </p:blipFill>
        <p:spPr>
          <a:xfrm>
            <a:off x="503921" y="1740678"/>
            <a:ext cx="3876675" cy="3876675"/>
          </a:xfrm>
          <a:prstGeom prst="rect">
            <a:avLst/>
          </a:prstGeom>
        </p:spPr>
      </p:pic>
      <p:sp>
        <p:nvSpPr>
          <p:cNvPr id="8" name="Rectangle 7"/>
          <p:cNvSpPr/>
          <p:nvPr/>
        </p:nvSpPr>
        <p:spPr>
          <a:xfrm>
            <a:off x="4380596" y="2875133"/>
            <a:ext cx="4572000" cy="1200329"/>
          </a:xfrm>
          <a:prstGeom prst="rect">
            <a:avLst/>
          </a:prstGeom>
        </p:spPr>
        <p:txBody>
          <a:bodyPr>
            <a:spAutoFit/>
          </a:bodyPr>
          <a:lstStyle/>
          <a:p>
            <a:pPr lvl="1"/>
            <a:r>
              <a:rPr lang="en-US" smtClean="0"/>
              <a:t>Dirty map </a:t>
            </a:r>
          </a:p>
          <a:p>
            <a:pPr marL="742950" lvl="1" indent="-285750">
              <a:buFont typeface="Arial" charset="0"/>
              <a:buChar char="•"/>
            </a:pPr>
            <a:r>
              <a:rPr lang="en-US" smtClean="0"/>
              <a:t>Raw phase (not corrected)</a:t>
            </a:r>
          </a:p>
          <a:p>
            <a:pPr marL="742950" lvl="1" indent="-285750">
              <a:buFont typeface="Arial" charset="0"/>
              <a:buChar char="•"/>
            </a:pPr>
            <a:r>
              <a:rPr lang="en-US" smtClean="0"/>
              <a:t>Holes and smearing </a:t>
            </a:r>
          </a:p>
          <a:p>
            <a:pPr marL="742950" lvl="1" indent="-285750">
              <a:buFont typeface="Arial" charset="0"/>
              <a:buChar char="•"/>
            </a:pPr>
            <a:r>
              <a:rPr lang="en-US" smtClean="0"/>
              <a:t>No peaks</a:t>
            </a:r>
            <a:endParaRPr lang="en-US" dirty="0"/>
          </a:p>
        </p:txBody>
      </p:sp>
      <p:sp>
        <p:nvSpPr>
          <p:cNvPr id="9" name="Rectangle 8"/>
          <p:cNvSpPr/>
          <p:nvPr/>
        </p:nvSpPr>
        <p:spPr>
          <a:xfrm>
            <a:off x="503921" y="5900679"/>
            <a:ext cx="7233755" cy="646331"/>
          </a:xfrm>
          <a:prstGeom prst="rect">
            <a:avLst/>
          </a:prstGeom>
        </p:spPr>
        <p:txBody>
          <a:bodyPr wrap="square">
            <a:spAutoFit/>
          </a:bodyPr>
          <a:lstStyle/>
          <a:p>
            <a:r>
              <a:rPr lang="en-US" dirty="0" smtClean="0"/>
              <a:t>Apply phase referencing </a:t>
            </a:r>
            <a:r>
              <a:rPr lang="en-US" dirty="0"/>
              <a:t>corrections to visibility </a:t>
            </a:r>
            <a:r>
              <a:rPr lang="en-US" dirty="0" smtClean="0"/>
              <a:t>data and</a:t>
            </a:r>
            <a:endParaRPr lang="en-US" dirty="0"/>
          </a:p>
          <a:p>
            <a:r>
              <a:rPr lang="en-US" dirty="0"/>
              <a:t>Fourier transform to image </a:t>
            </a:r>
            <a:r>
              <a:rPr lang="en-US" dirty="0" smtClean="0"/>
              <a:t>plane</a:t>
            </a:r>
            <a:r>
              <a:rPr lang="is-IS" dirty="0" smtClean="0"/>
              <a:t>….</a:t>
            </a:r>
            <a:endParaRPr lang="en-US" dirty="0"/>
          </a:p>
        </p:txBody>
      </p:sp>
      <p:sp>
        <p:nvSpPr>
          <p:cNvPr id="10" name="TextBox 9"/>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4875203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88020"/>
            <a:ext cx="2730171" cy="400110"/>
          </a:xfrm>
          <a:prstGeom prst="rect">
            <a:avLst/>
          </a:prstGeom>
          <a:noFill/>
        </p:spPr>
        <p:txBody>
          <a:bodyPr wrap="none" rtlCol="0">
            <a:spAutoFit/>
          </a:bodyPr>
          <a:lstStyle/>
          <a:p>
            <a:r>
              <a:rPr lang="en-US" sz="2000" b="1" dirty="0" smtClean="0"/>
              <a:t>First image of </a:t>
            </a:r>
            <a:r>
              <a:rPr lang="en-US" sz="2000" b="1" smtClean="0"/>
              <a:t>the target</a:t>
            </a:r>
            <a:endParaRPr lang="en-US" sz="2000" b="1"/>
          </a:p>
        </p:txBody>
      </p:sp>
      <p:pic>
        <p:nvPicPr>
          <p:cNvPr id="6" name="Picture 5"/>
          <p:cNvPicPr>
            <a:picLocks noChangeAspect="1"/>
          </p:cNvPicPr>
          <p:nvPr/>
        </p:nvPicPr>
        <p:blipFill>
          <a:blip r:embed="rId2"/>
          <a:stretch>
            <a:fillRect/>
          </a:stretch>
        </p:blipFill>
        <p:spPr>
          <a:xfrm>
            <a:off x="266217" y="1740678"/>
            <a:ext cx="3602874" cy="3602874"/>
          </a:xfrm>
          <a:prstGeom prst="rect">
            <a:avLst/>
          </a:prstGeom>
        </p:spPr>
      </p:pic>
      <p:pic>
        <p:nvPicPr>
          <p:cNvPr id="8" name="Picture 7"/>
          <p:cNvPicPr>
            <a:picLocks noChangeAspect="1"/>
          </p:cNvPicPr>
          <p:nvPr/>
        </p:nvPicPr>
        <p:blipFill>
          <a:blip r:embed="rId3"/>
          <a:stretch>
            <a:fillRect/>
          </a:stretch>
        </p:blipFill>
        <p:spPr>
          <a:xfrm>
            <a:off x="5324353" y="1740678"/>
            <a:ext cx="3643669" cy="3604064"/>
          </a:xfrm>
          <a:prstGeom prst="rect">
            <a:avLst/>
          </a:prstGeom>
        </p:spPr>
      </p:pic>
      <p:cxnSp>
        <p:nvCxnSpPr>
          <p:cNvPr id="10" name="Straight Arrow Connector 9"/>
          <p:cNvCxnSpPr>
            <a:stCxn id="6" idx="3"/>
            <a:endCxn id="8" idx="1"/>
          </p:cNvCxnSpPr>
          <p:nvPr/>
        </p:nvCxnSpPr>
        <p:spPr>
          <a:xfrm>
            <a:off x="3869091" y="3542115"/>
            <a:ext cx="1455262" cy="59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60201" y="3172783"/>
            <a:ext cx="1273041" cy="369332"/>
          </a:xfrm>
          <a:prstGeom prst="rect">
            <a:avLst/>
          </a:prstGeom>
          <a:noFill/>
        </p:spPr>
        <p:txBody>
          <a:bodyPr wrap="none" rtlCol="0">
            <a:spAutoFit/>
          </a:bodyPr>
          <a:lstStyle/>
          <a:p>
            <a:r>
              <a:rPr lang="en-US" smtClean="0"/>
              <a:t>Deconvolve</a:t>
            </a:r>
            <a:endParaRPr lang="en-US" dirty="0"/>
          </a:p>
        </p:txBody>
      </p:sp>
      <p:sp>
        <p:nvSpPr>
          <p:cNvPr id="15" name="TextBox 14"/>
          <p:cNvSpPr txBox="1"/>
          <p:nvPr/>
        </p:nvSpPr>
        <p:spPr>
          <a:xfrm>
            <a:off x="4038620" y="3542115"/>
            <a:ext cx="1116203" cy="369332"/>
          </a:xfrm>
          <a:prstGeom prst="rect">
            <a:avLst/>
          </a:prstGeom>
          <a:noFill/>
        </p:spPr>
        <p:txBody>
          <a:bodyPr wrap="none" rtlCol="0">
            <a:spAutoFit/>
          </a:bodyPr>
          <a:lstStyle/>
          <a:p>
            <a:r>
              <a:rPr lang="en-US" smtClean="0"/>
              <a:t>iteratively</a:t>
            </a:r>
            <a:endParaRPr lang="en-US"/>
          </a:p>
        </p:txBody>
      </p:sp>
      <p:pic>
        <p:nvPicPr>
          <p:cNvPr id="16" name="Picture 15"/>
          <p:cNvPicPr>
            <a:picLocks noChangeAspect="1"/>
          </p:cNvPicPr>
          <p:nvPr/>
        </p:nvPicPr>
        <p:blipFill>
          <a:blip r:embed="rId4"/>
          <a:stretch>
            <a:fillRect/>
          </a:stretch>
        </p:blipFill>
        <p:spPr>
          <a:xfrm>
            <a:off x="3443704" y="4086728"/>
            <a:ext cx="2216582" cy="2135196"/>
          </a:xfrm>
          <a:prstGeom prst="rect">
            <a:avLst/>
          </a:prstGeom>
        </p:spPr>
      </p:pic>
      <p:sp>
        <p:nvSpPr>
          <p:cNvPr id="17" name="TextBox 16"/>
          <p:cNvSpPr txBox="1"/>
          <p:nvPr/>
        </p:nvSpPr>
        <p:spPr>
          <a:xfrm>
            <a:off x="3542399" y="6279536"/>
            <a:ext cx="2117887" cy="369332"/>
          </a:xfrm>
          <a:prstGeom prst="rect">
            <a:avLst/>
          </a:prstGeom>
          <a:noFill/>
        </p:spPr>
        <p:txBody>
          <a:bodyPr wrap="none" rtlCol="0">
            <a:spAutoFit/>
          </a:bodyPr>
          <a:lstStyle/>
          <a:p>
            <a:r>
              <a:rPr lang="en-US" smtClean="0"/>
              <a:t>with the dirty beam!</a:t>
            </a:r>
            <a:endParaRPr lang="en-US"/>
          </a:p>
        </p:txBody>
      </p:sp>
      <p:sp>
        <p:nvSpPr>
          <p:cNvPr id="18" name="TextBox 17"/>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5347697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765910"/>
            <a:ext cx="9144000" cy="4092090"/>
          </a:xfrm>
          <a:prstGeom prst="rect">
            <a:avLst/>
          </a:prstGeom>
        </p:spPr>
      </p:pic>
      <p:sp>
        <p:nvSpPr>
          <p:cNvPr id="6" name="Rectangle 5"/>
          <p:cNvSpPr/>
          <p:nvPr/>
        </p:nvSpPr>
        <p:spPr>
          <a:xfrm>
            <a:off x="266216" y="1665355"/>
            <a:ext cx="5555849" cy="923330"/>
          </a:xfrm>
          <a:prstGeom prst="rect">
            <a:avLst/>
          </a:prstGeom>
        </p:spPr>
        <p:txBody>
          <a:bodyPr wrap="square">
            <a:spAutoFit/>
          </a:bodyPr>
          <a:lstStyle/>
          <a:p>
            <a:r>
              <a:rPr lang="en-US" dirty="0"/>
              <a:t>Take care in setting mask (clean boxes</a:t>
            </a:r>
            <a:r>
              <a:rPr lang="en-US" dirty="0" smtClean="0"/>
              <a:t>)!</a:t>
            </a:r>
            <a:endParaRPr lang="en-US" dirty="0"/>
          </a:p>
          <a:p>
            <a:pPr marL="285750" indent="-285750">
              <a:buFont typeface="Arial" charset="0"/>
              <a:buChar char="•"/>
            </a:pPr>
            <a:r>
              <a:rPr lang="en-US" dirty="0"/>
              <a:t>Clean Components will be used as model</a:t>
            </a:r>
          </a:p>
          <a:p>
            <a:pPr marL="285750" indent="-285750">
              <a:buFont typeface="Arial" charset="0"/>
              <a:buChar char="•"/>
            </a:pPr>
            <a:r>
              <a:rPr lang="en-US" dirty="0"/>
              <a:t>Plot dirty beam to help avoid </a:t>
            </a:r>
            <a:r>
              <a:rPr lang="en-US" dirty="0" err="1"/>
              <a:t>sidelobes</a:t>
            </a:r>
            <a:endParaRPr lang="en-US" dirty="0"/>
          </a:p>
        </p:txBody>
      </p:sp>
      <p:sp>
        <p:nvSpPr>
          <p:cNvPr id="8" name="TextBox 7"/>
          <p:cNvSpPr txBox="1"/>
          <p:nvPr/>
        </p:nvSpPr>
        <p:spPr>
          <a:xfrm>
            <a:off x="266217" y="1088020"/>
            <a:ext cx="4354462" cy="400110"/>
          </a:xfrm>
          <a:prstGeom prst="rect">
            <a:avLst/>
          </a:prstGeom>
          <a:noFill/>
        </p:spPr>
        <p:txBody>
          <a:bodyPr wrap="none" rtlCol="0">
            <a:spAutoFit/>
          </a:bodyPr>
          <a:lstStyle/>
          <a:p>
            <a:r>
              <a:rPr lang="en-US" sz="2000" b="1" dirty="0" smtClean="0"/>
              <a:t>Preparing the model for self calibration</a:t>
            </a:r>
            <a:endParaRPr lang="en-US" sz="2000" b="1" dirty="0"/>
          </a:p>
        </p:txBody>
      </p:sp>
      <p:pic>
        <p:nvPicPr>
          <p:cNvPr id="9" name="Picture 8"/>
          <p:cNvPicPr>
            <a:picLocks noChangeAspect="1"/>
          </p:cNvPicPr>
          <p:nvPr/>
        </p:nvPicPr>
        <p:blipFill>
          <a:blip r:embed="rId3"/>
          <a:stretch>
            <a:fillRect/>
          </a:stretch>
        </p:blipFill>
        <p:spPr>
          <a:xfrm>
            <a:off x="6927418" y="648254"/>
            <a:ext cx="2216582" cy="2135196"/>
          </a:xfrm>
          <a:prstGeom prst="rect">
            <a:avLst/>
          </a:prstGeom>
        </p:spPr>
      </p:pic>
      <p:sp>
        <p:nvSpPr>
          <p:cNvPr id="10" name="TextBox 9"/>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3970388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217" y="1422627"/>
            <a:ext cx="8206451" cy="2246769"/>
          </a:xfrm>
          <a:prstGeom prst="rect">
            <a:avLst/>
          </a:prstGeom>
        </p:spPr>
        <p:txBody>
          <a:bodyPr wrap="square">
            <a:spAutoFit/>
          </a:bodyPr>
          <a:lstStyle/>
          <a:p>
            <a:r>
              <a:rPr lang="en-US" sz="2000" dirty="0"/>
              <a:t>FT of Clean Components stored in MS 'model' </a:t>
            </a:r>
            <a:r>
              <a:rPr lang="en-US" sz="2000" dirty="0" smtClean="0"/>
              <a:t>column if </a:t>
            </a:r>
            <a:r>
              <a:rPr lang="en-US" sz="2000" dirty="0" err="1" smtClean="0"/>
              <a:t>usescratch</a:t>
            </a:r>
            <a:r>
              <a:rPr lang="en-US" sz="2000" dirty="0" smtClean="0"/>
              <a:t> in CASA clean is set to True</a:t>
            </a:r>
          </a:p>
          <a:p>
            <a:endParaRPr lang="en-US" sz="2000" dirty="0"/>
          </a:p>
          <a:p>
            <a:r>
              <a:rPr lang="en-US" sz="2000" dirty="0" smtClean="0"/>
              <a:t>Alternatively use task </a:t>
            </a:r>
            <a:r>
              <a:rPr lang="en-US" sz="2000" b="1" dirty="0" err="1" smtClean="0"/>
              <a:t>ft</a:t>
            </a:r>
            <a:r>
              <a:rPr lang="en-US" sz="2000" b="1" dirty="0" smtClean="0"/>
              <a:t> </a:t>
            </a:r>
            <a:r>
              <a:rPr lang="en-US" sz="2000" dirty="0" smtClean="0"/>
              <a:t>to convert .model file into model visibilities!</a:t>
            </a:r>
          </a:p>
          <a:p>
            <a:endParaRPr lang="en-US" sz="2000" dirty="0"/>
          </a:p>
          <a:p>
            <a:r>
              <a:rPr lang="en-US" sz="2000" dirty="0" smtClean="0"/>
              <a:t>Use </a:t>
            </a:r>
            <a:r>
              <a:rPr lang="en-US" sz="2000" b="1" dirty="0" err="1" smtClean="0"/>
              <a:t>gaincal</a:t>
            </a:r>
            <a:r>
              <a:rPr lang="en-US" sz="2000" dirty="0" smtClean="0"/>
              <a:t> to obtain phase solutions contained in a calibration file - </a:t>
            </a:r>
            <a:r>
              <a:rPr lang="en-US" sz="2000" b="1" dirty="0" err="1"/>
              <a:t>gaincal</a:t>
            </a:r>
            <a:r>
              <a:rPr lang="en-US" sz="2000" dirty="0"/>
              <a:t> compares model with target visibility </a:t>
            </a:r>
            <a:r>
              <a:rPr lang="en-US" sz="2000" dirty="0" smtClean="0"/>
              <a:t>data</a:t>
            </a:r>
            <a:endParaRPr lang="en-US" sz="2000" dirty="0"/>
          </a:p>
        </p:txBody>
      </p:sp>
      <p:sp>
        <p:nvSpPr>
          <p:cNvPr id="6" name="TextBox 5"/>
          <p:cNvSpPr txBox="1"/>
          <p:nvPr/>
        </p:nvSpPr>
        <p:spPr>
          <a:xfrm>
            <a:off x="266217" y="1088020"/>
            <a:ext cx="2457789" cy="400110"/>
          </a:xfrm>
          <a:prstGeom prst="rect">
            <a:avLst/>
          </a:prstGeom>
          <a:noFill/>
        </p:spPr>
        <p:txBody>
          <a:bodyPr wrap="none" rtlCol="0">
            <a:spAutoFit/>
          </a:bodyPr>
          <a:lstStyle/>
          <a:p>
            <a:r>
              <a:rPr lang="en-US" sz="2000" b="1" dirty="0" smtClean="0"/>
              <a:t>Phase self-calibration</a:t>
            </a:r>
            <a:endParaRPr lang="en-US" sz="2000" b="1" dirty="0"/>
          </a:p>
        </p:txBody>
      </p:sp>
      <p:pic>
        <p:nvPicPr>
          <p:cNvPr id="7" name="Picture 6"/>
          <p:cNvPicPr>
            <a:picLocks noChangeAspect="1"/>
          </p:cNvPicPr>
          <p:nvPr/>
        </p:nvPicPr>
        <p:blipFill>
          <a:blip r:embed="rId2"/>
          <a:stretch>
            <a:fillRect/>
          </a:stretch>
        </p:blipFill>
        <p:spPr>
          <a:xfrm>
            <a:off x="160356" y="3894849"/>
            <a:ext cx="4124313" cy="2855221"/>
          </a:xfrm>
          <a:prstGeom prst="rect">
            <a:avLst/>
          </a:prstGeom>
        </p:spPr>
      </p:pic>
      <p:sp>
        <p:nvSpPr>
          <p:cNvPr id="8" name="TextBox 7"/>
          <p:cNvSpPr txBox="1"/>
          <p:nvPr/>
        </p:nvSpPr>
        <p:spPr>
          <a:xfrm>
            <a:off x="4369442" y="4988688"/>
            <a:ext cx="338554" cy="461665"/>
          </a:xfrm>
          <a:prstGeom prst="rect">
            <a:avLst/>
          </a:prstGeom>
          <a:noFill/>
        </p:spPr>
        <p:txBody>
          <a:bodyPr wrap="none" rtlCol="0">
            <a:spAutoFit/>
          </a:bodyPr>
          <a:lstStyle/>
          <a:p>
            <a:r>
              <a:rPr lang="en-US" sz="2400" b="1" smtClean="0"/>
              <a:t>+</a:t>
            </a:r>
            <a:endParaRPr lang="en-US" sz="2400" b="1"/>
          </a:p>
        </p:txBody>
      </p:sp>
      <p:pic>
        <p:nvPicPr>
          <p:cNvPr id="9" name="Picture 8"/>
          <p:cNvPicPr>
            <a:picLocks noChangeAspect="1"/>
          </p:cNvPicPr>
          <p:nvPr/>
        </p:nvPicPr>
        <p:blipFill>
          <a:blip r:embed="rId3"/>
          <a:stretch>
            <a:fillRect/>
          </a:stretch>
        </p:blipFill>
        <p:spPr>
          <a:xfrm>
            <a:off x="4956613" y="3894849"/>
            <a:ext cx="3621916" cy="2729819"/>
          </a:xfrm>
          <a:prstGeom prst="rect">
            <a:avLst/>
          </a:prstGeom>
        </p:spPr>
      </p:pic>
      <p:sp>
        <p:nvSpPr>
          <p:cNvPr id="10" name="TextBox 9"/>
          <p:cNvSpPr txBox="1"/>
          <p:nvPr/>
        </p:nvSpPr>
        <p:spPr>
          <a:xfrm>
            <a:off x="-29269" y="3646470"/>
            <a:ext cx="4799584" cy="369332"/>
          </a:xfrm>
          <a:prstGeom prst="rect">
            <a:avLst/>
          </a:prstGeom>
          <a:noFill/>
        </p:spPr>
        <p:txBody>
          <a:bodyPr wrap="none" rtlCol="0">
            <a:spAutoFit/>
          </a:bodyPr>
          <a:lstStyle/>
          <a:p>
            <a:r>
              <a:rPr lang="en-US" dirty="0" smtClean="0"/>
              <a:t>Target visibility phases - only phase ref correction</a:t>
            </a:r>
            <a:endParaRPr lang="en-US" dirty="0"/>
          </a:p>
        </p:txBody>
      </p:sp>
      <p:sp>
        <p:nvSpPr>
          <p:cNvPr id="11" name="TextBox 10"/>
          <p:cNvSpPr txBox="1"/>
          <p:nvPr/>
        </p:nvSpPr>
        <p:spPr>
          <a:xfrm>
            <a:off x="4956613" y="3646470"/>
            <a:ext cx="1643399" cy="369332"/>
          </a:xfrm>
          <a:prstGeom prst="rect">
            <a:avLst/>
          </a:prstGeom>
          <a:noFill/>
        </p:spPr>
        <p:txBody>
          <a:bodyPr wrap="none" rtlCol="0">
            <a:spAutoFit/>
          </a:bodyPr>
          <a:lstStyle/>
          <a:p>
            <a:r>
              <a:rPr lang="en-US" smtClean="0"/>
              <a:t>Phase solutions</a:t>
            </a:r>
            <a:endParaRPr lang="en-US"/>
          </a:p>
        </p:txBody>
      </p:sp>
      <p:sp>
        <p:nvSpPr>
          <p:cNvPr id="12" name="TextBox 11"/>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2034361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53803" y="2684278"/>
            <a:ext cx="4590197" cy="3268167"/>
          </a:xfrm>
          <a:prstGeom prst="rect">
            <a:avLst/>
          </a:prstGeom>
        </p:spPr>
      </p:pic>
      <p:sp>
        <p:nvSpPr>
          <p:cNvPr id="5" name="TextBox 4"/>
          <p:cNvSpPr txBox="1"/>
          <p:nvPr/>
        </p:nvSpPr>
        <p:spPr>
          <a:xfrm>
            <a:off x="4689501" y="2163267"/>
            <a:ext cx="4193520" cy="369332"/>
          </a:xfrm>
          <a:prstGeom prst="rect">
            <a:avLst/>
          </a:prstGeom>
          <a:noFill/>
        </p:spPr>
        <p:txBody>
          <a:bodyPr wrap="none" rtlCol="0">
            <a:spAutoFit/>
          </a:bodyPr>
          <a:lstStyle/>
          <a:p>
            <a:r>
              <a:rPr lang="en-US" dirty="0" smtClean="0"/>
              <a:t>Target </a:t>
            </a:r>
            <a:r>
              <a:rPr lang="en-US" smtClean="0"/>
              <a:t>with phase </a:t>
            </a:r>
            <a:r>
              <a:rPr lang="en-US" dirty="0" smtClean="0"/>
              <a:t>self </a:t>
            </a:r>
            <a:r>
              <a:rPr lang="en-US" dirty="0" err="1" smtClean="0"/>
              <a:t>cal</a:t>
            </a:r>
            <a:r>
              <a:rPr lang="en-US" dirty="0" smtClean="0"/>
              <a:t> solutions applied</a:t>
            </a:r>
            <a:endParaRPr lang="en-US" dirty="0"/>
          </a:p>
        </p:txBody>
      </p:sp>
      <p:pic>
        <p:nvPicPr>
          <p:cNvPr id="6" name="Picture 5"/>
          <p:cNvPicPr>
            <a:picLocks noChangeAspect="1"/>
          </p:cNvPicPr>
          <p:nvPr/>
        </p:nvPicPr>
        <p:blipFill>
          <a:blip r:embed="rId3"/>
          <a:stretch>
            <a:fillRect/>
          </a:stretch>
        </p:blipFill>
        <p:spPr>
          <a:xfrm>
            <a:off x="-31304" y="2672702"/>
            <a:ext cx="4720805" cy="3268167"/>
          </a:xfrm>
          <a:prstGeom prst="rect">
            <a:avLst/>
          </a:prstGeom>
        </p:spPr>
      </p:pic>
      <p:sp>
        <p:nvSpPr>
          <p:cNvPr id="7" name="TextBox 6"/>
          <p:cNvSpPr txBox="1"/>
          <p:nvPr/>
        </p:nvSpPr>
        <p:spPr>
          <a:xfrm>
            <a:off x="-31304" y="2037947"/>
            <a:ext cx="4720805" cy="646331"/>
          </a:xfrm>
          <a:prstGeom prst="rect">
            <a:avLst/>
          </a:prstGeom>
          <a:noFill/>
        </p:spPr>
        <p:txBody>
          <a:bodyPr wrap="square" rtlCol="0">
            <a:spAutoFit/>
          </a:bodyPr>
          <a:lstStyle/>
          <a:p>
            <a:r>
              <a:rPr lang="en-US" dirty="0" smtClean="0"/>
              <a:t>Target visibility phases - only phase referencing correction</a:t>
            </a:r>
            <a:endParaRPr lang="en-US" dirty="0"/>
          </a:p>
        </p:txBody>
      </p:sp>
      <p:sp>
        <p:nvSpPr>
          <p:cNvPr id="9" name="TextBox 8"/>
          <p:cNvSpPr txBox="1"/>
          <p:nvPr/>
        </p:nvSpPr>
        <p:spPr>
          <a:xfrm>
            <a:off x="266217" y="1088020"/>
            <a:ext cx="2457789" cy="400110"/>
          </a:xfrm>
          <a:prstGeom prst="rect">
            <a:avLst/>
          </a:prstGeom>
          <a:noFill/>
        </p:spPr>
        <p:txBody>
          <a:bodyPr wrap="none" rtlCol="0">
            <a:spAutoFit/>
          </a:bodyPr>
          <a:lstStyle/>
          <a:p>
            <a:r>
              <a:rPr lang="en-US" sz="2000" b="1" dirty="0" smtClean="0"/>
              <a:t>Phase self-calibration</a:t>
            </a:r>
            <a:endParaRPr lang="en-US" sz="2000" b="1" dirty="0"/>
          </a:p>
        </p:txBody>
      </p:sp>
      <p:sp>
        <p:nvSpPr>
          <p:cNvPr id="10" name="TextBox 9"/>
          <p:cNvSpPr txBox="1"/>
          <p:nvPr/>
        </p:nvSpPr>
        <p:spPr>
          <a:xfrm>
            <a:off x="279575" y="1506300"/>
            <a:ext cx="8603445" cy="646331"/>
          </a:xfrm>
          <a:prstGeom prst="rect">
            <a:avLst/>
          </a:prstGeom>
          <a:noFill/>
        </p:spPr>
        <p:txBody>
          <a:bodyPr wrap="none" rtlCol="0">
            <a:spAutoFit/>
          </a:bodyPr>
          <a:lstStyle/>
          <a:p>
            <a:pPr marL="285750" indent="-285750">
              <a:buFont typeface="Arial" charset="0"/>
              <a:buChar char="•"/>
            </a:pPr>
            <a:r>
              <a:rPr lang="en-US" dirty="0" smtClean="0"/>
              <a:t>Use CASA task </a:t>
            </a:r>
            <a:r>
              <a:rPr lang="en-US" b="1" dirty="0" err="1" smtClean="0"/>
              <a:t>applycal</a:t>
            </a:r>
            <a:r>
              <a:rPr lang="en-US" b="1" dirty="0" smtClean="0"/>
              <a:t> </a:t>
            </a:r>
            <a:r>
              <a:rPr lang="en-US" dirty="0" smtClean="0"/>
              <a:t>to apply calibration file (containing self-</a:t>
            </a:r>
            <a:r>
              <a:rPr lang="en-US" dirty="0" err="1" smtClean="0"/>
              <a:t>cal</a:t>
            </a:r>
            <a:r>
              <a:rPr lang="en-US" dirty="0" smtClean="0"/>
              <a:t> solutions) to the MS</a:t>
            </a:r>
          </a:p>
          <a:p>
            <a:pPr marL="285750" indent="-285750">
              <a:buFont typeface="Arial" charset="0"/>
              <a:buChar char="•"/>
            </a:pPr>
            <a:endParaRPr lang="en-US" b="1" dirty="0" smtClean="0"/>
          </a:p>
        </p:txBody>
      </p:sp>
      <p:sp>
        <p:nvSpPr>
          <p:cNvPr id="11" name="Rectangle 10"/>
          <p:cNvSpPr/>
          <p:nvPr/>
        </p:nvSpPr>
        <p:spPr>
          <a:xfrm>
            <a:off x="279575" y="6080972"/>
            <a:ext cx="8320415" cy="646331"/>
          </a:xfrm>
          <a:prstGeom prst="rect">
            <a:avLst/>
          </a:prstGeom>
        </p:spPr>
        <p:txBody>
          <a:bodyPr wrap="square">
            <a:spAutoFit/>
          </a:bodyPr>
          <a:lstStyle/>
          <a:p>
            <a:pPr marL="285750" indent="-285750">
              <a:buFont typeface="Arial" charset="0"/>
              <a:buChar char="•"/>
            </a:pPr>
            <a:r>
              <a:rPr lang="en-US" dirty="0"/>
              <a:t>Much improved and smoother target phases - reduced scatter!</a:t>
            </a:r>
          </a:p>
          <a:p>
            <a:pPr marL="285750" indent="-285750">
              <a:buFont typeface="Arial" charset="0"/>
              <a:buChar char="•"/>
            </a:pPr>
            <a:r>
              <a:rPr lang="en-US" dirty="0"/>
              <a:t>Offset between pols has been removed!</a:t>
            </a:r>
          </a:p>
        </p:txBody>
      </p:sp>
      <p:sp>
        <p:nvSpPr>
          <p:cNvPr id="12" name="TextBox 11"/>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2742052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2516" y="1624931"/>
            <a:ext cx="8461094" cy="1754326"/>
          </a:xfrm>
          <a:prstGeom prst="rect">
            <a:avLst/>
          </a:prstGeom>
        </p:spPr>
        <p:txBody>
          <a:bodyPr wrap="square">
            <a:spAutoFit/>
          </a:bodyPr>
          <a:lstStyle/>
          <a:p>
            <a:pPr marL="285750" indent="-285750">
              <a:buFont typeface="Arial" charset="0"/>
              <a:buChar char="•"/>
            </a:pPr>
            <a:r>
              <a:rPr lang="en-US" dirty="0" smtClean="0"/>
              <a:t>Once solutions have been applied, image again!</a:t>
            </a:r>
          </a:p>
          <a:p>
            <a:r>
              <a:rPr lang="en-US" dirty="0" smtClean="0"/>
              <a:t>	Note that: </a:t>
            </a:r>
          </a:p>
          <a:p>
            <a:pPr marL="1200150" lvl="2" indent="-285750">
              <a:buFont typeface="Arial" charset="0"/>
              <a:buChar char="•"/>
            </a:pPr>
            <a:r>
              <a:rPr lang="en-US" dirty="0"/>
              <a:t>T</a:t>
            </a:r>
            <a:r>
              <a:rPr lang="en-US" dirty="0" smtClean="0"/>
              <a:t>he old </a:t>
            </a:r>
            <a:r>
              <a:rPr lang="en-US" dirty="0"/>
              <a:t>model </a:t>
            </a:r>
            <a:r>
              <a:rPr lang="en-US" dirty="0" smtClean="0"/>
              <a:t>column is </a:t>
            </a:r>
            <a:r>
              <a:rPr lang="en-US" dirty="0"/>
              <a:t>overwritten</a:t>
            </a:r>
          </a:p>
          <a:p>
            <a:pPr marL="1200150" lvl="2" indent="-285750">
              <a:buFont typeface="Arial" charset="0"/>
              <a:buChar char="•"/>
            </a:pPr>
            <a:r>
              <a:rPr lang="en-US" dirty="0" smtClean="0"/>
              <a:t>Use task </a:t>
            </a:r>
            <a:r>
              <a:rPr lang="en-US" b="1" dirty="0" err="1" smtClean="0"/>
              <a:t>ft</a:t>
            </a:r>
            <a:r>
              <a:rPr lang="en-US" b="1" dirty="0" smtClean="0"/>
              <a:t> </a:t>
            </a:r>
            <a:r>
              <a:rPr lang="en-US" dirty="0" smtClean="0"/>
              <a:t>(with previous model image) </a:t>
            </a:r>
            <a:r>
              <a:rPr lang="en-US" dirty="0"/>
              <a:t>if you want to go back to a previous Clean </a:t>
            </a:r>
            <a:r>
              <a:rPr lang="en-US" dirty="0" smtClean="0"/>
              <a:t>model</a:t>
            </a:r>
          </a:p>
          <a:p>
            <a:pPr marL="285750" indent="-285750">
              <a:buFont typeface="Arial" charset="0"/>
              <a:buChar char="•"/>
            </a:pPr>
            <a:r>
              <a:rPr lang="en-US" dirty="0" smtClean="0"/>
              <a:t>Repeat this process until residual phase solutions converge on zero.</a:t>
            </a:r>
          </a:p>
        </p:txBody>
      </p:sp>
      <p:sp>
        <p:nvSpPr>
          <p:cNvPr id="6" name="TextBox 5"/>
          <p:cNvSpPr txBox="1"/>
          <p:nvPr/>
        </p:nvSpPr>
        <p:spPr>
          <a:xfrm>
            <a:off x="266217" y="1111169"/>
            <a:ext cx="2718821" cy="400110"/>
          </a:xfrm>
          <a:prstGeom prst="rect">
            <a:avLst/>
          </a:prstGeom>
          <a:noFill/>
        </p:spPr>
        <p:txBody>
          <a:bodyPr wrap="none" rtlCol="0">
            <a:spAutoFit/>
          </a:bodyPr>
          <a:lstStyle/>
          <a:p>
            <a:r>
              <a:rPr lang="en-US" sz="2000" b="1" dirty="0" smtClean="0"/>
              <a:t>Iterative self-calibration</a:t>
            </a:r>
            <a:endParaRPr lang="en-US" sz="2000" b="1" dirty="0"/>
          </a:p>
        </p:txBody>
      </p:sp>
      <p:pic>
        <p:nvPicPr>
          <p:cNvPr id="7" name="Picture 6"/>
          <p:cNvPicPr>
            <a:picLocks noChangeAspect="1"/>
          </p:cNvPicPr>
          <p:nvPr/>
        </p:nvPicPr>
        <p:blipFill>
          <a:blip r:embed="rId2"/>
          <a:stretch>
            <a:fillRect/>
          </a:stretch>
        </p:blipFill>
        <p:spPr>
          <a:xfrm>
            <a:off x="266217" y="3546836"/>
            <a:ext cx="4163570" cy="3138060"/>
          </a:xfrm>
          <a:prstGeom prst="rect">
            <a:avLst/>
          </a:prstGeom>
        </p:spPr>
      </p:pic>
      <p:sp>
        <p:nvSpPr>
          <p:cNvPr id="8" name="Rectangle 7"/>
          <p:cNvSpPr/>
          <p:nvPr/>
        </p:nvSpPr>
        <p:spPr>
          <a:xfrm>
            <a:off x="4429787" y="4891714"/>
            <a:ext cx="3784922" cy="646331"/>
          </a:xfrm>
          <a:prstGeom prst="rect">
            <a:avLst/>
          </a:prstGeom>
        </p:spPr>
        <p:txBody>
          <a:bodyPr wrap="square">
            <a:spAutoFit/>
          </a:bodyPr>
          <a:lstStyle/>
          <a:p>
            <a:r>
              <a:rPr lang="en-US" dirty="0"/>
              <a:t>Small residual phase solutions from next </a:t>
            </a:r>
            <a:r>
              <a:rPr lang="en-US" dirty="0" err="1"/>
              <a:t>gaincal</a:t>
            </a:r>
            <a:endParaRPr lang="en-US" dirty="0"/>
          </a:p>
        </p:txBody>
      </p:sp>
      <p:sp>
        <p:nvSpPr>
          <p:cNvPr id="9" name="TextBox 8"/>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2626339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32588"/>
            <a:ext cx="2718821" cy="400110"/>
          </a:xfrm>
          <a:prstGeom prst="rect">
            <a:avLst/>
          </a:prstGeom>
          <a:noFill/>
        </p:spPr>
        <p:txBody>
          <a:bodyPr wrap="none" rtlCol="0">
            <a:spAutoFit/>
          </a:bodyPr>
          <a:lstStyle/>
          <a:p>
            <a:r>
              <a:rPr lang="en-US" sz="2000" b="1" dirty="0" smtClean="0"/>
              <a:t>Iterative self-calibration</a:t>
            </a:r>
            <a:endParaRPr lang="en-US" sz="2000" b="1" dirty="0"/>
          </a:p>
        </p:txBody>
      </p:sp>
      <p:sp>
        <p:nvSpPr>
          <p:cNvPr id="6" name="TextBox 5"/>
          <p:cNvSpPr txBox="1"/>
          <p:nvPr/>
        </p:nvSpPr>
        <p:spPr>
          <a:xfrm>
            <a:off x="266217" y="1401920"/>
            <a:ext cx="5440207" cy="369332"/>
          </a:xfrm>
          <a:prstGeom prst="rect">
            <a:avLst/>
          </a:prstGeom>
          <a:noFill/>
        </p:spPr>
        <p:txBody>
          <a:bodyPr wrap="none" rtlCol="0">
            <a:spAutoFit/>
          </a:bodyPr>
          <a:lstStyle/>
          <a:p>
            <a:r>
              <a:rPr lang="en-US" dirty="0" smtClean="0"/>
              <a:t>A good iterative self-</a:t>
            </a:r>
            <a:r>
              <a:rPr lang="en-US" dirty="0" err="1" smtClean="0"/>
              <a:t>cal</a:t>
            </a:r>
            <a:r>
              <a:rPr lang="en-US" dirty="0" smtClean="0"/>
              <a:t> cycle to follow is outlined below</a:t>
            </a:r>
            <a:endParaRPr lang="en-US" dirty="0"/>
          </a:p>
        </p:txBody>
      </p:sp>
      <p:sp>
        <p:nvSpPr>
          <p:cNvPr id="8" name="TextBox 7"/>
          <p:cNvSpPr txBox="1"/>
          <p:nvPr/>
        </p:nvSpPr>
        <p:spPr>
          <a:xfrm>
            <a:off x="254627" y="1771252"/>
            <a:ext cx="4935005" cy="4893647"/>
          </a:xfrm>
          <a:prstGeom prst="rect">
            <a:avLst/>
          </a:prstGeom>
          <a:noFill/>
        </p:spPr>
        <p:txBody>
          <a:bodyPr wrap="none" rtlCol="0">
            <a:spAutoFit/>
          </a:bodyPr>
          <a:lstStyle/>
          <a:p>
            <a:pPr algn="ctr"/>
            <a:r>
              <a:rPr lang="en-US" sz="2400" dirty="0" smtClean="0"/>
              <a:t>First image</a:t>
            </a:r>
          </a:p>
          <a:p>
            <a:pPr algn="ctr"/>
            <a:endParaRPr lang="en-US" sz="2400" dirty="0" smtClean="0"/>
          </a:p>
          <a:p>
            <a:pPr algn="ctr"/>
            <a:r>
              <a:rPr lang="en-US" sz="2400" dirty="0" smtClean="0"/>
              <a:t>Self-</a:t>
            </a:r>
            <a:r>
              <a:rPr lang="en-US" sz="2400" dirty="0" err="1" smtClean="0"/>
              <a:t>cal</a:t>
            </a:r>
            <a:r>
              <a:rPr lang="en-US" sz="2400" dirty="0" smtClean="0"/>
              <a:t> Phase </a:t>
            </a:r>
            <a:r>
              <a:rPr lang="en-US" sz="2400" dirty="0" smtClean="0"/>
              <a:t>calibration</a:t>
            </a:r>
          </a:p>
          <a:p>
            <a:pPr algn="ctr"/>
            <a:endParaRPr lang="en-US" sz="2400" dirty="0"/>
          </a:p>
          <a:p>
            <a:pPr algn="ctr"/>
            <a:r>
              <a:rPr lang="en-US" sz="2400" dirty="0" smtClean="0"/>
              <a:t>Shallow CLEAN</a:t>
            </a:r>
          </a:p>
          <a:p>
            <a:pPr algn="ctr"/>
            <a:endParaRPr lang="en-US" sz="2400" dirty="0"/>
          </a:p>
          <a:p>
            <a:pPr algn="ctr"/>
            <a:r>
              <a:rPr lang="en-US" sz="2400" dirty="0"/>
              <a:t>Self-</a:t>
            </a:r>
            <a:r>
              <a:rPr lang="en-US" sz="2400" dirty="0" err="1"/>
              <a:t>cal</a:t>
            </a:r>
            <a:r>
              <a:rPr lang="en-US" sz="2400" dirty="0"/>
              <a:t> Phase </a:t>
            </a:r>
            <a:r>
              <a:rPr lang="en-US" sz="2400" dirty="0" smtClean="0"/>
              <a:t>calibration</a:t>
            </a:r>
          </a:p>
          <a:p>
            <a:pPr algn="ctr"/>
            <a:endParaRPr lang="en-US" sz="2400" dirty="0"/>
          </a:p>
          <a:p>
            <a:pPr algn="ctr"/>
            <a:r>
              <a:rPr lang="en-US" sz="2400" dirty="0" smtClean="0"/>
              <a:t>Deep CLEAN</a:t>
            </a:r>
          </a:p>
          <a:p>
            <a:pPr algn="ctr"/>
            <a:endParaRPr lang="en-US" sz="2400" dirty="0"/>
          </a:p>
          <a:p>
            <a:pPr algn="ctr"/>
            <a:r>
              <a:rPr lang="en-US" sz="2400" dirty="0"/>
              <a:t>Self-</a:t>
            </a:r>
            <a:r>
              <a:rPr lang="en-US" sz="2400" dirty="0" err="1"/>
              <a:t>cal</a:t>
            </a:r>
            <a:r>
              <a:rPr lang="en-US" sz="2400" dirty="0"/>
              <a:t> Amplitude </a:t>
            </a:r>
            <a:r>
              <a:rPr lang="en-US" sz="2400" dirty="0" smtClean="0"/>
              <a:t>&amp; phase calibration</a:t>
            </a:r>
          </a:p>
          <a:p>
            <a:pPr algn="ctr"/>
            <a:endParaRPr lang="en-US" sz="2400" dirty="0"/>
          </a:p>
          <a:p>
            <a:pPr algn="ctr"/>
            <a:r>
              <a:rPr lang="en-US" sz="2400" dirty="0" smtClean="0"/>
              <a:t>Deep CLEAN</a:t>
            </a:r>
          </a:p>
        </p:txBody>
      </p:sp>
      <p:cxnSp>
        <p:nvCxnSpPr>
          <p:cNvPr id="9" name="Straight Arrow Connector 8"/>
          <p:cNvCxnSpPr/>
          <p:nvPr/>
        </p:nvCxnSpPr>
        <p:spPr>
          <a:xfrm>
            <a:off x="2722130" y="2909298"/>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722130" y="3634904"/>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722130" y="4393872"/>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722130" y="5122510"/>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22130" y="5845842"/>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182688" y="3258999"/>
            <a:ext cx="2116926" cy="400110"/>
          </a:xfrm>
          <a:prstGeom prst="rect">
            <a:avLst/>
          </a:prstGeom>
          <a:noFill/>
        </p:spPr>
        <p:txBody>
          <a:bodyPr wrap="none" rtlCol="0">
            <a:spAutoFit/>
          </a:bodyPr>
          <a:lstStyle/>
          <a:p>
            <a:r>
              <a:rPr lang="en-US" sz="2000" smtClean="0"/>
              <a:t>(avoid CLEAN bias)</a:t>
            </a:r>
            <a:endParaRPr lang="en-US" sz="2000"/>
          </a:p>
        </p:txBody>
      </p:sp>
      <p:cxnSp>
        <p:nvCxnSpPr>
          <p:cNvPr id="15" name="Straight Arrow Connector 14"/>
          <p:cNvCxnSpPr/>
          <p:nvPr/>
        </p:nvCxnSpPr>
        <p:spPr>
          <a:xfrm>
            <a:off x="2722129" y="2170447"/>
            <a:ext cx="0" cy="4094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738044" y="5746223"/>
            <a:ext cx="4372864" cy="369332"/>
          </a:xfrm>
          <a:prstGeom prst="rect">
            <a:avLst/>
          </a:prstGeom>
          <a:noFill/>
        </p:spPr>
        <p:txBody>
          <a:bodyPr wrap="none" rtlCol="0">
            <a:spAutoFit/>
          </a:bodyPr>
          <a:lstStyle/>
          <a:p>
            <a:r>
              <a:rPr lang="en-US" i="1" dirty="0" smtClean="0"/>
              <a:t>Nb. Amplitude solutions should be close to 1</a:t>
            </a:r>
            <a:endParaRPr lang="en-US" i="1" dirty="0"/>
          </a:p>
        </p:txBody>
      </p:sp>
      <p:sp>
        <p:nvSpPr>
          <p:cNvPr id="17" name="TextBox 16"/>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5960634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88020"/>
            <a:ext cx="2718821" cy="400110"/>
          </a:xfrm>
          <a:prstGeom prst="rect">
            <a:avLst/>
          </a:prstGeom>
          <a:noFill/>
        </p:spPr>
        <p:txBody>
          <a:bodyPr wrap="none" rtlCol="0">
            <a:spAutoFit/>
          </a:bodyPr>
          <a:lstStyle/>
          <a:p>
            <a:r>
              <a:rPr lang="en-US" sz="2000" b="1" dirty="0" smtClean="0"/>
              <a:t>Iterative self-calibration</a:t>
            </a:r>
            <a:endParaRPr lang="en-US" sz="2000" b="1" dirty="0"/>
          </a:p>
        </p:txBody>
      </p:sp>
      <p:sp>
        <p:nvSpPr>
          <p:cNvPr id="6" name="TextBox 5"/>
          <p:cNvSpPr txBox="1"/>
          <p:nvPr/>
        </p:nvSpPr>
        <p:spPr>
          <a:xfrm>
            <a:off x="266217" y="1624928"/>
            <a:ext cx="7604568" cy="646331"/>
          </a:xfrm>
          <a:prstGeom prst="rect">
            <a:avLst/>
          </a:prstGeom>
          <a:noFill/>
        </p:spPr>
        <p:txBody>
          <a:bodyPr wrap="square" rtlCol="0">
            <a:spAutoFit/>
          </a:bodyPr>
          <a:lstStyle/>
          <a:p>
            <a:r>
              <a:rPr lang="en-US" dirty="0" smtClean="0"/>
              <a:t>After rounds of self-calibration, you get a vastly improved image </a:t>
            </a:r>
            <a:r>
              <a:rPr lang="en-US" smtClean="0"/>
              <a:t>with increased signal to noise  </a:t>
            </a:r>
            <a:endParaRPr lang="en-US"/>
          </a:p>
        </p:txBody>
      </p:sp>
      <p:pic>
        <p:nvPicPr>
          <p:cNvPr id="7" name="Picture 6"/>
          <p:cNvPicPr>
            <a:picLocks noChangeAspect="1"/>
          </p:cNvPicPr>
          <p:nvPr/>
        </p:nvPicPr>
        <p:blipFill>
          <a:blip r:embed="rId2"/>
          <a:stretch>
            <a:fillRect/>
          </a:stretch>
        </p:blipFill>
        <p:spPr>
          <a:xfrm>
            <a:off x="641656" y="2324100"/>
            <a:ext cx="5661498" cy="4533900"/>
          </a:xfrm>
          <a:prstGeom prst="rect">
            <a:avLst/>
          </a:prstGeom>
        </p:spPr>
      </p:pic>
      <p:sp>
        <p:nvSpPr>
          <p:cNvPr id="8" name="TextBox 7"/>
          <p:cNvSpPr txBox="1"/>
          <p:nvPr/>
        </p:nvSpPr>
        <p:spPr>
          <a:xfrm>
            <a:off x="6724891" y="4155311"/>
            <a:ext cx="1452642" cy="461665"/>
          </a:xfrm>
          <a:prstGeom prst="rect">
            <a:avLst/>
          </a:prstGeom>
          <a:noFill/>
        </p:spPr>
        <p:txBody>
          <a:bodyPr wrap="none" rtlCol="0">
            <a:spAutoFit/>
          </a:bodyPr>
          <a:lstStyle/>
          <a:p>
            <a:r>
              <a:rPr lang="en-US" sz="2400" b="1" dirty="0" smtClean="0"/>
              <a:t>Beautiful!</a:t>
            </a:r>
            <a:endParaRPr lang="en-US" sz="2400" b="1" dirty="0"/>
          </a:p>
        </p:txBody>
      </p:sp>
      <p:sp>
        <p:nvSpPr>
          <p:cNvPr id="9" name="TextBox 8"/>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259895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sp>
        <p:nvSpPr>
          <p:cNvPr id="7" name="TextBox 6"/>
          <p:cNvSpPr txBox="1"/>
          <p:nvPr/>
        </p:nvSpPr>
        <p:spPr>
          <a:xfrm>
            <a:off x="266217" y="827272"/>
            <a:ext cx="758990" cy="369332"/>
          </a:xfrm>
          <a:prstGeom prst="rect">
            <a:avLst/>
          </a:prstGeom>
          <a:noFill/>
        </p:spPr>
        <p:txBody>
          <a:bodyPr wrap="none" rtlCol="0">
            <a:spAutoFit/>
          </a:bodyPr>
          <a:lstStyle/>
          <a:p>
            <a:r>
              <a:rPr lang="en-US" b="1" smtClean="0"/>
              <a:t>Recap</a:t>
            </a:r>
            <a:endParaRPr lang="en-US" b="1"/>
          </a:p>
        </p:txBody>
      </p:sp>
      <p:pic>
        <p:nvPicPr>
          <p:cNvPr id="8" name="Picture 7"/>
          <p:cNvPicPr>
            <a:picLocks noChangeAspect="1"/>
          </p:cNvPicPr>
          <p:nvPr/>
        </p:nvPicPr>
        <p:blipFill>
          <a:blip r:embed="rId2"/>
          <a:stretch>
            <a:fillRect/>
          </a:stretch>
        </p:blipFill>
        <p:spPr>
          <a:xfrm>
            <a:off x="4138260" y="895686"/>
            <a:ext cx="5005740" cy="3370484"/>
          </a:xfrm>
          <a:prstGeom prst="rect">
            <a:avLst/>
          </a:prstGeom>
        </p:spPr>
      </p:pic>
      <p:sp>
        <p:nvSpPr>
          <p:cNvPr id="5" name="Rectangle 4"/>
          <p:cNvSpPr/>
          <p:nvPr/>
        </p:nvSpPr>
        <p:spPr>
          <a:xfrm>
            <a:off x="266216" y="4114070"/>
            <a:ext cx="8877784" cy="2308324"/>
          </a:xfrm>
          <a:prstGeom prst="rect">
            <a:avLst/>
          </a:prstGeom>
        </p:spPr>
        <p:txBody>
          <a:bodyPr wrap="square">
            <a:spAutoFit/>
          </a:bodyPr>
          <a:lstStyle/>
          <a:p>
            <a:pPr marL="285750" indent="-285750">
              <a:buFont typeface="Arial" charset="0"/>
              <a:buChar char="•"/>
            </a:pPr>
            <a:endParaRPr lang="en-US" dirty="0"/>
          </a:p>
          <a:p>
            <a:pPr marL="285750" indent="-285750">
              <a:buFont typeface="Arial" charset="0"/>
              <a:buChar char="•"/>
            </a:pPr>
            <a:r>
              <a:rPr lang="en-US" dirty="0"/>
              <a:t>Close enough to see similar </a:t>
            </a:r>
            <a:r>
              <a:rPr lang="en-US" dirty="0" smtClean="0"/>
              <a:t>atmosphere</a:t>
            </a:r>
          </a:p>
          <a:p>
            <a:pPr marL="285750" indent="-285750">
              <a:buFont typeface="Arial" charset="0"/>
              <a:buChar char="•"/>
            </a:pPr>
            <a:endParaRPr lang="en-US" dirty="0"/>
          </a:p>
          <a:p>
            <a:pPr marL="285750" indent="-285750">
              <a:buFont typeface="Arial" charset="0"/>
              <a:buChar char="•"/>
            </a:pPr>
            <a:r>
              <a:rPr lang="en-US" dirty="0" smtClean="0"/>
              <a:t>Nod </a:t>
            </a:r>
            <a:r>
              <a:rPr lang="en-US" dirty="0"/>
              <a:t>on suitable timescale e.g. </a:t>
            </a:r>
            <a:r>
              <a:rPr lang="en-US" dirty="0" smtClean="0"/>
              <a:t>10:2min</a:t>
            </a:r>
          </a:p>
          <a:p>
            <a:pPr marL="285750" indent="-285750">
              <a:buFont typeface="Arial" charset="0"/>
              <a:buChar char="•"/>
            </a:pPr>
            <a:endParaRPr lang="en-US" dirty="0"/>
          </a:p>
          <a:p>
            <a:pPr marL="285750" indent="-285750">
              <a:buFont typeface="Arial" charset="0"/>
              <a:buChar char="•"/>
            </a:pPr>
            <a:r>
              <a:rPr lang="en-US" dirty="0"/>
              <a:t>Derive time-dependent corrections to make phase-ref visibilities match </a:t>
            </a:r>
            <a:r>
              <a:rPr lang="en-US" dirty="0" smtClean="0"/>
              <a:t>model</a:t>
            </a:r>
          </a:p>
          <a:p>
            <a:pPr marL="285750" indent="-285750">
              <a:buFont typeface="Arial" charset="0"/>
              <a:buChar char="•"/>
            </a:pPr>
            <a:endParaRPr lang="en-US" dirty="0"/>
          </a:p>
          <a:p>
            <a:pPr marL="285750" indent="-285750">
              <a:buFont typeface="Arial" charset="0"/>
              <a:buChar char="•"/>
            </a:pPr>
            <a:r>
              <a:rPr lang="en-US" dirty="0"/>
              <a:t>Apply same corrections to target</a:t>
            </a:r>
          </a:p>
        </p:txBody>
      </p:sp>
      <p:sp>
        <p:nvSpPr>
          <p:cNvPr id="9" name="Rectangle 8"/>
          <p:cNvSpPr/>
          <p:nvPr/>
        </p:nvSpPr>
        <p:spPr>
          <a:xfrm>
            <a:off x="266216" y="1219182"/>
            <a:ext cx="3784923" cy="3046988"/>
          </a:xfrm>
          <a:prstGeom prst="rect">
            <a:avLst/>
          </a:prstGeom>
        </p:spPr>
        <p:txBody>
          <a:bodyPr wrap="square">
            <a:spAutoFit/>
          </a:bodyPr>
          <a:lstStyle/>
          <a:p>
            <a:pPr marL="285750" indent="-285750">
              <a:buFont typeface="Arial" charset="0"/>
              <a:buChar char="•"/>
            </a:pPr>
            <a:r>
              <a:rPr lang="en-US" dirty="0"/>
              <a:t>Apply instrumental corrections: e.g. </a:t>
            </a:r>
            <a:r>
              <a:rPr lang="en-US" dirty="0" err="1"/>
              <a:t>T</a:t>
            </a:r>
            <a:r>
              <a:rPr lang="en-US" baseline="-25000" dirty="0" err="1"/>
              <a:t>sys</a:t>
            </a:r>
            <a:endParaRPr lang="en-US" baseline="-25000" dirty="0"/>
          </a:p>
          <a:p>
            <a:pPr marL="285750" indent="-285750">
              <a:buFont typeface="Arial" charset="0"/>
              <a:buChar char="•"/>
            </a:pPr>
            <a:endParaRPr lang="en-US" baseline="-25000" dirty="0"/>
          </a:p>
          <a:p>
            <a:pPr marL="285750" indent="-285750">
              <a:buFont typeface="Arial" charset="0"/>
              <a:buChar char="•"/>
            </a:pPr>
            <a:r>
              <a:rPr lang="en-US" dirty="0"/>
              <a:t>Edit the data as required</a:t>
            </a:r>
          </a:p>
          <a:p>
            <a:pPr marL="285750" indent="-285750">
              <a:buFont typeface="Arial" charset="0"/>
              <a:buChar char="•"/>
            </a:pPr>
            <a:endParaRPr lang="en-US" dirty="0"/>
          </a:p>
          <a:p>
            <a:pPr marL="285750" indent="-285750">
              <a:buFont typeface="Arial" charset="0"/>
              <a:buChar char="•"/>
            </a:pPr>
            <a:r>
              <a:rPr lang="en-US" dirty="0"/>
              <a:t>Apply bandpass, (polarization) corrections</a:t>
            </a:r>
          </a:p>
          <a:p>
            <a:pPr marL="285750" indent="-285750">
              <a:buFont typeface="Arial" charset="0"/>
              <a:buChar char="•"/>
            </a:pPr>
            <a:endParaRPr lang="en-US" dirty="0"/>
          </a:p>
          <a:p>
            <a:pPr marL="285750" indent="-285750">
              <a:buFont typeface="Arial" charset="0"/>
              <a:buChar char="•"/>
            </a:pPr>
            <a:r>
              <a:rPr lang="en-US" dirty="0"/>
              <a:t>Apply phase and (</a:t>
            </a:r>
            <a:r>
              <a:rPr lang="en-US" dirty="0" err="1"/>
              <a:t>fluxscaled</a:t>
            </a:r>
            <a:r>
              <a:rPr lang="en-US" dirty="0"/>
              <a:t>) amplitude corrections derived from phase reference </a:t>
            </a:r>
          </a:p>
        </p:txBody>
      </p:sp>
    </p:spTree>
    <p:extLst>
      <p:ext uri="{BB962C8B-B14F-4D97-AF65-F5344CB8AC3E}">
        <p14:creationId xmlns:p14="http://schemas.microsoft.com/office/powerpoint/2010/main" val="17165821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217" y="1088020"/>
            <a:ext cx="6453498" cy="400110"/>
          </a:xfrm>
          <a:prstGeom prst="rect">
            <a:avLst/>
          </a:prstGeom>
          <a:noFill/>
        </p:spPr>
        <p:txBody>
          <a:bodyPr wrap="none" rtlCol="0">
            <a:spAutoFit/>
          </a:bodyPr>
          <a:lstStyle/>
          <a:p>
            <a:r>
              <a:rPr lang="en-US" sz="2000" b="1" dirty="0" smtClean="0"/>
              <a:t>HEALTH WARNING: Check solutions, models at each round!</a:t>
            </a:r>
            <a:endParaRPr lang="en-US" sz="2000" b="1" dirty="0"/>
          </a:p>
        </p:txBody>
      </p:sp>
      <p:sp>
        <p:nvSpPr>
          <p:cNvPr id="6" name="Rectangle 5"/>
          <p:cNvSpPr/>
          <p:nvPr/>
        </p:nvSpPr>
        <p:spPr>
          <a:xfrm>
            <a:off x="266217" y="1690171"/>
            <a:ext cx="7031621" cy="923330"/>
          </a:xfrm>
          <a:prstGeom prst="rect">
            <a:avLst/>
          </a:prstGeom>
        </p:spPr>
        <p:txBody>
          <a:bodyPr wrap="square">
            <a:spAutoFit/>
          </a:bodyPr>
          <a:lstStyle/>
          <a:p>
            <a:pPr marL="285750" indent="-285750">
              <a:buFont typeface="Arial" charset="0"/>
              <a:buChar char="•"/>
            </a:pPr>
            <a:r>
              <a:rPr lang="en-US" dirty="0"/>
              <a:t>Solutions should  not look like pure noise!</a:t>
            </a:r>
          </a:p>
          <a:p>
            <a:pPr marL="285750" indent="-285750">
              <a:buFont typeface="Arial" charset="0"/>
              <a:buChar char="•"/>
            </a:pPr>
            <a:r>
              <a:rPr lang="en-US" dirty="0"/>
              <a:t>Zoom in in case of a fast phase rate</a:t>
            </a:r>
          </a:p>
          <a:p>
            <a:pPr marL="285750" indent="-285750">
              <a:buFont typeface="Arial" charset="0"/>
              <a:buChar char="•"/>
            </a:pPr>
            <a:r>
              <a:rPr lang="en-US" dirty="0"/>
              <a:t>Data should get less noisy</a:t>
            </a:r>
          </a:p>
        </p:txBody>
      </p:sp>
      <p:pic>
        <p:nvPicPr>
          <p:cNvPr id="7" name="Picture 6"/>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92106" y="2769685"/>
            <a:ext cx="2564552" cy="4088315"/>
          </a:xfrm>
          <a:prstGeom prst="rect">
            <a:avLst/>
          </a:prstGeom>
        </p:spPr>
      </p:pic>
      <p:sp>
        <p:nvSpPr>
          <p:cNvPr id="9" name="TextBox 8"/>
          <p:cNvSpPr txBox="1"/>
          <p:nvPr/>
        </p:nvSpPr>
        <p:spPr>
          <a:xfrm>
            <a:off x="1515405" y="2815542"/>
            <a:ext cx="1526315" cy="369332"/>
          </a:xfrm>
          <a:prstGeom prst="rect">
            <a:avLst/>
          </a:prstGeom>
          <a:noFill/>
        </p:spPr>
        <p:txBody>
          <a:bodyPr wrap="none" rtlCol="0">
            <a:spAutoFit/>
          </a:bodyPr>
          <a:lstStyle/>
          <a:p>
            <a:r>
              <a:rPr lang="en-US" smtClean="0"/>
              <a:t>Phase-ref only</a:t>
            </a:r>
            <a:endParaRPr lang="en-US"/>
          </a:p>
        </p:txBody>
      </p:sp>
      <p:pic>
        <p:nvPicPr>
          <p:cNvPr id="10" name="Picture 9"/>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462043" y="2815541"/>
            <a:ext cx="2534298" cy="4004033"/>
          </a:xfrm>
          <a:prstGeom prst="rect">
            <a:avLst/>
          </a:prstGeom>
        </p:spPr>
      </p:pic>
      <p:sp>
        <p:nvSpPr>
          <p:cNvPr id="11" name="TextBox 10"/>
          <p:cNvSpPr txBox="1"/>
          <p:nvPr/>
        </p:nvSpPr>
        <p:spPr>
          <a:xfrm>
            <a:off x="4355438" y="2815542"/>
            <a:ext cx="793807" cy="369332"/>
          </a:xfrm>
          <a:prstGeom prst="rect">
            <a:avLst/>
          </a:prstGeom>
          <a:noFill/>
        </p:spPr>
        <p:txBody>
          <a:bodyPr wrap="none" rtlCol="0">
            <a:spAutoFit/>
          </a:bodyPr>
          <a:lstStyle/>
          <a:p>
            <a:r>
              <a:rPr lang="en-US" smtClean="0"/>
              <a:t>Model</a:t>
            </a:r>
            <a:endParaRPr lang="en-US"/>
          </a:p>
        </p:txBody>
      </p:sp>
      <p:pic>
        <p:nvPicPr>
          <p:cNvPr id="12" name="Picture 11"/>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145117" y="2774201"/>
            <a:ext cx="2535896" cy="4015359"/>
          </a:xfrm>
          <a:prstGeom prst="rect">
            <a:avLst/>
          </a:prstGeom>
        </p:spPr>
      </p:pic>
      <p:sp>
        <p:nvSpPr>
          <p:cNvPr id="13" name="TextBox 12"/>
          <p:cNvSpPr txBox="1"/>
          <p:nvPr/>
        </p:nvSpPr>
        <p:spPr>
          <a:xfrm>
            <a:off x="6782764" y="2815541"/>
            <a:ext cx="1523943" cy="369332"/>
          </a:xfrm>
          <a:prstGeom prst="rect">
            <a:avLst/>
          </a:prstGeom>
          <a:noFill/>
        </p:spPr>
        <p:txBody>
          <a:bodyPr wrap="none" rtlCol="0">
            <a:spAutoFit/>
          </a:bodyPr>
          <a:lstStyle/>
          <a:p>
            <a:r>
              <a:rPr lang="en-US" smtClean="0"/>
              <a:t>Self-calibrated</a:t>
            </a:r>
            <a:endParaRPr lang="en-US"/>
          </a:p>
        </p:txBody>
      </p:sp>
      <p:pic>
        <p:nvPicPr>
          <p:cNvPr id="14" name="Picture 13"/>
          <p:cNvPicPr>
            <a:picLocks noChangeAspect="1"/>
          </p:cNvPicPr>
          <p:nvPr/>
        </p:nvPicPr>
        <p:blipFill>
          <a:blip r:embed="rId5"/>
          <a:stretch>
            <a:fillRect/>
          </a:stretch>
        </p:blipFill>
        <p:spPr>
          <a:xfrm>
            <a:off x="4807430" y="1619809"/>
            <a:ext cx="2605635" cy="987228"/>
          </a:xfrm>
          <a:prstGeom prst="rect">
            <a:avLst/>
          </a:prstGeom>
        </p:spPr>
      </p:pic>
      <p:sp>
        <p:nvSpPr>
          <p:cNvPr id="15" name="TextBox 14"/>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5179662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6217" y="1088020"/>
            <a:ext cx="3289555" cy="400110"/>
          </a:xfrm>
          <a:prstGeom prst="rect">
            <a:avLst/>
          </a:prstGeom>
          <a:noFill/>
        </p:spPr>
        <p:txBody>
          <a:bodyPr wrap="none" rtlCol="0">
            <a:spAutoFit/>
          </a:bodyPr>
          <a:lstStyle/>
          <a:p>
            <a:r>
              <a:rPr lang="en-US" sz="2000" b="1" dirty="0" smtClean="0"/>
              <a:t>Self-calibration improvement</a:t>
            </a:r>
            <a:endParaRPr lang="en-US" sz="2000" b="1" dirty="0"/>
          </a:p>
        </p:txBody>
      </p:sp>
      <p:pic>
        <p:nvPicPr>
          <p:cNvPr id="12" name="Picture 11"/>
          <p:cNvPicPr>
            <a:picLocks noChangeAspect="1"/>
          </p:cNvPicPr>
          <p:nvPr/>
        </p:nvPicPr>
        <p:blipFill>
          <a:blip r:embed="rId2"/>
          <a:stretch>
            <a:fillRect/>
          </a:stretch>
        </p:blipFill>
        <p:spPr>
          <a:xfrm>
            <a:off x="517886" y="1771455"/>
            <a:ext cx="7246539" cy="4626321"/>
          </a:xfrm>
          <a:prstGeom prst="rect">
            <a:avLst/>
          </a:prstGeom>
        </p:spPr>
      </p:pic>
      <p:sp>
        <p:nvSpPr>
          <p:cNvPr id="13" name="TextBox 12"/>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3019037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17886" y="1771455"/>
            <a:ext cx="7246539" cy="4626321"/>
          </a:xfrm>
          <a:prstGeom prst="rect">
            <a:avLst/>
          </a:prstGeom>
        </p:spPr>
      </p:pic>
      <p:sp>
        <p:nvSpPr>
          <p:cNvPr id="5" name="TextBox 4"/>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Self Calibration </a:t>
            </a:r>
            <a:r>
              <a:rPr lang="en-US" sz="3200" b="1" smtClean="0">
                <a:latin typeface="Helvetica Neue" charset="0"/>
                <a:ea typeface="Helvetica Neue" charset="0"/>
                <a:cs typeface="Helvetica Neue" charset="0"/>
              </a:rPr>
              <a:t>in Practice</a:t>
            </a:r>
            <a:endParaRPr lang="en-US" sz="3200" b="1" dirty="0">
              <a:latin typeface="Helvetica Neue" charset="0"/>
              <a:ea typeface="Helvetica Neue" charset="0"/>
              <a:cs typeface="Helvetica Neue" charset="0"/>
            </a:endParaRPr>
          </a:p>
        </p:txBody>
      </p:sp>
      <p:sp>
        <p:nvSpPr>
          <p:cNvPr id="6" name="TextBox 5"/>
          <p:cNvSpPr txBox="1"/>
          <p:nvPr/>
        </p:nvSpPr>
        <p:spPr>
          <a:xfrm>
            <a:off x="266217" y="1088020"/>
            <a:ext cx="3289555" cy="400110"/>
          </a:xfrm>
          <a:prstGeom prst="rect">
            <a:avLst/>
          </a:prstGeom>
          <a:noFill/>
        </p:spPr>
        <p:txBody>
          <a:bodyPr wrap="none" rtlCol="0">
            <a:spAutoFit/>
          </a:bodyPr>
          <a:lstStyle/>
          <a:p>
            <a:r>
              <a:rPr lang="en-US" sz="2000" b="1" dirty="0" smtClean="0"/>
              <a:t>Self-calibration improvement</a:t>
            </a:r>
            <a:endParaRPr lang="en-US" sz="2000" b="1" dirty="0"/>
          </a:p>
        </p:txBody>
      </p:sp>
    </p:spTree>
    <p:extLst>
      <p:ext uri="{BB962C8B-B14F-4D97-AF65-F5344CB8AC3E}">
        <p14:creationId xmlns:p14="http://schemas.microsoft.com/office/powerpoint/2010/main" val="8875715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Choices in Self-calibration</a:t>
            </a:r>
            <a:endParaRPr lang="en-US" sz="3200" b="1" dirty="0">
              <a:latin typeface="Helvetica Neue" charset="0"/>
              <a:ea typeface="Helvetica Neue" charset="0"/>
              <a:cs typeface="Helvetica Neue" charset="0"/>
            </a:endParaRPr>
          </a:p>
        </p:txBody>
      </p:sp>
      <p:sp>
        <p:nvSpPr>
          <p:cNvPr id="8" name="Rectangle 7"/>
          <p:cNvSpPr/>
          <p:nvPr/>
        </p:nvSpPr>
        <p:spPr>
          <a:xfrm>
            <a:off x="682906" y="1443841"/>
            <a:ext cx="7419372" cy="5016758"/>
          </a:xfrm>
          <a:prstGeom prst="rect">
            <a:avLst/>
          </a:prstGeom>
        </p:spPr>
        <p:txBody>
          <a:bodyPr wrap="square">
            <a:spAutoFit/>
          </a:bodyPr>
          <a:lstStyle/>
          <a:p>
            <a:pPr marL="457200" indent="-457200">
              <a:buAutoNum type="arabicPeriod"/>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i="1" dirty="0" smtClean="0"/>
              <a:t>Initial </a:t>
            </a:r>
            <a:r>
              <a:rPr lang="en-GB" altLang="en-US" sz="2000" i="1" dirty="0"/>
              <a:t>model</a:t>
            </a:r>
            <a:r>
              <a:rPr lang="en-GB" altLang="en-US" sz="2000" i="1" dirty="0" smtClean="0"/>
              <a:t>?</a:t>
            </a:r>
          </a:p>
          <a:p>
            <a:pPr marL="457200" indent="-457200">
              <a:buAutoNum type="arabicPeriod"/>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i="1" dirty="0" smtClean="0"/>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	</a:t>
            </a:r>
            <a:r>
              <a:rPr lang="en-GB" altLang="en-US" sz="2000" dirty="0" smtClean="0"/>
              <a:t>Point </a:t>
            </a:r>
            <a:r>
              <a:rPr lang="en-GB" altLang="en-US" sz="2000" dirty="0"/>
              <a:t>source often works well</a:t>
            </a:r>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	Simple </a:t>
            </a:r>
            <a:r>
              <a:rPr lang="en-GB" altLang="en-US" sz="2000" dirty="0"/>
              <a:t>fit (e.g., Gaussian) for </a:t>
            </a:r>
            <a:r>
              <a:rPr lang="en-GB" altLang="en-US" sz="2000" dirty="0" smtClean="0"/>
              <a:t>barely-resolved sources</a:t>
            </a:r>
            <a:endParaRPr lang="en-GB" altLang="en-US" sz="2000" dirty="0"/>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	Clean </a:t>
            </a:r>
            <a:r>
              <a:rPr lang="en-GB" altLang="en-US" sz="2000" dirty="0"/>
              <a:t>components from initial image</a:t>
            </a:r>
          </a:p>
          <a:p>
            <a:pPr lvl="2">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	Note: Don’t </a:t>
            </a:r>
            <a:r>
              <a:rPr lang="en-GB" altLang="en-US" sz="2000" dirty="0"/>
              <a:t>go too deep!</a:t>
            </a:r>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	Simple </a:t>
            </a:r>
            <a:r>
              <a:rPr lang="en-GB" altLang="en-US" sz="2000" dirty="0"/>
              <a:t>model-fitting in (</a:t>
            </a:r>
            <a:r>
              <a:rPr lang="en-GB" altLang="en-US" sz="2000" dirty="0" err="1"/>
              <a:t>u,v</a:t>
            </a:r>
            <a:r>
              <a:rPr lang="en-GB" altLang="en-US" sz="2000" dirty="0"/>
              <a:t>) </a:t>
            </a:r>
            <a:r>
              <a:rPr lang="en-GB" altLang="en-US" sz="2000" dirty="0" smtClean="0"/>
              <a:t>plane</a:t>
            </a:r>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smtClean="0"/>
          </a:p>
          <a:p>
            <a:pPr marL="457200" indent="-457200">
              <a:lnSpc>
                <a:spcPct val="100000"/>
              </a:lnSpc>
              <a:buAutoNum type="arabicPeriod" startAt="2"/>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i="1" dirty="0" smtClean="0"/>
              <a:t>Self-calibrate </a:t>
            </a:r>
            <a:r>
              <a:rPr lang="en-GB" altLang="en-US" sz="2000" i="1" dirty="0"/>
              <a:t>phases or amplitudes</a:t>
            </a:r>
            <a:r>
              <a:rPr lang="en-GB" altLang="en-US" sz="2000" i="1" dirty="0" smtClean="0"/>
              <a:t>?</a:t>
            </a:r>
          </a:p>
          <a:p>
            <a:pPr marL="457200" indent="-457200">
              <a:lnSpc>
                <a:spcPct val="100000"/>
              </a:lnSpc>
              <a:buAutoNum type="arabicPeriod" startAt="2"/>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Usually phases first </a:t>
            </a:r>
            <a:endParaRPr lang="en-GB" altLang="en-US" sz="2000" dirty="0" smtClean="0"/>
          </a:p>
          <a:p>
            <a:pPr marL="1257300" lvl="2" indent="-3429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Phase </a:t>
            </a:r>
            <a:r>
              <a:rPr lang="en-GB" altLang="en-US" sz="2000" dirty="0"/>
              <a:t>errors cause anti-symmetric structures in images</a:t>
            </a:r>
          </a:p>
          <a:p>
            <a:pPr lvl="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e.g. For </a:t>
            </a:r>
            <a:r>
              <a:rPr lang="en-GB" altLang="en-US" sz="2000" dirty="0"/>
              <a:t>VLA and VLBA, amplitude errors tend to be relatively unimportant at dynamic ranges &lt; 1000 or </a:t>
            </a:r>
            <a:r>
              <a:rPr lang="en-GB" altLang="en-US" sz="2000" dirty="0" smtClean="0"/>
              <a:t>so</a:t>
            </a:r>
          </a:p>
          <a:p>
            <a:pPr marL="800100" lvl="1"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Safe bet is to follow iterative self calibration cycle shown on previous slide.</a:t>
            </a:r>
            <a:endParaRPr lang="en-GB" altLang="en-US" sz="2000" dirty="0"/>
          </a:p>
        </p:txBody>
      </p:sp>
    </p:spTree>
    <p:extLst>
      <p:ext uri="{BB962C8B-B14F-4D97-AF65-F5344CB8AC3E}">
        <p14:creationId xmlns:p14="http://schemas.microsoft.com/office/powerpoint/2010/main" val="17145713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3458" y="1849351"/>
            <a:ext cx="6557058" cy="4401205"/>
          </a:xfrm>
          <a:prstGeom prst="rect">
            <a:avLst/>
          </a:prstGeom>
        </p:spPr>
        <p:txBody>
          <a:bodyPr wrap="square">
            <a:spAutoFit/>
          </a:bodyPr>
          <a:lstStyle/>
          <a:p>
            <a:pPr marL="342900" indent="-342900">
              <a:lnSpc>
                <a:spcPct val="100000"/>
              </a:lnSpc>
              <a:buAutoNum type="arabicPeriod" startAt="3"/>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i="1" dirty="0" smtClean="0"/>
              <a:t>Which baselines?</a:t>
            </a:r>
          </a:p>
          <a:p>
            <a:pPr marL="342900" indent="-342900">
              <a:lnSpc>
                <a:spcPct val="100000"/>
              </a:lnSpc>
              <a:buAutoNum type="arabicPeriod" startAt="3"/>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i="1" dirty="0" smtClean="0"/>
          </a:p>
          <a:p>
            <a:pPr marL="800100" lvl="1" indent="-3429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For </a:t>
            </a:r>
            <a:r>
              <a:rPr lang="en-GB" altLang="en-US" sz="2000" dirty="0"/>
              <a:t>a simple source, all baselines can be </a:t>
            </a:r>
            <a:r>
              <a:rPr lang="en-GB" altLang="en-US" sz="2000" dirty="0" smtClean="0"/>
              <a:t>used</a:t>
            </a:r>
          </a:p>
          <a:p>
            <a:pPr marL="800100" lvl="1" indent="-3429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smtClean="0"/>
              <a:t>For </a:t>
            </a:r>
            <a:r>
              <a:rPr lang="en-GB" altLang="en-US" sz="2000" dirty="0"/>
              <a:t>a complex source, with structure on various scales, start with a model that includes the most compact components, and use only the longer </a:t>
            </a:r>
            <a:r>
              <a:rPr lang="en-GB" altLang="en-US" sz="2000" dirty="0" smtClean="0"/>
              <a:t>baselines</a:t>
            </a:r>
          </a:p>
          <a:p>
            <a:pPr marL="800100" lvl="1" indent="-3429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p>
          <a:p>
            <a:pPr marL="342900" indent="-342900">
              <a:lnSpc>
                <a:spcPct val="100000"/>
              </a:lnSpc>
              <a:buAutoNum type="arabicPeriod" startAt="4"/>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i="1" dirty="0" smtClean="0"/>
              <a:t>What </a:t>
            </a:r>
            <a:r>
              <a:rPr lang="en-GB" altLang="en-US" sz="2000" i="1" dirty="0"/>
              <a:t>solution interval should be used</a:t>
            </a:r>
            <a:r>
              <a:rPr lang="en-GB" altLang="en-US" sz="2000" i="1" dirty="0" smtClean="0"/>
              <a:t>?</a:t>
            </a:r>
          </a:p>
          <a:p>
            <a:pPr marL="342900" indent="-342900">
              <a:lnSpc>
                <a:spcPct val="100000"/>
              </a:lnSpc>
              <a:buAutoNum type="arabicPeriod" startAt="4"/>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i="1" dirty="0"/>
          </a:p>
          <a:p>
            <a:pPr marL="742950" lvl="1" indent="-28575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Generally speaking, use the shortest solution interval that gives “sufficient” signal/noise ratio (SNR)</a:t>
            </a:r>
          </a:p>
          <a:p>
            <a:pPr marL="742950" lvl="1" indent="-28575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If solution interval is too long, data will lose </a:t>
            </a:r>
            <a:r>
              <a:rPr lang="en-GB" altLang="en-US" sz="2000" dirty="0" smtClean="0"/>
              <a:t>coherence - Solutions </a:t>
            </a:r>
            <a:r>
              <a:rPr lang="en-GB" altLang="en-US" sz="2000" dirty="0"/>
              <a:t>will not track the atmosphere optimally </a:t>
            </a:r>
          </a:p>
        </p:txBody>
      </p:sp>
      <p:sp>
        <p:nvSpPr>
          <p:cNvPr id="5" name="TextBox 4"/>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Choices in Self-calibration</a:t>
            </a:r>
            <a:endParaRPr lang="en-US" sz="3200" b="1" dirty="0">
              <a:latin typeface="Helvetica Neue" charset="0"/>
              <a:ea typeface="Helvetica Neue" charset="0"/>
              <a:cs typeface="Helvetica Neue" charset="0"/>
            </a:endParaRPr>
          </a:p>
        </p:txBody>
      </p:sp>
      <p:sp>
        <p:nvSpPr>
          <p:cNvPr id="6" name="TextBox 5"/>
          <p:cNvSpPr txBox="1"/>
          <p:nvPr/>
        </p:nvSpPr>
        <p:spPr>
          <a:xfrm>
            <a:off x="266217" y="905232"/>
            <a:ext cx="2331472" cy="400110"/>
          </a:xfrm>
          <a:prstGeom prst="rect">
            <a:avLst/>
          </a:prstGeom>
          <a:noFill/>
        </p:spPr>
        <p:txBody>
          <a:bodyPr wrap="none" rtlCol="0">
            <a:spAutoFit/>
          </a:bodyPr>
          <a:lstStyle/>
          <a:p>
            <a:r>
              <a:rPr lang="en-US" sz="2000" b="1" smtClean="0"/>
              <a:t>Some more choices!</a:t>
            </a:r>
            <a:endParaRPr lang="en-US" sz="2000" b="1"/>
          </a:p>
        </p:txBody>
      </p:sp>
    </p:spTree>
    <p:extLst>
      <p:ext uri="{BB962C8B-B14F-4D97-AF65-F5344CB8AC3E}">
        <p14:creationId xmlns:p14="http://schemas.microsoft.com/office/powerpoint/2010/main" val="15040908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217" y="1103018"/>
            <a:ext cx="1826141" cy="400110"/>
          </a:xfrm>
          <a:prstGeom prst="rect">
            <a:avLst/>
          </a:prstGeom>
        </p:spPr>
        <p:txBody>
          <a:bodyPr wrap="none">
            <a:spAutoFit/>
          </a:bodyPr>
          <a:lstStyle/>
          <a:p>
            <a:r>
              <a:rPr lang="en-GB" altLang="en-US" sz="2000" b="1" dirty="0"/>
              <a:t>Sensitivity limit</a:t>
            </a:r>
            <a:endParaRPr lang="en-US" sz="2000" b="1" dirty="0"/>
          </a:p>
        </p:txBody>
      </p:sp>
      <p:sp>
        <p:nvSpPr>
          <p:cNvPr id="5" name="TextBox 4"/>
          <p:cNvSpPr txBox="1"/>
          <p:nvPr/>
        </p:nvSpPr>
        <p:spPr>
          <a:xfrm>
            <a:off x="266217" y="219919"/>
            <a:ext cx="5347505"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Choices in Self-calibration</a:t>
            </a:r>
            <a:endParaRPr lang="en-US" sz="3200" b="1" dirty="0">
              <a:latin typeface="Helvetica Neue" charset="0"/>
              <a:ea typeface="Helvetica Neue" charset="0"/>
              <a:cs typeface="Helvetica Neue" charset="0"/>
            </a:endParaRPr>
          </a:p>
        </p:txBody>
      </p:sp>
      <p:sp>
        <p:nvSpPr>
          <p:cNvPr id="6" name="Rectangle 5"/>
          <p:cNvSpPr/>
          <p:nvPr/>
        </p:nvSpPr>
        <p:spPr>
          <a:xfrm>
            <a:off x="653969" y="1503128"/>
            <a:ext cx="7228390" cy="1323439"/>
          </a:xfrm>
          <a:prstGeom prst="rect">
            <a:avLst/>
          </a:prstGeom>
        </p:spPr>
        <p:txBody>
          <a:bodyPr wrap="square">
            <a:spAutoFit/>
          </a:bodyPr>
          <a:lstStyle/>
          <a:p>
            <a:pPr marL="342900"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Can self-calibrate if </a:t>
            </a:r>
            <a:r>
              <a:rPr lang="en-GB" altLang="en-US" sz="2000" dirty="0" smtClean="0"/>
              <a:t>signal to noise ratio (SNR) </a:t>
            </a:r>
            <a:r>
              <a:rPr lang="en-GB" altLang="en-US" sz="2000" dirty="0"/>
              <a:t>on most baselines is greater than </a:t>
            </a:r>
            <a:r>
              <a:rPr lang="en-GB" altLang="en-US" sz="2000" b="1" dirty="0" smtClean="0"/>
              <a:t>one</a:t>
            </a:r>
            <a:r>
              <a:rPr lang="en-GB" altLang="en-US" sz="2000" dirty="0" smtClean="0"/>
              <a:t>.</a:t>
            </a:r>
          </a:p>
          <a:p>
            <a:pPr marL="342900"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p>
          <a:p>
            <a:pPr marL="342900" indent="-342900">
              <a:lnSpc>
                <a:spcPct val="100000"/>
              </a:lnSpc>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t>For a point source, the error in the gain solution is</a:t>
            </a:r>
          </a:p>
        </p:txBody>
      </p:sp>
      <p:graphicFrame>
        <p:nvGraphicFramePr>
          <p:cNvPr id="8" name="Object 3"/>
          <p:cNvGraphicFramePr>
            <a:graphicFrameLocks noChangeAspect="1"/>
          </p:cNvGraphicFramePr>
          <p:nvPr>
            <p:extLst>
              <p:ext uri="{D42A27DB-BD31-4B8C-83A1-F6EECF244321}">
                <p14:modId xmlns:p14="http://schemas.microsoft.com/office/powerpoint/2010/main" val="446092010"/>
              </p:ext>
            </p:extLst>
          </p:nvPr>
        </p:nvGraphicFramePr>
        <p:xfrm>
          <a:off x="2092358" y="2991780"/>
          <a:ext cx="4111672" cy="2406090"/>
        </p:xfrm>
        <a:graphic>
          <a:graphicData uri="http://schemas.openxmlformats.org/presentationml/2006/ole">
            <mc:AlternateContent xmlns:mc="http://schemas.openxmlformats.org/markup-compatibility/2006">
              <mc:Choice xmlns:v="urn:schemas-microsoft-com:vml" Requires="v">
                <p:oleObj spid="_x0000_s36874" r:id="rId3" imgW="2539800" imgH="1485720" progId="">
                  <p:embed/>
                </p:oleObj>
              </mc:Choice>
              <mc:Fallback>
                <p:oleObj r:id="rId3" imgW="2539800" imgH="148572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2358" y="2991780"/>
                        <a:ext cx="4111672" cy="2406090"/>
                      </a:xfrm>
                      <a:prstGeom prst="rect">
                        <a:avLst/>
                      </a:prstGeom>
                      <a:solidFill>
                        <a:schemeClr val="tx1"/>
                      </a:solidFill>
                      <a:effectLst/>
                    </p:spPr>
                  </p:pic>
                </p:oleObj>
              </mc:Fallback>
            </mc:AlternateContent>
          </a:graphicData>
        </a:graphic>
      </p:graphicFrame>
      <p:sp>
        <p:nvSpPr>
          <p:cNvPr id="9" name="Rectangle 8"/>
          <p:cNvSpPr/>
          <p:nvPr/>
        </p:nvSpPr>
        <p:spPr>
          <a:xfrm>
            <a:off x="653969" y="5563083"/>
            <a:ext cx="8142790" cy="1092607"/>
          </a:xfrm>
          <a:prstGeom prst="rect">
            <a:avLst/>
          </a:prstGeom>
        </p:spPr>
        <p:txBody>
          <a:bodyPr wrap="square">
            <a:spAutoFit/>
          </a:bodyPr>
          <a:lstStyle/>
          <a:p>
            <a:pPr marL="342900" indent="-342900">
              <a:lnSpc>
                <a:spcPct val="100000"/>
              </a:lnSpc>
              <a:spcBef>
                <a:spcPts val="600"/>
              </a:spcBef>
              <a:buClr>
                <a:schemeClr val="tx1"/>
              </a:buClr>
              <a:buFont typeface="Arial" charset="0"/>
              <a:buChar char="•"/>
            </a:pPr>
            <a:r>
              <a:rPr lang="en-GB" altLang="en-US" sz="2000" dirty="0"/>
              <a:t>If error in gain is much less than 1, then the noise in the final image </a:t>
            </a:r>
            <a:r>
              <a:rPr lang="en-GB" altLang="en-US" sz="2000" dirty="0" smtClean="0"/>
              <a:t>can </a:t>
            </a:r>
            <a:r>
              <a:rPr lang="en-GB" altLang="en-US" sz="2000" dirty="0"/>
              <a:t>be close to </a:t>
            </a:r>
            <a:r>
              <a:rPr lang="en-GB" altLang="en-US" sz="2000" dirty="0" smtClean="0"/>
              <a:t>theoretical</a:t>
            </a:r>
          </a:p>
          <a:p>
            <a:pPr marL="342900" indent="-342900">
              <a:lnSpc>
                <a:spcPct val="100000"/>
              </a:lnSpc>
              <a:spcBef>
                <a:spcPts val="600"/>
              </a:spcBef>
              <a:buClr>
                <a:schemeClr val="tx1"/>
              </a:buClr>
              <a:buFont typeface="Arial" charset="0"/>
              <a:buChar char="•"/>
            </a:pPr>
            <a:r>
              <a:rPr lang="en-GB" altLang="en-US" sz="2000" dirty="0" smtClean="0"/>
              <a:t>If you are desperate you can average polarisations to get enough SNR</a:t>
            </a:r>
            <a:endParaRPr lang="en-GB" altLang="en-US" sz="2000" dirty="0"/>
          </a:p>
        </p:txBody>
      </p:sp>
    </p:spTree>
    <p:extLst>
      <p:ext uri="{BB962C8B-B14F-4D97-AF65-F5344CB8AC3E}">
        <p14:creationId xmlns:p14="http://schemas.microsoft.com/office/powerpoint/2010/main" val="1635512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8" y="948991"/>
            <a:ext cx="2560701" cy="369332"/>
          </a:xfrm>
          <a:prstGeom prst="rect">
            <a:avLst/>
          </a:prstGeom>
          <a:noFill/>
        </p:spPr>
        <p:txBody>
          <a:bodyPr wrap="none" rtlCol="0">
            <a:spAutoFit/>
          </a:bodyPr>
          <a:lstStyle/>
          <a:p>
            <a:r>
              <a:rPr lang="en-US" b="1" smtClean="0"/>
              <a:t>Phase Referencing Recap</a:t>
            </a:r>
            <a:endParaRPr lang="en-US" b="1"/>
          </a:p>
        </p:txBody>
      </p:sp>
      <p:sp>
        <p:nvSpPr>
          <p:cNvPr id="15" name="TextBox 14"/>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pic>
        <p:nvPicPr>
          <p:cNvPr id="14" name="Picture 13"/>
          <p:cNvPicPr>
            <a:picLocks noChangeAspect="1"/>
          </p:cNvPicPr>
          <p:nvPr/>
        </p:nvPicPr>
        <p:blipFill>
          <a:blip r:embed="rId3"/>
          <a:stretch>
            <a:fillRect/>
          </a:stretch>
        </p:blipFill>
        <p:spPr>
          <a:xfrm>
            <a:off x="0" y="1318323"/>
            <a:ext cx="9144000" cy="5539677"/>
          </a:xfrm>
          <a:prstGeom prst="rect">
            <a:avLst/>
          </a:prstGeom>
        </p:spPr>
      </p:pic>
    </p:spTree>
    <p:extLst>
      <p:ext uri="{BB962C8B-B14F-4D97-AF65-F5344CB8AC3E}">
        <p14:creationId xmlns:p14="http://schemas.microsoft.com/office/powerpoint/2010/main" val="668589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490" y="964121"/>
            <a:ext cx="4689232" cy="430887"/>
          </a:xfrm>
          <a:prstGeom prst="rect">
            <a:avLst/>
          </a:prstGeom>
        </p:spPr>
        <p:txBody>
          <a:bodyPr wrap="none">
            <a:spAutoFit/>
          </a:bodyPr>
          <a:lstStyle/>
          <a:p>
            <a:r>
              <a:rPr lang="en-GB" altLang="en-US" sz="2200" b="1" dirty="0"/>
              <a:t>Why is a priori calibration insufficient?</a:t>
            </a:r>
            <a:endParaRPr lang="en-US" sz="2200" b="1" dirty="0"/>
          </a:p>
        </p:txBody>
      </p:sp>
      <p:sp>
        <p:nvSpPr>
          <p:cNvPr id="6" name="Rectangle 5"/>
          <p:cNvSpPr/>
          <p:nvPr/>
        </p:nvSpPr>
        <p:spPr>
          <a:xfrm>
            <a:off x="682907" y="1554435"/>
            <a:ext cx="7592992" cy="4601260"/>
          </a:xfrm>
          <a:prstGeom prst="rect">
            <a:avLst/>
          </a:prstGeom>
        </p:spPr>
        <p:txBody>
          <a:bodyPr wrap="square">
            <a:spAutoFit/>
          </a:bodyPr>
          <a:lstStyle/>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solidFill>
                <a:schemeClr val="tx1">
                  <a:lumMod val="95000"/>
                  <a:lumOff val="5000"/>
                </a:schemeClr>
              </a:solidFill>
            </a:endParaRP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solidFill>
                  <a:schemeClr val="tx1">
                    <a:lumMod val="95000"/>
                    <a:lumOff val="5000"/>
                  </a:schemeClr>
                </a:solidFill>
              </a:rPr>
              <a:t>Initial calibration based on calibrator observed before/after </a:t>
            </a:r>
            <a:r>
              <a:rPr lang="en-GB" altLang="en-US" sz="2000" dirty="0" smtClean="0">
                <a:solidFill>
                  <a:schemeClr val="tx1">
                    <a:lumMod val="95000"/>
                    <a:lumOff val="5000"/>
                  </a:schemeClr>
                </a:solidFill>
              </a:rPr>
              <a:t>target</a:t>
            </a: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solidFill>
                <a:schemeClr val="tx1">
                  <a:lumMod val="95000"/>
                  <a:lumOff val="5000"/>
                </a:schemeClr>
              </a:solidFill>
            </a:endParaRP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solidFill>
                  <a:schemeClr val="tx1">
                    <a:lumMod val="95000"/>
                    <a:lumOff val="5000"/>
                  </a:schemeClr>
                </a:solidFill>
              </a:rPr>
              <a:t>Gains were derived at a different time</a:t>
            </a:r>
          </a:p>
          <a:p>
            <a:pPr marL="742950" lvl="1" indent="-285750">
              <a:lnSpc>
                <a:spcPct val="90000"/>
              </a:lnSpc>
              <a:spcBef>
                <a:spcPts val="45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solidFill>
                  <a:schemeClr val="tx1">
                    <a:lumMod val="95000"/>
                    <a:lumOff val="5000"/>
                  </a:schemeClr>
                </a:solidFill>
              </a:rPr>
              <a:t>Troposphere and ionosphere </a:t>
            </a:r>
            <a:r>
              <a:rPr lang="en-GB" altLang="en-US" b="1" dirty="0">
                <a:solidFill>
                  <a:schemeClr val="tx1">
                    <a:lumMod val="95000"/>
                    <a:lumOff val="5000"/>
                  </a:schemeClr>
                </a:solidFill>
              </a:rPr>
              <a:t>are variable</a:t>
            </a:r>
          </a:p>
          <a:p>
            <a:pPr marL="742950" lvl="1" indent="-285750">
              <a:lnSpc>
                <a:spcPct val="90000"/>
              </a:lnSpc>
              <a:spcBef>
                <a:spcPts val="45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solidFill>
                  <a:schemeClr val="tx1">
                    <a:lumMod val="95000"/>
                    <a:lumOff val="5000"/>
                  </a:schemeClr>
                </a:solidFill>
              </a:rPr>
              <a:t>Electronics may be </a:t>
            </a:r>
            <a:r>
              <a:rPr lang="en-GB" altLang="en-US" dirty="0" smtClean="0">
                <a:solidFill>
                  <a:schemeClr val="tx1">
                    <a:lumMod val="95000"/>
                    <a:lumOff val="5000"/>
                  </a:schemeClr>
                </a:solidFill>
              </a:rPr>
              <a:t>variable.</a:t>
            </a:r>
          </a:p>
          <a:p>
            <a:pPr marL="742950" lvl="1" indent="-285750">
              <a:lnSpc>
                <a:spcPct val="90000"/>
              </a:lnSpc>
              <a:spcBef>
                <a:spcPts val="45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dirty="0">
              <a:solidFill>
                <a:schemeClr val="tx1">
                  <a:lumMod val="95000"/>
                  <a:lumOff val="5000"/>
                </a:schemeClr>
              </a:solidFill>
            </a:endParaRP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solidFill>
                  <a:schemeClr val="tx1">
                    <a:lumMod val="95000"/>
                    <a:lumOff val="5000"/>
                  </a:schemeClr>
                </a:solidFill>
              </a:rPr>
              <a:t>Gains were derived for a different direction</a:t>
            </a:r>
          </a:p>
          <a:p>
            <a:pPr marL="742950" lvl="1" indent="-285750">
              <a:lnSpc>
                <a:spcPct val="90000"/>
              </a:lnSpc>
              <a:spcBef>
                <a:spcPts val="45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solidFill>
                  <a:schemeClr val="tx1">
                    <a:lumMod val="95000"/>
                    <a:lumOff val="5000"/>
                  </a:schemeClr>
                </a:solidFill>
              </a:rPr>
              <a:t>Troposphere and ionosphere are </a:t>
            </a:r>
            <a:r>
              <a:rPr lang="en-GB" altLang="en-US" b="1" dirty="0">
                <a:solidFill>
                  <a:schemeClr val="tx1">
                    <a:lumMod val="95000"/>
                    <a:lumOff val="5000"/>
                  </a:schemeClr>
                </a:solidFill>
              </a:rPr>
              <a:t>not</a:t>
            </a:r>
            <a:r>
              <a:rPr lang="en-GB" altLang="en-US" dirty="0">
                <a:solidFill>
                  <a:schemeClr val="tx1">
                    <a:lumMod val="95000"/>
                    <a:lumOff val="5000"/>
                  </a:schemeClr>
                </a:solidFill>
              </a:rPr>
              <a:t> </a:t>
            </a:r>
            <a:r>
              <a:rPr lang="en-GB" altLang="en-US" dirty="0" smtClean="0">
                <a:solidFill>
                  <a:schemeClr val="tx1">
                    <a:lumMod val="95000"/>
                    <a:lumOff val="5000"/>
                  </a:schemeClr>
                </a:solidFill>
              </a:rPr>
              <a:t>uniform</a:t>
            </a:r>
          </a:p>
          <a:p>
            <a:pPr marL="742950" lvl="1" indent="-285750">
              <a:lnSpc>
                <a:spcPct val="90000"/>
              </a:lnSpc>
              <a:spcBef>
                <a:spcPts val="45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dirty="0">
              <a:solidFill>
                <a:schemeClr val="tx1">
                  <a:lumMod val="95000"/>
                  <a:lumOff val="5000"/>
                </a:schemeClr>
              </a:solidFill>
            </a:endParaRP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solidFill>
                  <a:schemeClr val="tx1">
                    <a:lumMod val="95000"/>
                    <a:lumOff val="5000"/>
                  </a:schemeClr>
                </a:solidFill>
              </a:rPr>
              <a:t>Observation might have been scheduled poorly for the existing </a:t>
            </a:r>
            <a:r>
              <a:rPr lang="en-GB" altLang="en-US" sz="2000" dirty="0" smtClean="0">
                <a:solidFill>
                  <a:schemeClr val="tx1">
                    <a:lumMod val="95000"/>
                    <a:lumOff val="5000"/>
                  </a:schemeClr>
                </a:solidFill>
              </a:rPr>
              <a:t>conditions.</a:t>
            </a: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sz="2000" dirty="0">
              <a:solidFill>
                <a:schemeClr val="tx1">
                  <a:lumMod val="95000"/>
                  <a:lumOff val="5000"/>
                </a:schemeClr>
              </a:solidFill>
            </a:endParaRPr>
          </a:p>
          <a:p>
            <a:pPr marL="342900" indent="-342900">
              <a:lnSpc>
                <a:spcPct val="90000"/>
              </a:lnSpc>
              <a:spcBef>
                <a:spcPts val="500"/>
              </a:spcBef>
              <a:buClr>
                <a:schemeClr val="tx1"/>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sz="2000" dirty="0">
                <a:solidFill>
                  <a:schemeClr val="tx1">
                    <a:lumMod val="95000"/>
                    <a:lumOff val="5000"/>
                  </a:schemeClr>
                </a:solidFill>
              </a:rPr>
              <a:t>Calibrator may have structure and may not be as strong as expected</a:t>
            </a:r>
          </a:p>
        </p:txBody>
      </p:sp>
      <p:sp>
        <p:nvSpPr>
          <p:cNvPr id="7" name="TextBox 6"/>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spTree>
    <p:extLst>
      <p:ext uri="{BB962C8B-B14F-4D97-AF65-F5344CB8AC3E}">
        <p14:creationId xmlns:p14="http://schemas.microsoft.com/office/powerpoint/2010/main" val="1173632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96474" y="1614399"/>
            <a:ext cx="4872038" cy="5105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 name="TextBox 4"/>
          <p:cNvSpPr txBox="1"/>
          <p:nvPr/>
        </p:nvSpPr>
        <p:spPr>
          <a:xfrm>
            <a:off x="3989127" y="1429733"/>
            <a:ext cx="5154873" cy="369332"/>
          </a:xfrm>
          <a:prstGeom prst="rect">
            <a:avLst/>
          </a:prstGeom>
          <a:noFill/>
        </p:spPr>
        <p:txBody>
          <a:bodyPr wrap="none" rtlCol="0">
            <a:spAutoFit/>
          </a:bodyPr>
          <a:lstStyle/>
          <a:p>
            <a:r>
              <a:rPr lang="en-US" dirty="0" smtClean="0"/>
              <a:t>Example 22GHz point source observed with the EVLA</a:t>
            </a:r>
            <a:endParaRPr lang="en-US" dirty="0"/>
          </a:p>
        </p:txBody>
      </p:sp>
      <p:sp>
        <p:nvSpPr>
          <p:cNvPr id="8" name="TextBox 7"/>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sp>
        <p:nvSpPr>
          <p:cNvPr id="9" name="Rectangle 8"/>
          <p:cNvSpPr/>
          <p:nvPr/>
        </p:nvSpPr>
        <p:spPr>
          <a:xfrm>
            <a:off x="267034" y="944836"/>
            <a:ext cx="4918141" cy="430887"/>
          </a:xfrm>
          <a:prstGeom prst="rect">
            <a:avLst/>
          </a:prstGeom>
        </p:spPr>
        <p:txBody>
          <a:bodyPr wrap="none">
            <a:spAutoFit/>
          </a:bodyPr>
          <a:lstStyle/>
          <a:p>
            <a:r>
              <a:rPr lang="en-GB" altLang="en-US" sz="2200" b="1" dirty="0" smtClean="0"/>
              <a:t>Why are atmospheric effects important?</a:t>
            </a:r>
            <a:endParaRPr lang="en-US" sz="2200" b="1" dirty="0"/>
          </a:p>
        </p:txBody>
      </p:sp>
      <p:sp>
        <p:nvSpPr>
          <p:cNvPr id="10" name="Rectangle 9"/>
          <p:cNvSpPr/>
          <p:nvPr/>
        </p:nvSpPr>
        <p:spPr>
          <a:xfrm>
            <a:off x="260210" y="1597884"/>
            <a:ext cx="3553429" cy="5371214"/>
          </a:xfrm>
          <a:prstGeom prst="rect">
            <a:avLst/>
          </a:prstGeom>
        </p:spPr>
        <p:txBody>
          <a:bodyPr wrap="square">
            <a:spAutoFit/>
          </a:bodyPr>
          <a:lstStyle/>
          <a:p>
            <a:pPr marL="285750" indent="-285750">
              <a:buFont typeface="Arial" charset="0"/>
              <a:buChar char="•"/>
            </a:pPr>
            <a:r>
              <a:rPr lang="en-US" dirty="0"/>
              <a:t>The atmosphere is similar, not identical, above the target and above the </a:t>
            </a:r>
            <a:r>
              <a:rPr lang="en-US" dirty="0" smtClean="0"/>
              <a:t>phase-reference. </a:t>
            </a:r>
            <a:endParaRPr lang="en-US" dirty="0"/>
          </a:p>
          <a:p>
            <a:pPr marL="285750" indent="-285750">
              <a:buFont typeface="Arial" charset="0"/>
              <a:buChar char="•"/>
            </a:pPr>
            <a:endParaRPr lang="en-US" dirty="0" smtClean="0"/>
          </a:p>
          <a:p>
            <a:pPr marL="285750" indent="-285750">
              <a:buFont typeface="Arial" charset="0"/>
              <a:buChar char="•"/>
            </a:pPr>
            <a:r>
              <a:rPr lang="en-US" dirty="0" smtClean="0"/>
              <a:t>There are offsets </a:t>
            </a:r>
            <a:r>
              <a:rPr lang="en-US" dirty="0"/>
              <a:t>in distance </a:t>
            </a:r>
            <a:r>
              <a:rPr lang="en-US" dirty="0" smtClean="0"/>
              <a:t>and in time. </a:t>
            </a:r>
            <a:endParaRPr lang="en-US" dirty="0"/>
          </a:p>
          <a:p>
            <a:pPr marL="285750" indent="-285750">
              <a:buFont typeface="Arial" charset="0"/>
              <a:buChar char="•"/>
            </a:pPr>
            <a:endParaRPr lang="en-US" dirty="0"/>
          </a:p>
          <a:p>
            <a:pPr marL="285750" indent="-285750">
              <a:lnSpc>
                <a:spcPct val="90000"/>
              </a:lnSpc>
              <a:spcBef>
                <a:spcPts val="5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t>Neutral atmosphere contains water </a:t>
            </a:r>
            <a:r>
              <a:rPr lang="en-GB" altLang="en-US" dirty="0" smtClean="0"/>
              <a:t>vapour</a:t>
            </a:r>
            <a:endParaRPr lang="en-GB" altLang="en-US" dirty="0"/>
          </a:p>
          <a:p>
            <a:pPr marL="285750" indent="-285750">
              <a:lnSpc>
                <a:spcPct val="90000"/>
              </a:lnSpc>
              <a:spcBef>
                <a:spcPts val="5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t>Index of refraction differs from “dry” air</a:t>
            </a:r>
          </a:p>
          <a:p>
            <a:pPr marL="285750" indent="-285750">
              <a:lnSpc>
                <a:spcPct val="90000"/>
              </a:lnSpc>
              <a:spcBef>
                <a:spcPts val="5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a:t>Variety of moving spatial </a:t>
            </a:r>
            <a:r>
              <a:rPr lang="en-GB" altLang="en-US" dirty="0" smtClean="0"/>
              <a:t>structures in the atmosphere.</a:t>
            </a:r>
          </a:p>
          <a:p>
            <a:pPr marL="285750" indent="-285750">
              <a:lnSpc>
                <a:spcPct val="90000"/>
              </a:lnSpc>
              <a:spcBef>
                <a:spcPts val="5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altLang="en-US" dirty="0"/>
          </a:p>
          <a:p>
            <a:pPr marL="285750" indent="-285750">
              <a:lnSpc>
                <a:spcPct val="90000"/>
              </a:lnSpc>
              <a:spcBef>
                <a:spcPts val="500"/>
              </a:spcBef>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ltLang="en-US" dirty="0" smtClean="0"/>
              <a:t>Typically worse for low frequencies ~100sMHz (ionosphere) &amp; high frequencies ~20+GHz (water vapour)</a:t>
            </a:r>
            <a:endParaRPr lang="en-GB" altLang="en-US" dirty="0"/>
          </a:p>
          <a:p>
            <a:endParaRPr lang="en-US" dirty="0"/>
          </a:p>
        </p:txBody>
      </p:sp>
    </p:spTree>
    <p:extLst>
      <p:ext uri="{BB962C8B-B14F-4D97-AF65-F5344CB8AC3E}">
        <p14:creationId xmlns:p14="http://schemas.microsoft.com/office/powerpoint/2010/main" val="2027665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sp>
        <p:nvSpPr>
          <p:cNvPr id="6" name="TextBox 5"/>
          <p:cNvSpPr txBox="1"/>
          <p:nvPr/>
        </p:nvSpPr>
        <p:spPr>
          <a:xfrm>
            <a:off x="369916" y="1053296"/>
            <a:ext cx="7512443" cy="4493538"/>
          </a:xfrm>
          <a:prstGeom prst="rect">
            <a:avLst/>
          </a:prstGeom>
          <a:noFill/>
        </p:spPr>
        <p:txBody>
          <a:bodyPr wrap="square" rtlCol="0">
            <a:spAutoFit/>
          </a:bodyPr>
          <a:lstStyle/>
          <a:p>
            <a:r>
              <a:rPr lang="en-US" sz="2200" dirty="0" smtClean="0"/>
              <a:t>The atmosphere is not our only worry, our true visibilities are corrupted by all these other effects!:</a:t>
            </a:r>
          </a:p>
          <a:p>
            <a:endParaRPr lang="en-US" sz="2200" dirty="0"/>
          </a:p>
          <a:p>
            <a:pPr marL="457200" indent="-457200">
              <a:buFont typeface="+mj-lt"/>
              <a:buAutoNum type="arabicPeriod"/>
            </a:pPr>
            <a:r>
              <a:rPr lang="en-US" sz="2200" dirty="0" smtClean="0"/>
              <a:t>Atmospheric </a:t>
            </a:r>
            <a:r>
              <a:rPr lang="en-US" sz="2200" dirty="0"/>
              <a:t>attenuation </a:t>
            </a:r>
            <a:endParaRPr lang="en-US" sz="2200" dirty="0" smtClean="0"/>
          </a:p>
          <a:p>
            <a:pPr marL="457200" indent="-457200">
              <a:buFont typeface="+mj-lt"/>
              <a:buAutoNum type="arabicPeriod"/>
            </a:pPr>
            <a:r>
              <a:rPr lang="en-US" sz="2200" dirty="0" smtClean="0"/>
              <a:t>Radio </a:t>
            </a:r>
            <a:r>
              <a:rPr lang="en-US" sz="2200" dirty="0"/>
              <a:t>“</a:t>
            </a:r>
            <a:r>
              <a:rPr lang="en-US" sz="2200" dirty="0" smtClean="0"/>
              <a:t>seeing”</a:t>
            </a:r>
          </a:p>
          <a:p>
            <a:pPr marL="457200" indent="-457200">
              <a:buFont typeface="+mj-lt"/>
              <a:buAutoNum type="arabicPeriod"/>
            </a:pPr>
            <a:r>
              <a:rPr lang="en-US" sz="2200" dirty="0" smtClean="0"/>
              <a:t>Variable </a:t>
            </a:r>
            <a:r>
              <a:rPr lang="en-US" sz="2200" dirty="0"/>
              <a:t>pointing offsets </a:t>
            </a:r>
            <a:endParaRPr lang="en-US" sz="2200" dirty="0" smtClean="0"/>
          </a:p>
          <a:p>
            <a:pPr marL="457200" indent="-457200">
              <a:buFont typeface="+mj-lt"/>
              <a:buAutoNum type="arabicPeriod"/>
            </a:pPr>
            <a:r>
              <a:rPr lang="en-US" sz="2200" dirty="0" smtClean="0"/>
              <a:t>Variable </a:t>
            </a:r>
            <a:r>
              <a:rPr lang="en-US" sz="2200" dirty="0"/>
              <a:t>delay offsets </a:t>
            </a:r>
            <a:r>
              <a:rPr lang="en-US" sz="2200" dirty="0" smtClean="0"/>
              <a:t> </a:t>
            </a:r>
          </a:p>
          <a:p>
            <a:pPr marL="457200" indent="-457200">
              <a:buFont typeface="+mj-lt"/>
              <a:buAutoNum type="arabicPeriod"/>
            </a:pPr>
            <a:r>
              <a:rPr lang="en-US" sz="2200" dirty="0" smtClean="0"/>
              <a:t>Electronic </a:t>
            </a:r>
            <a:r>
              <a:rPr lang="en-US" sz="2200" dirty="0"/>
              <a:t>gain changes </a:t>
            </a:r>
            <a:endParaRPr lang="en-US" sz="2200" dirty="0" smtClean="0"/>
          </a:p>
          <a:p>
            <a:pPr marL="457200" indent="-457200">
              <a:buFont typeface="+mj-lt"/>
              <a:buAutoNum type="arabicPeriod"/>
            </a:pPr>
            <a:r>
              <a:rPr lang="en-US" sz="2200" dirty="0" smtClean="0"/>
              <a:t>Electronic </a:t>
            </a:r>
            <a:r>
              <a:rPr lang="en-US" sz="2200" dirty="0"/>
              <a:t>delay changes </a:t>
            </a:r>
            <a:endParaRPr lang="en-US" sz="2200" dirty="0" smtClean="0"/>
          </a:p>
          <a:p>
            <a:pPr marL="457200" indent="-457200">
              <a:buFont typeface="+mj-lt"/>
              <a:buAutoNum type="arabicPeriod"/>
            </a:pPr>
            <a:r>
              <a:rPr lang="en-US" sz="2200" dirty="0" smtClean="0"/>
              <a:t>Electronic </a:t>
            </a:r>
            <a:r>
              <a:rPr lang="en-US" sz="2200" dirty="0"/>
              <a:t>phase changes </a:t>
            </a:r>
            <a:r>
              <a:rPr lang="en-US" sz="2200" dirty="0" smtClean="0"/>
              <a:t> </a:t>
            </a:r>
          </a:p>
          <a:p>
            <a:pPr marL="457200" indent="-457200">
              <a:buFont typeface="+mj-lt"/>
              <a:buAutoNum type="arabicPeriod"/>
            </a:pPr>
            <a:r>
              <a:rPr lang="en-US" sz="2200" dirty="0" smtClean="0"/>
              <a:t>Radiometer </a:t>
            </a:r>
            <a:r>
              <a:rPr lang="en-US" sz="2200" dirty="0"/>
              <a:t>noise </a:t>
            </a:r>
            <a:endParaRPr lang="en-US" sz="2200" dirty="0" smtClean="0"/>
          </a:p>
          <a:p>
            <a:pPr marL="457200" indent="-457200">
              <a:buFont typeface="+mj-lt"/>
              <a:buAutoNum type="arabicPeriod"/>
            </a:pPr>
            <a:r>
              <a:rPr lang="en-US" sz="2200" dirty="0" smtClean="0"/>
              <a:t>Correlator malfunctions </a:t>
            </a:r>
          </a:p>
          <a:p>
            <a:pPr marL="457200" indent="-457200">
              <a:buFont typeface="+mj-lt"/>
              <a:buAutoNum type="arabicPeriod"/>
            </a:pPr>
            <a:r>
              <a:rPr lang="en-US" sz="2200" dirty="0" smtClean="0"/>
              <a:t>Most </a:t>
            </a:r>
            <a:r>
              <a:rPr lang="en-US" sz="2200" dirty="0"/>
              <a:t>i</a:t>
            </a:r>
            <a:r>
              <a:rPr lang="en-US" sz="2200" dirty="0" smtClean="0"/>
              <a:t>nterference </a:t>
            </a:r>
            <a:r>
              <a:rPr lang="en-US" sz="2200" dirty="0"/>
              <a:t>signals </a:t>
            </a:r>
          </a:p>
        </p:txBody>
      </p:sp>
      <p:cxnSp>
        <p:nvCxnSpPr>
          <p:cNvPr id="9" name="Straight Connector 8"/>
          <p:cNvCxnSpPr/>
          <p:nvPr/>
        </p:nvCxnSpPr>
        <p:spPr>
          <a:xfrm>
            <a:off x="3921889" y="2194683"/>
            <a:ext cx="0" cy="22107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921889" y="4546274"/>
            <a:ext cx="1929" cy="92437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921889" y="2976899"/>
            <a:ext cx="983848" cy="646331"/>
          </a:xfrm>
          <a:prstGeom prst="rect">
            <a:avLst/>
          </a:prstGeom>
          <a:noFill/>
        </p:spPr>
        <p:txBody>
          <a:bodyPr wrap="square" rtlCol="0">
            <a:spAutoFit/>
          </a:bodyPr>
          <a:lstStyle/>
          <a:p>
            <a:r>
              <a:rPr lang="en-US" dirty="0" err="1" smtClean="0"/>
              <a:t>Antennabased</a:t>
            </a:r>
            <a:endParaRPr lang="en-US" dirty="0"/>
          </a:p>
        </p:txBody>
      </p:sp>
      <p:sp>
        <p:nvSpPr>
          <p:cNvPr id="13" name="TextBox 12"/>
          <p:cNvSpPr txBox="1"/>
          <p:nvPr/>
        </p:nvSpPr>
        <p:spPr>
          <a:xfrm>
            <a:off x="3937202" y="4866975"/>
            <a:ext cx="968535" cy="369332"/>
          </a:xfrm>
          <a:prstGeom prst="rect">
            <a:avLst/>
          </a:prstGeom>
          <a:noFill/>
        </p:spPr>
        <p:txBody>
          <a:bodyPr wrap="none" rtlCol="0">
            <a:spAutoFit/>
          </a:bodyPr>
          <a:lstStyle/>
          <a:p>
            <a:r>
              <a:rPr lang="en-US" smtClean="0"/>
              <a:t>Baseline</a:t>
            </a:r>
            <a:endParaRPr lang="en-US"/>
          </a:p>
        </p:txBody>
      </p:sp>
      <p:sp>
        <p:nvSpPr>
          <p:cNvPr id="14" name="Rectangle 13"/>
          <p:cNvSpPr/>
          <p:nvPr/>
        </p:nvSpPr>
        <p:spPr>
          <a:xfrm>
            <a:off x="369916" y="5953263"/>
            <a:ext cx="5269456" cy="430887"/>
          </a:xfrm>
          <a:prstGeom prst="rect">
            <a:avLst/>
          </a:prstGeom>
        </p:spPr>
        <p:txBody>
          <a:bodyPr wrap="none">
            <a:spAutoFit/>
          </a:bodyPr>
          <a:lstStyle/>
          <a:p>
            <a:r>
              <a:rPr lang="en-GB" altLang="en-US" sz="2200" b="1" dirty="0" smtClean="0"/>
              <a:t>Let’s see what these errors do to our data!  </a:t>
            </a:r>
            <a:endParaRPr lang="en-US" sz="2200" b="1" dirty="0"/>
          </a:p>
        </p:txBody>
      </p:sp>
      <p:pic>
        <p:nvPicPr>
          <p:cNvPr id="15" name="Picture 14"/>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139160" y="2358479"/>
            <a:ext cx="3546032" cy="2754178"/>
          </a:xfrm>
          <a:prstGeom prst="rect">
            <a:avLst/>
          </a:prstGeom>
        </p:spPr>
      </p:pic>
    </p:spTree>
    <p:extLst>
      <p:ext uri="{BB962C8B-B14F-4D97-AF65-F5344CB8AC3E}">
        <p14:creationId xmlns:p14="http://schemas.microsoft.com/office/powerpoint/2010/main" val="7168807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490" y="964121"/>
            <a:ext cx="5692199" cy="430887"/>
          </a:xfrm>
          <a:prstGeom prst="rect">
            <a:avLst/>
          </a:prstGeom>
        </p:spPr>
        <p:txBody>
          <a:bodyPr wrap="none">
            <a:spAutoFit/>
          </a:bodyPr>
          <a:lstStyle/>
          <a:p>
            <a:r>
              <a:rPr lang="en-GB" altLang="en-US" sz="2200" b="1" dirty="0" smtClean="0"/>
              <a:t>What is the effect of a priori calibration errors?</a:t>
            </a:r>
            <a:endParaRPr lang="en-US" sz="2200" b="1" dirty="0"/>
          </a:p>
        </p:txBody>
      </p:sp>
      <p:sp>
        <p:nvSpPr>
          <p:cNvPr id="7" name="TextBox 6"/>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mc:AlternateContent xmlns:mc="http://schemas.openxmlformats.org/markup-compatibility/2006" xmlns:a14="http://schemas.microsoft.com/office/drawing/2010/main">
        <mc:Choice Requires="a14">
          <p:sp>
            <p:nvSpPr>
              <p:cNvPr id="8" name="Rectangle 7"/>
              <p:cNvSpPr/>
              <p:nvPr/>
            </p:nvSpPr>
            <p:spPr>
              <a:xfrm>
                <a:off x="682432" y="1679810"/>
                <a:ext cx="7477720" cy="4633000"/>
              </a:xfrm>
              <a:prstGeom prst="rect">
                <a:avLst/>
              </a:prstGeom>
            </p:spPr>
            <p:txBody>
              <a:bodyPr wrap="square">
                <a:spAutoFit/>
              </a:bodyPr>
              <a:lstStyle/>
              <a:p>
                <a:pPr marL="285750" indent="-285750">
                  <a:buFont typeface="Arial" charset="0"/>
                  <a:buChar char="•"/>
                </a:pPr>
                <a14:m>
                  <m:oMath xmlns:m="http://schemas.openxmlformats.org/officeDocument/2006/math">
                    <m:r>
                      <a:rPr lang="en-US" sz="2000" i="1" dirty="0" smtClean="0">
                        <a:latin typeface="Cambria Math" charset="0"/>
                      </a:rPr>
                      <m:t>𝐷𝑡</m:t>
                    </m:r>
                  </m:oMath>
                </a14:m>
                <a:r>
                  <a:rPr lang="en-US" sz="2000" dirty="0"/>
                  <a:t> is interval after which phase errors independent</a:t>
                </a:r>
              </a:p>
              <a:p>
                <a:pPr marL="742950" lvl="1" indent="-285750">
                  <a:buFont typeface="Arial" charset="0"/>
                  <a:buChar char="•"/>
                </a:pPr>
                <a14:m>
                  <m:oMath xmlns:m="http://schemas.openxmlformats.org/officeDocument/2006/math">
                    <m:r>
                      <a:rPr lang="en-US" sz="2000" i="1" dirty="0" smtClean="0">
                        <a:latin typeface="Cambria Math" charset="0"/>
                      </a:rPr>
                      <m:t>𝐷𝑡</m:t>
                    </m:r>
                  </m:oMath>
                </a14:m>
                <a:r>
                  <a:rPr lang="en-US" sz="2000" dirty="0"/>
                  <a:t> &gt; scan (</a:t>
                </a:r>
                <a:r>
                  <a:rPr lang="en-US" sz="2000" dirty="0" err="1"/>
                  <a:t>phase-ref:target</a:t>
                </a:r>
                <a:r>
                  <a:rPr lang="en-US" sz="2000" dirty="0"/>
                  <a:t> cycle)</a:t>
                </a:r>
              </a:p>
              <a:p>
                <a:pPr marL="742950" lvl="1" indent="-285750">
                  <a:buFont typeface="Arial" charset="0"/>
                  <a:buChar char="•"/>
                </a:pPr>
                <a14:m>
                  <m:oMath xmlns:m="http://schemas.openxmlformats.org/officeDocument/2006/math">
                    <m:r>
                      <a:rPr lang="en-US" sz="2000" i="1" dirty="0" smtClean="0">
                        <a:latin typeface="Cambria Math" charset="0"/>
                      </a:rPr>
                      <m:t>𝐷𝑡</m:t>
                    </m:r>
                    <m:r>
                      <a:rPr lang="en-US" sz="2000" i="1" dirty="0" smtClean="0">
                        <a:latin typeface="Cambria Math" charset="0"/>
                      </a:rPr>
                      <m:t> ~ </m:t>
                    </m:r>
                  </m:oMath>
                </a14:m>
                <a:r>
                  <a:rPr lang="en-US" sz="2000" dirty="0"/>
                  <a:t>duration of Scheduling Block, </a:t>
                </a:r>
                <a14:m>
                  <m:oMath xmlns:m="http://schemas.openxmlformats.org/officeDocument/2006/math">
                    <m:r>
                      <a:rPr lang="en-US" sz="2000" i="1" dirty="0" smtClean="0">
                        <a:latin typeface="Cambria Math" charset="0"/>
                      </a:rPr>
                      <m:t>~20</m:t>
                    </m:r>
                  </m:oMath>
                </a14:m>
                <a:r>
                  <a:rPr lang="en-US" sz="2000" b="0" i="0" dirty="0" smtClean="0">
                    <a:latin typeface="+mj-lt"/>
                  </a:rPr>
                  <a:t>-</a:t>
                </a:r>
                <a14:m>
                  <m:oMath xmlns:m="http://schemas.openxmlformats.org/officeDocument/2006/math">
                    <m:r>
                      <a:rPr lang="en-US" sz="2000" i="1" dirty="0" smtClean="0">
                        <a:latin typeface="Cambria Math" charset="0"/>
                      </a:rPr>
                      <m:t>30 </m:t>
                    </m:r>
                  </m:oMath>
                </a14:m>
                <a:r>
                  <a:rPr lang="en-US" sz="2000" dirty="0"/>
                  <a:t>min?</a:t>
                </a:r>
              </a:p>
              <a:p>
                <a:pPr marL="285750" indent="-285750">
                  <a:buFont typeface="Arial" charset="0"/>
                  <a:buChar char="•"/>
                </a:pPr>
                <a:r>
                  <a:rPr lang="en-US" sz="2000" dirty="0"/>
                  <a:t>Phase errors </a:t>
                </a:r>
                <a14:m>
                  <m:oMath xmlns:m="http://schemas.openxmlformats.org/officeDocument/2006/math">
                    <m:sSub>
                      <m:sSubPr>
                        <m:ctrlPr>
                          <a:rPr lang="en-US" sz="2000" i="1" dirty="0" smtClean="0">
                            <a:latin typeface="Cambria Math" charset="0"/>
                          </a:rPr>
                        </m:ctrlPr>
                      </m:sSubPr>
                      <m:e>
                        <m:r>
                          <a:rPr lang="en-US" sz="2000" b="0" i="1" dirty="0" smtClean="0">
                            <a:latin typeface="Cambria Math" charset="0"/>
                          </a:rPr>
                          <m:t>𝑒</m:t>
                        </m:r>
                      </m:e>
                      <m:sub>
                        <m:r>
                          <a:rPr lang="en-US" sz="2000" b="0" i="1" dirty="0" smtClean="0">
                            <a:latin typeface="Cambria Math" charset="0"/>
                          </a:rPr>
                          <m:t>𝑓</m:t>
                        </m:r>
                      </m:sub>
                    </m:sSub>
                    <m:r>
                      <a:rPr lang="en-US" sz="2000" i="1" dirty="0">
                        <a:latin typeface="Cambria Math" charset="0"/>
                      </a:rPr>
                      <m:t> </m:t>
                    </m:r>
                  </m:oMath>
                </a14:m>
                <a:r>
                  <a:rPr lang="en-US" sz="2000" dirty="0"/>
                  <a:t> affecting all baselines limit dynamic range of </a:t>
                </a:r>
                <a14:m>
                  <m:oMath xmlns:m="http://schemas.openxmlformats.org/officeDocument/2006/math">
                    <m:r>
                      <a:rPr lang="en-US" sz="2000" i="1" dirty="0" smtClean="0">
                        <a:latin typeface="Cambria Math" charset="0"/>
                      </a:rPr>
                      <m:t>𝑀</m:t>
                    </m:r>
                  </m:oMath>
                </a14:m>
                <a:r>
                  <a:rPr lang="en-US" sz="2000" dirty="0"/>
                  <a:t> intervals </a:t>
                </a:r>
                <a:endParaRPr lang="en-US" sz="2000" dirty="0" smtClean="0"/>
              </a:p>
              <a:p>
                <a:pPr lvl="2"/>
                <a14:m>
                  <m:oMathPara xmlns:m="http://schemas.openxmlformats.org/officeDocument/2006/math">
                    <m:oMathParaPr>
                      <m:jc m:val="centerGroup"/>
                    </m:oMathParaPr>
                    <m:oMath xmlns:m="http://schemas.openxmlformats.org/officeDocument/2006/math">
                      <m:r>
                        <a:rPr lang="en-US" sz="2000" i="1" dirty="0" smtClean="0">
                          <a:latin typeface="Cambria Math" charset="0"/>
                        </a:rPr>
                        <m:t>𝐷𝑡</m:t>
                      </m:r>
                      <m:r>
                        <a:rPr lang="en-US" sz="2000" i="1" dirty="0" smtClean="0">
                          <a:latin typeface="Cambria Math" charset="0"/>
                        </a:rPr>
                        <m:t>  ~</m:t>
                      </m:r>
                      <m:f>
                        <m:fPr>
                          <m:ctrlPr>
                            <a:rPr lang="bg-BG" sz="2000" i="1" dirty="0" smtClean="0">
                              <a:latin typeface="Cambria Math" charset="0"/>
                            </a:rPr>
                          </m:ctrlPr>
                        </m:fPr>
                        <m:num>
                          <m:rad>
                            <m:radPr>
                              <m:degHide m:val="on"/>
                              <m:ctrlPr>
                                <a:rPr lang="bg-BG" sz="2000" i="1" dirty="0" smtClean="0">
                                  <a:latin typeface="Cambria Math" charset="0"/>
                                </a:rPr>
                              </m:ctrlPr>
                            </m:radPr>
                            <m:deg/>
                            <m:e>
                              <m:r>
                                <a:rPr lang="en-US" sz="2000" b="0" i="1" dirty="0" smtClean="0">
                                  <a:latin typeface="Cambria Math" charset="0"/>
                                </a:rPr>
                                <m:t>𝑀</m:t>
                              </m:r>
                            </m:e>
                          </m:rad>
                          <m:r>
                            <a:rPr lang="en-US" sz="2000" b="0" i="1" dirty="0" smtClean="0">
                              <a:latin typeface="Cambria Math" charset="0"/>
                            </a:rPr>
                            <m:t>𝑁</m:t>
                          </m:r>
                        </m:num>
                        <m:den>
                          <m:rad>
                            <m:radPr>
                              <m:degHide m:val="on"/>
                              <m:ctrlPr>
                                <a:rPr lang="bg-BG" sz="2000" i="1" dirty="0" smtClean="0">
                                  <a:latin typeface="Cambria Math" charset="0"/>
                                </a:rPr>
                              </m:ctrlPr>
                            </m:radPr>
                            <m:deg/>
                            <m:e>
                              <m:r>
                                <a:rPr lang="en-US" sz="2000" b="0" i="1" dirty="0" smtClean="0">
                                  <a:latin typeface="Cambria Math" charset="0"/>
                                </a:rPr>
                                <m:t>2</m:t>
                              </m:r>
                            </m:e>
                          </m:rad>
                          <m:sSub>
                            <m:sSubPr>
                              <m:ctrlPr>
                                <a:rPr lang="en-US" sz="2000" i="1" dirty="0" smtClean="0">
                                  <a:latin typeface="Cambria Math" charset="0"/>
                                </a:rPr>
                              </m:ctrlPr>
                            </m:sSubPr>
                            <m:e>
                              <m:r>
                                <a:rPr lang="en-US" sz="2000" b="0" i="1" dirty="0" smtClean="0">
                                  <a:latin typeface="Cambria Math" charset="0"/>
                                </a:rPr>
                                <m:t>𝑒</m:t>
                              </m:r>
                            </m:e>
                            <m:sub>
                              <m:r>
                                <a:rPr lang="en-US" sz="2000" b="0" i="1" dirty="0" smtClean="0">
                                  <a:latin typeface="Cambria Math" charset="0"/>
                                </a:rPr>
                                <m:t>𝑓</m:t>
                              </m:r>
                            </m:sub>
                          </m:sSub>
                        </m:den>
                      </m:f>
                    </m:oMath>
                  </m:oMathPara>
                </a14:m>
                <a:endParaRPr lang="en-US" sz="2000" dirty="0" smtClean="0"/>
              </a:p>
              <a:p>
                <a:pPr lvl="1"/>
                <a:r>
                  <a:rPr lang="is-IS" sz="2000" dirty="0" smtClean="0"/>
                  <a:t>e.g</a:t>
                </a:r>
                <a:r>
                  <a:rPr lang="is-IS" sz="2000" dirty="0"/>
                  <a:t>. </a:t>
                </a:r>
                <a14:m>
                  <m:oMath xmlns:m="http://schemas.openxmlformats.org/officeDocument/2006/math">
                    <m:r>
                      <a:rPr lang="is-IS" sz="2000" i="1" dirty="0" smtClean="0">
                        <a:latin typeface="Cambria Math" charset="0"/>
                      </a:rPr>
                      <m:t>𝑀</m:t>
                    </m:r>
                    <m:r>
                      <a:rPr lang="is-IS" sz="2000" i="1" dirty="0" smtClean="0">
                        <a:latin typeface="Cambria Math" charset="0"/>
                      </a:rPr>
                      <m:t>=6, </m:t>
                    </m:r>
                    <m:r>
                      <a:rPr lang="is-IS" sz="2000" i="1" dirty="0" smtClean="0">
                        <a:latin typeface="Cambria Math" charset="0"/>
                      </a:rPr>
                      <m:t>𝑁</m:t>
                    </m:r>
                    <m:r>
                      <a:rPr lang="is-IS" sz="2000" i="1" dirty="0" smtClean="0">
                        <a:latin typeface="Cambria Math" charset="0"/>
                      </a:rPr>
                      <m:t>=7, </m:t>
                    </m:r>
                    <m:sSub>
                      <m:sSubPr>
                        <m:ctrlPr>
                          <a:rPr lang="en-US" sz="2000" i="1" dirty="0" smtClean="0">
                            <a:latin typeface="Cambria Math" charset="0"/>
                          </a:rPr>
                        </m:ctrlPr>
                      </m:sSubPr>
                      <m:e>
                        <m:r>
                          <a:rPr lang="en-US" sz="2000" b="0" i="1" dirty="0" smtClean="0">
                            <a:latin typeface="Cambria Math" charset="0"/>
                          </a:rPr>
                          <m:t>𝑒</m:t>
                        </m:r>
                      </m:e>
                      <m:sub>
                        <m:r>
                          <a:rPr lang="en-US" sz="2000" b="0" i="1" dirty="0" smtClean="0">
                            <a:latin typeface="Cambria Math" charset="0"/>
                          </a:rPr>
                          <m:t>𝑓</m:t>
                        </m:r>
                      </m:sub>
                    </m:sSub>
                    <m:r>
                      <a:rPr lang="is-IS" sz="2000" i="1" dirty="0" smtClean="0">
                        <a:latin typeface="Cambria Math" charset="0"/>
                      </a:rPr>
                      <m:t>=10</m:t>
                    </m:r>
                    <m:r>
                      <a:rPr lang="it-IT" sz="2000" i="1" dirty="0" smtClean="0">
                        <a:latin typeface="Cambria Math" charset="0"/>
                        <a:ea typeface="Cambria Math" charset="0"/>
                        <a:cs typeface="Cambria Math" charset="0"/>
                      </a:rPr>
                      <m:t>°</m:t>
                    </m:r>
                    <m:r>
                      <a:rPr lang="is-IS" sz="2000" i="1" dirty="0" smtClean="0">
                        <a:latin typeface="Cambria Math" charset="0"/>
                      </a:rPr>
                      <m:t> </m:t>
                    </m:r>
                  </m:oMath>
                </a14:m>
                <a:r>
                  <a:rPr lang="is-IS" sz="2000" dirty="0"/>
                  <a:t>= </a:t>
                </a:r>
                <a14:m>
                  <m:oMath xmlns:m="http://schemas.openxmlformats.org/officeDocument/2006/math">
                    <m:r>
                      <a:rPr lang="is-IS" sz="2000" i="1" dirty="0" smtClean="0">
                        <a:latin typeface="Cambria Math" charset="0"/>
                      </a:rPr>
                      <m:t>𝑝</m:t>
                    </m:r>
                    <m:r>
                      <a:rPr lang="is-IS" sz="2000" i="1" dirty="0" smtClean="0">
                        <a:latin typeface="Cambria Math" charset="0"/>
                      </a:rPr>
                      <m:t>/18</m:t>
                    </m:r>
                  </m:oMath>
                </a14:m>
                <a:r>
                  <a:rPr lang="is-IS" sz="2000" dirty="0"/>
                  <a:t> </a:t>
                </a:r>
                <a:r>
                  <a:rPr lang="is-IS" sz="2000" dirty="0" smtClean="0"/>
                  <a:t>rad</a:t>
                </a:r>
              </a:p>
              <a:p>
                <a:pPr marL="742950" lvl="1" indent="-285750">
                  <a:buFont typeface="Arial" charset="0"/>
                  <a:buChar char="•"/>
                </a:pPr>
                <a:r>
                  <a:rPr lang="en-US" sz="2000" dirty="0" smtClean="0"/>
                  <a:t>Dynamic </a:t>
                </a:r>
                <a:r>
                  <a:rPr lang="en-US" sz="2000" dirty="0"/>
                  <a:t>range &lt; 70</a:t>
                </a:r>
              </a:p>
              <a:p>
                <a:pPr marL="742950" lvl="1" indent="-285750">
                  <a:buFont typeface="Arial" charset="0"/>
                  <a:buChar char="•"/>
                </a:pPr>
                <a:r>
                  <a:rPr lang="en-US" sz="2000" dirty="0"/>
                  <a:t>Phase errors are asymmetric, sine </a:t>
                </a:r>
                <a:r>
                  <a:rPr lang="en-US" sz="2000" dirty="0" smtClean="0"/>
                  <a:t>function</a:t>
                </a:r>
              </a:p>
              <a:p>
                <a:pPr marL="742950" lvl="1" indent="-285750">
                  <a:buFont typeface="Arial" charset="0"/>
                  <a:buChar char="•"/>
                </a:pPr>
                <a:endParaRPr lang="en-US" sz="2000" dirty="0"/>
              </a:p>
              <a:p>
                <a:pPr marL="285750" indent="-285750">
                  <a:buFont typeface="Arial" charset="0"/>
                  <a:buChar char="•"/>
                </a:pPr>
                <a:r>
                  <a:rPr lang="en-US" sz="2000" dirty="0"/>
                  <a:t>An amplitude error of 20% is equivalent to </a:t>
                </a:r>
                <a14:m>
                  <m:oMath xmlns:m="http://schemas.openxmlformats.org/officeDocument/2006/math">
                    <m:sSub>
                      <m:sSubPr>
                        <m:ctrlPr>
                          <a:rPr lang="en-US" sz="2000" i="1" dirty="0">
                            <a:latin typeface="Cambria Math" charset="0"/>
                          </a:rPr>
                        </m:ctrlPr>
                      </m:sSubPr>
                      <m:e>
                        <m:r>
                          <a:rPr lang="en-US" sz="2000" i="1" dirty="0">
                            <a:latin typeface="Cambria Math" charset="0"/>
                          </a:rPr>
                          <m:t>𝑒</m:t>
                        </m:r>
                      </m:e>
                      <m:sub>
                        <m:r>
                          <a:rPr lang="en-US" sz="2000" i="1" dirty="0">
                            <a:latin typeface="Cambria Math" charset="0"/>
                          </a:rPr>
                          <m:t>𝑓</m:t>
                        </m:r>
                      </m:sub>
                    </m:sSub>
                    <m:r>
                      <a:rPr lang="is-IS" sz="2000" i="1" dirty="0">
                        <a:latin typeface="Cambria Math" charset="0"/>
                      </a:rPr>
                      <m:t>=10</m:t>
                    </m:r>
                    <m:r>
                      <a:rPr lang="it-IT" sz="2000" i="1" dirty="0">
                        <a:latin typeface="Cambria Math" charset="0"/>
                        <a:ea typeface="Cambria Math" charset="0"/>
                        <a:cs typeface="Cambria Math" charset="0"/>
                      </a:rPr>
                      <m:t>°</m:t>
                    </m:r>
                    <m:r>
                      <a:rPr lang="is-IS" sz="2000" i="1" dirty="0">
                        <a:latin typeface="Cambria Math" charset="0"/>
                      </a:rPr>
                      <m:t> </m:t>
                    </m:r>
                  </m:oMath>
                </a14:m>
                <a:endParaRPr lang="en-US" sz="2000" dirty="0" smtClean="0"/>
              </a:p>
              <a:p>
                <a:pPr marL="742950" lvl="1" indent="-285750">
                  <a:buFont typeface="Arial" charset="0"/>
                  <a:buChar char="•"/>
                </a:pPr>
                <a:r>
                  <a:rPr lang="en-US" sz="2000" dirty="0" smtClean="0"/>
                  <a:t>Amplitude </a:t>
                </a:r>
                <a:r>
                  <a:rPr lang="en-US" sz="2000" dirty="0"/>
                  <a:t>errors are symmetric, cosine function</a:t>
                </a:r>
              </a:p>
              <a:p>
                <a:pPr marL="742950" lvl="1" indent="-285750">
                  <a:buFont typeface="Arial" charset="0"/>
                  <a:buChar char="•"/>
                </a:pPr>
                <a14:m>
                  <m:oMath xmlns:m="http://schemas.openxmlformats.org/officeDocument/2006/math">
                    <m:r>
                      <a:rPr lang="en-US" sz="2000" i="1" dirty="0" smtClean="0">
                        <a:latin typeface="Cambria Math" charset="0"/>
                      </a:rPr>
                      <m:t>𝐷𝑡</m:t>
                    </m:r>
                  </m:oMath>
                </a14:m>
                <a:r>
                  <a:rPr lang="en-US" sz="2000" dirty="0" smtClean="0"/>
                  <a:t> </a:t>
                </a:r>
                <a:r>
                  <a:rPr lang="en-US" sz="2000" dirty="0"/>
                  <a:t>may be longer so </a:t>
                </a:r>
                <a14:m>
                  <m:oMath xmlns:m="http://schemas.openxmlformats.org/officeDocument/2006/math">
                    <m:r>
                      <a:rPr lang="en-US" sz="2000" i="1" dirty="0" smtClean="0">
                        <a:latin typeface="Cambria Math" charset="0"/>
                      </a:rPr>
                      <m:t>𝑀</m:t>
                    </m:r>
                  </m:oMath>
                </a14:m>
                <a:r>
                  <a:rPr lang="en-US" sz="2000" dirty="0"/>
                  <a:t> is smaller – effect worse</a:t>
                </a:r>
              </a:p>
            </p:txBody>
          </p:sp>
        </mc:Choice>
        <mc:Fallback xmlns="">
          <p:sp>
            <p:nvSpPr>
              <p:cNvPr id="8" name="Rectangle 7"/>
              <p:cNvSpPr>
                <a:spLocks noRot="1" noChangeAspect="1" noMove="1" noResize="1" noEditPoints="1" noAdjustHandles="1" noChangeArrowheads="1" noChangeShapeType="1" noTextEdit="1"/>
              </p:cNvSpPr>
              <p:nvPr/>
            </p:nvSpPr>
            <p:spPr>
              <a:xfrm>
                <a:off x="682432" y="1679810"/>
                <a:ext cx="7477720" cy="4633000"/>
              </a:xfrm>
              <a:prstGeom prst="rect">
                <a:avLst/>
              </a:prstGeom>
              <a:blipFill rotWithShape="0">
                <a:blip r:embed="rId2"/>
                <a:stretch>
                  <a:fillRect l="-733" t="-789" b="-1447"/>
                </a:stretch>
              </a:blipFill>
            </p:spPr>
            <p:txBody>
              <a:bodyPr/>
              <a:lstStyle/>
              <a:p>
                <a:r>
                  <a:rPr lang="en-US">
                    <a:noFill/>
                  </a:rPr>
                  <a:t> </a:t>
                </a:r>
              </a:p>
            </p:txBody>
          </p:sp>
        </mc:Fallback>
      </mc:AlternateContent>
    </p:spTree>
    <p:extLst>
      <p:ext uri="{BB962C8B-B14F-4D97-AF65-F5344CB8AC3E}">
        <p14:creationId xmlns:p14="http://schemas.microsoft.com/office/powerpoint/2010/main" val="1121491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9625" y="1395008"/>
            <a:ext cx="3543300" cy="2676525"/>
          </a:xfrm>
          <a:prstGeom prst="rect">
            <a:avLst/>
          </a:prstGeom>
        </p:spPr>
      </p:pic>
      <p:pic>
        <p:nvPicPr>
          <p:cNvPr id="5" name="Picture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79625" y="4097688"/>
            <a:ext cx="3535808" cy="2872673"/>
          </a:xfrm>
          <a:prstGeom prst="rect">
            <a:avLst/>
          </a:prstGeom>
        </p:spPr>
      </p:pic>
      <p:sp>
        <p:nvSpPr>
          <p:cNvPr id="7" name="Rectangle 6"/>
          <p:cNvSpPr/>
          <p:nvPr/>
        </p:nvSpPr>
        <p:spPr>
          <a:xfrm>
            <a:off x="381490" y="964121"/>
            <a:ext cx="5692199" cy="430887"/>
          </a:xfrm>
          <a:prstGeom prst="rect">
            <a:avLst/>
          </a:prstGeom>
        </p:spPr>
        <p:txBody>
          <a:bodyPr wrap="none">
            <a:spAutoFit/>
          </a:bodyPr>
          <a:lstStyle/>
          <a:p>
            <a:r>
              <a:rPr lang="en-GB" altLang="en-US" sz="2200" b="1" dirty="0" smtClean="0"/>
              <a:t>What is the effect of a priori calibration errors?</a:t>
            </a:r>
            <a:endParaRPr lang="en-US" sz="2200" b="1" dirty="0"/>
          </a:p>
        </p:txBody>
      </p:sp>
      <p:sp>
        <p:nvSpPr>
          <p:cNvPr id="8" name="TextBox 7"/>
          <p:cNvSpPr txBox="1"/>
          <p:nvPr/>
        </p:nvSpPr>
        <p:spPr>
          <a:xfrm>
            <a:off x="266217" y="219919"/>
            <a:ext cx="3970117" cy="584775"/>
          </a:xfrm>
          <a:prstGeom prst="rect">
            <a:avLst/>
          </a:prstGeom>
          <a:noFill/>
          <a:ln w="38100">
            <a:solidFill>
              <a:schemeClr val="tx1"/>
            </a:solidFill>
          </a:ln>
        </p:spPr>
        <p:txBody>
          <a:bodyPr wrap="square" rtlCol="0">
            <a:spAutoFit/>
          </a:bodyPr>
          <a:lstStyle/>
          <a:p>
            <a:pPr algn="ctr"/>
            <a:r>
              <a:rPr lang="en-US" sz="3200" b="1" dirty="0" smtClean="0">
                <a:latin typeface="Helvetica Neue" charset="0"/>
                <a:ea typeface="Helvetica Neue" charset="0"/>
                <a:cs typeface="Helvetica Neue" charset="0"/>
              </a:rPr>
              <a:t>a Priori Calibration</a:t>
            </a:r>
            <a:endParaRPr lang="en-US" sz="3200" b="1" dirty="0">
              <a:latin typeface="Helvetica Neue" charset="0"/>
              <a:ea typeface="Helvetica Neue" charset="0"/>
              <a:cs typeface="Helvetica Neue" charset="0"/>
            </a:endParaRPr>
          </a:p>
        </p:txBody>
      </p:sp>
      <p:sp>
        <p:nvSpPr>
          <p:cNvPr id="9" name="TextBox 8"/>
          <p:cNvSpPr txBox="1"/>
          <p:nvPr/>
        </p:nvSpPr>
        <p:spPr>
          <a:xfrm>
            <a:off x="4340139" y="2217159"/>
            <a:ext cx="4560793" cy="1015663"/>
          </a:xfrm>
          <a:prstGeom prst="rect">
            <a:avLst/>
          </a:prstGeom>
          <a:noFill/>
        </p:spPr>
        <p:txBody>
          <a:bodyPr wrap="square" rtlCol="0">
            <a:spAutoFit/>
          </a:bodyPr>
          <a:lstStyle/>
          <a:p>
            <a:r>
              <a:rPr lang="en-US" sz="2000" dirty="0" smtClean="0"/>
              <a:t>Phase referencing solutions only</a:t>
            </a:r>
          </a:p>
          <a:p>
            <a:endParaRPr lang="en-US" sz="2000" dirty="0"/>
          </a:p>
          <a:p>
            <a:r>
              <a:rPr lang="en-US" sz="2000" dirty="0" smtClean="0"/>
              <a:t>Anti-symmetric (phase) errors dominate</a:t>
            </a:r>
            <a:endParaRPr lang="en-US" sz="2000" dirty="0"/>
          </a:p>
        </p:txBody>
      </p:sp>
      <p:sp>
        <p:nvSpPr>
          <p:cNvPr id="10" name="TextBox 9"/>
          <p:cNvSpPr txBox="1"/>
          <p:nvPr/>
        </p:nvSpPr>
        <p:spPr>
          <a:xfrm>
            <a:off x="4340139" y="4806670"/>
            <a:ext cx="4560793" cy="1323439"/>
          </a:xfrm>
          <a:prstGeom prst="rect">
            <a:avLst/>
          </a:prstGeom>
          <a:noFill/>
        </p:spPr>
        <p:txBody>
          <a:bodyPr wrap="square" rtlCol="0">
            <a:spAutoFit/>
          </a:bodyPr>
          <a:lstStyle/>
          <a:p>
            <a:r>
              <a:rPr lang="en-US" sz="2000" dirty="0" smtClean="0"/>
              <a:t>Phase self-</a:t>
            </a:r>
            <a:r>
              <a:rPr lang="en-US" sz="2000" dirty="0" err="1" smtClean="0"/>
              <a:t>cal</a:t>
            </a:r>
            <a:r>
              <a:rPr lang="en-US" sz="2000" dirty="0" smtClean="0"/>
              <a:t> only (i.e. removal of phase errors)</a:t>
            </a:r>
          </a:p>
          <a:p>
            <a:endParaRPr lang="en-US" sz="2000" dirty="0" smtClean="0"/>
          </a:p>
          <a:p>
            <a:r>
              <a:rPr lang="en-US" sz="2000" dirty="0" smtClean="0"/>
              <a:t>Symmetric (amplitude) errors dominate!</a:t>
            </a:r>
            <a:endParaRPr lang="en-US" sz="2000" dirty="0"/>
          </a:p>
        </p:txBody>
      </p:sp>
    </p:spTree>
    <p:extLst>
      <p:ext uri="{BB962C8B-B14F-4D97-AF65-F5344CB8AC3E}">
        <p14:creationId xmlns:p14="http://schemas.microsoft.com/office/powerpoint/2010/main" val="20707557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1318</TotalTime>
  <Words>1866</Words>
  <Application>Microsoft Macintosh PowerPoint</Application>
  <PresentationFormat>On-screen Show (4:3)</PresentationFormat>
  <Paragraphs>343</Paragraphs>
  <Slides>35</Slides>
  <Notes>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0</vt:i4>
      </vt:variant>
      <vt:variant>
        <vt:lpstr>Slide Titles</vt:lpstr>
      </vt:variant>
      <vt:variant>
        <vt:i4>35</vt:i4>
      </vt:variant>
    </vt:vector>
  </HeadingPairs>
  <TitlesOfParts>
    <vt:vector size="45" baseType="lpstr">
      <vt:lpstr>Calibri</vt:lpstr>
      <vt:lpstr>Calibri Light</vt:lpstr>
      <vt:lpstr>Cambria Math</vt:lpstr>
      <vt:lpstr>Courier New</vt:lpstr>
      <vt:lpstr>Helvetica</vt:lpstr>
      <vt:lpstr>Helvetica Light</vt:lpstr>
      <vt:lpstr>Helvetica Neue</vt:lpstr>
      <vt:lpstr>Wingdings</vt:lpstr>
      <vt:lpstr>Arial</vt:lpstr>
      <vt:lpstr>Office Theme</vt:lpstr>
      <vt:lpstr>Self-Calibration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Radcliffe</dc:creator>
  <cp:lastModifiedBy>jcal9993@uni.sydney.edu.au</cp:lastModifiedBy>
  <cp:revision>38</cp:revision>
  <cp:lastPrinted>2016-05-30T11:03:46Z</cp:lastPrinted>
  <dcterms:created xsi:type="dcterms:W3CDTF">2016-05-13T08:12:47Z</dcterms:created>
  <dcterms:modified xsi:type="dcterms:W3CDTF">2018-05-30T11:37:52Z</dcterms:modified>
</cp:coreProperties>
</file>