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wdp" ContentType="image/vnd.ms-photo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4" r:id="rId3"/>
    <p:sldMasterId id="2147483695" r:id="rId4"/>
    <p:sldMasterId id="2147483702" r:id="rId5"/>
  </p:sldMasterIdLst>
  <p:notesMasterIdLst>
    <p:notesMasterId r:id="rId22"/>
  </p:notesMasterIdLst>
  <p:handoutMasterIdLst>
    <p:handoutMasterId r:id="rId23"/>
  </p:handoutMasterIdLst>
  <p:sldIdLst>
    <p:sldId id="296" r:id="rId6"/>
    <p:sldId id="547" r:id="rId7"/>
    <p:sldId id="556" r:id="rId8"/>
    <p:sldId id="557" r:id="rId9"/>
    <p:sldId id="558" r:id="rId10"/>
    <p:sldId id="559" r:id="rId11"/>
    <p:sldId id="560" r:id="rId12"/>
    <p:sldId id="561" r:id="rId13"/>
    <p:sldId id="562" r:id="rId14"/>
    <p:sldId id="566" r:id="rId15"/>
    <p:sldId id="565" r:id="rId16"/>
    <p:sldId id="564" r:id="rId17"/>
    <p:sldId id="567" r:id="rId18"/>
    <p:sldId id="568" r:id="rId19"/>
    <p:sldId id="569" r:id="rId20"/>
    <p:sldId id="563" r:id="rId21"/>
  </p:sldIdLst>
  <p:sldSz cx="9144000" cy="6858000" type="screen4x3"/>
  <p:notesSz cx="6858000" cy="9144000"/>
  <p:defaultTextStyle>
    <a:lvl1pPr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1pPr>
    <a:lvl2pPr indent="160679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2pPr>
    <a:lvl3pPr indent="32135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3pPr>
    <a:lvl4pPr indent="482038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4pPr>
    <a:lvl5pPr indent="64271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5pPr>
    <a:lvl6pPr indent="80339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6pPr>
    <a:lvl7pPr indent="964075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7pPr>
    <a:lvl8pPr indent="1124756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8pPr>
    <a:lvl9pPr indent="1285434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cal9993@uni.sydney.edu.au" initials="j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7F7F7"/>
    <a:srgbClr val="C3022A"/>
    <a:srgbClr val="00016D"/>
    <a:srgbClr val="1F7C1A"/>
    <a:srgbClr val="1C78FF"/>
    <a:srgbClr val="242C47"/>
    <a:srgbClr val="E1E0DB"/>
    <a:srgbClr val="E2E0D5"/>
    <a:srgbClr val="E7E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956"/>
    <p:restoredTop sz="85819" autoAdjust="0"/>
  </p:normalViewPr>
  <p:slideViewPr>
    <p:cSldViewPr snapToGrid="0" snapToObjects="1">
      <p:cViewPr varScale="1">
        <p:scale>
          <a:sx n="101" d="100"/>
          <a:sy n="101" d="100"/>
        </p:scale>
        <p:origin x="200" y="4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notesMaster" Target="notesMasters/notesMaster1.xml"/><Relationship Id="rId23" Type="http://schemas.openxmlformats.org/officeDocument/2006/relationships/handoutMaster" Target="handoutMasters/handoutMaster1.xml"/><Relationship Id="rId24" Type="http://schemas.openxmlformats.org/officeDocument/2006/relationships/commentAuthors" Target="commentAuthors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D2F2C-D0FA-6149-85B4-89BFCCA35B11}" type="datetimeFigureOut">
              <a:rPr lang="en-US" smtClean="0"/>
              <a:t>5/28/18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683EF-2446-AE45-AAF6-6C43FDB73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75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2440477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321357">
      <a:defRPr sz="1500">
        <a:latin typeface="Lucida Grande"/>
        <a:ea typeface="Lucida Grande"/>
        <a:cs typeface="Lucida Grande"/>
        <a:sym typeface="Lucida Grande"/>
      </a:defRPr>
    </a:lvl1pPr>
    <a:lvl2pPr indent="160679" defTabSz="321357">
      <a:defRPr sz="1500">
        <a:latin typeface="Lucida Grande"/>
        <a:ea typeface="Lucida Grande"/>
        <a:cs typeface="Lucida Grande"/>
        <a:sym typeface="Lucida Grande"/>
      </a:defRPr>
    </a:lvl2pPr>
    <a:lvl3pPr indent="321357" defTabSz="321357">
      <a:defRPr sz="1500">
        <a:latin typeface="Lucida Grande"/>
        <a:ea typeface="Lucida Grande"/>
        <a:cs typeface="Lucida Grande"/>
        <a:sym typeface="Lucida Grande"/>
      </a:defRPr>
    </a:lvl3pPr>
    <a:lvl4pPr indent="482038" defTabSz="321357">
      <a:defRPr sz="1500">
        <a:latin typeface="Lucida Grande"/>
        <a:ea typeface="Lucida Grande"/>
        <a:cs typeface="Lucida Grande"/>
        <a:sym typeface="Lucida Grande"/>
      </a:defRPr>
    </a:lvl4pPr>
    <a:lvl5pPr indent="642717" defTabSz="321357">
      <a:defRPr sz="1500">
        <a:latin typeface="Lucida Grande"/>
        <a:ea typeface="Lucida Grande"/>
        <a:cs typeface="Lucida Grande"/>
        <a:sym typeface="Lucida Grande"/>
      </a:defRPr>
    </a:lvl5pPr>
    <a:lvl6pPr indent="803397" defTabSz="321357">
      <a:defRPr sz="1500">
        <a:latin typeface="Lucida Grande"/>
        <a:ea typeface="Lucida Grande"/>
        <a:cs typeface="Lucida Grande"/>
        <a:sym typeface="Lucida Grande"/>
      </a:defRPr>
    </a:lvl6pPr>
    <a:lvl7pPr indent="964075" defTabSz="321357">
      <a:defRPr sz="1500">
        <a:latin typeface="Lucida Grande"/>
        <a:ea typeface="Lucida Grande"/>
        <a:cs typeface="Lucida Grande"/>
        <a:sym typeface="Lucida Grande"/>
      </a:defRPr>
    </a:lvl7pPr>
    <a:lvl8pPr indent="1124756" defTabSz="321357">
      <a:defRPr sz="1500">
        <a:latin typeface="Lucida Grande"/>
        <a:ea typeface="Lucida Grande"/>
        <a:cs typeface="Lucida Grande"/>
        <a:sym typeface="Lucida Grande"/>
      </a:defRPr>
    </a:lvl8pPr>
    <a:lvl9pPr indent="1285434" defTabSz="321357">
      <a:defRPr sz="15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71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1.gif"/><Relationship Id="rId5" Type="http://schemas.openxmlformats.org/officeDocument/2006/relationships/image" Target="../media/image16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6.png"/><Relationship Id="rId5" Type="http://schemas.openxmlformats.org/officeDocument/2006/relationships/image" Target="../media/image2.png"/><Relationship Id="rId6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emf"/><Relationship Id="rId3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>
            <a:spLocks noChangeAspect="1"/>
          </p:cNvSpPr>
          <p:nvPr userDrawn="1"/>
        </p:nvSpPr>
        <p:spPr>
          <a:xfrm>
            <a:off x="5638800" y="-437681"/>
            <a:ext cx="7812000" cy="7812000"/>
          </a:xfrm>
          <a:prstGeom prst="ellipse">
            <a:avLst/>
          </a:prstGeom>
          <a:solidFill>
            <a:srgbClr val="00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  <a:prstGeom prst="rect">
            <a:avLst/>
          </a:prstGeo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33" t="2267" r="6805" b="2032"/>
          <a:stretch/>
        </p:blipFill>
        <p:spPr>
          <a:xfrm>
            <a:off x="4484808" y="1513427"/>
            <a:ext cx="2340000" cy="2339499"/>
          </a:xfrm>
          <a:prstGeom prst="ellipse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 descr="fig_cena_all_pretty.jpg"/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9" b="93969" l="9989" r="89927">
                        <a14:foregroundMark x1="26749" y1="17174" x2="26749" y2="17174"/>
                        <a14:backgroundMark x1="49328" y1="10368" x2="48573" y2="2369"/>
                        <a14:backgroundMark x1="49328" y1="89575" x2="49328" y2="895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208" y="-310681"/>
            <a:ext cx="3741592" cy="729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712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108536main_NeutronStar-Print1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890" b="-6118"/>
          <a:stretch/>
        </p:blipFill>
        <p:spPr>
          <a:xfrm flipH="1">
            <a:off x="5621467" y="-393389"/>
            <a:ext cx="7792277" cy="7695000"/>
          </a:xfrm>
          <a:prstGeom prst="ellipse">
            <a:avLst/>
          </a:prstGeom>
        </p:spPr>
      </p:pic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20" name="Picture 19" descr="ASKAP_sun up_antennas.JP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4808" y="1549488"/>
            <a:ext cx="2318397" cy="2303438"/>
          </a:xfrm>
          <a:prstGeom prst="ellipse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135470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7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8004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000858" y="0"/>
            <a:ext cx="316430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1914" y="354688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576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4435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 userDrawn="1"/>
        </p:nvSpPr>
        <p:spPr>
          <a:xfrm>
            <a:off x="454833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grpSp>
        <p:nvGrpSpPr>
          <p:cNvPr id="16" name="Group 16"/>
          <p:cNvGrpSpPr/>
          <p:nvPr userDrawn="1"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13" name="Shape 13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4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15" name="pasted-image.pdf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7" name="pasted-image.pdf"/>
          <p:cNvPicPr/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46911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5"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21" name="Shape 21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23" name="pasted-image.pdf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Shape 25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26" name="pasted-image.pdf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63306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044311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/ Circle and 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4481989" y="-4357688"/>
            <a:ext cx="11579764" cy="1157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31" name="pasted-image.pdf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Shape 33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41969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81165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1"/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20829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ank w/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-3624738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9753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Subtitle, Photo -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2pPr marL="0" indent="160729">
              <a:buSzTx/>
              <a:buNone/>
            </a:lvl2pPr>
            <a:lvl3pPr marL="0" indent="321457">
              <a:buSzTx/>
              <a:buNone/>
            </a:lvl3pPr>
            <a:lvl4pPr marL="0" indent="482186">
              <a:buSzTx/>
              <a:buNone/>
            </a:lvl4pPr>
            <a:lvl5pPr marL="0" indent="642915"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0114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Subtitle, Photo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65276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5805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Copy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7703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53585F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53585F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53585F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3267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asted-image.pdf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40954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Shape 58"/>
          <p:cNvSpPr/>
          <p:nvPr/>
        </p:nvSpPr>
        <p:spPr>
          <a:xfrm>
            <a:off x="-4857035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5389" y="3082571"/>
            <a:ext cx="10454780" cy="138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6580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40742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7631523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02800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19976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98453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977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344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7078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53411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10217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1636020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91434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4717790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011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41173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60401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741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118468" y="0"/>
            <a:ext cx="305999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28784" y="170420"/>
            <a:ext cx="3037309" cy="82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383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42907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79736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41497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8648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4741037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8943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4" y="1295401"/>
            <a:ext cx="4321176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9" y="1295401"/>
            <a:ext cx="4270375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64605" y="6586742"/>
            <a:ext cx="249208" cy="214314"/>
          </a:xfrm>
          <a:prstGeom prst="rect">
            <a:avLst/>
          </a:prstGeom>
        </p:spPr>
        <p:txBody>
          <a:bodyPr lIns="91435" tIns="45718" rIns="91435" bIns="45718"/>
          <a:lstStyle/>
          <a:p>
            <a:fld id="{5EB0718A-1B3D-42D2-9A2B-FB6CFA4B4E8D}" type="slidenum">
              <a:rPr>
                <a:solidFill>
                  <a:srgbClr val="CE1126"/>
                </a:solidFill>
              </a:rPr>
              <a:pPr/>
              <a:t>‹#›</a:t>
            </a:fld>
            <a:endParaRPr>
              <a:solidFill>
                <a:srgbClr val="CE11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7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318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258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/>
          <p:nvPr/>
        </p:nvSpPr>
        <p:spPr>
          <a:xfrm>
            <a:off x="-2214562" y="1331063"/>
            <a:ext cx="6172385" cy="6172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sp>
        <p:nvSpPr>
          <p:cNvPr id="8" name="Shape 8"/>
          <p:cNvSpPr/>
          <p:nvPr/>
        </p:nvSpPr>
        <p:spPr>
          <a:xfrm>
            <a:off x="2648089" y="2047235"/>
            <a:ext cx="3120717" cy="3120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5866805" y="1033576"/>
            <a:ext cx="3120717" cy="6883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 i="0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 dirty="0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5866805" y="1736823"/>
            <a:ext cx="3120717" cy="121939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  <a:latin typeface="Helvetica Light"/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5872821" y="4846484"/>
            <a:ext cx="3170039" cy="642938"/>
          </a:xfrm>
        </p:spPr>
        <p:txBody>
          <a:bodyPr vert="horz"/>
          <a:lstStyle>
            <a:lvl1pPr>
              <a:defRPr sz="1700" b="1" i="0" spc="70">
                <a:solidFill>
                  <a:schemeClr val="tx2">
                    <a:lumMod val="75000"/>
                  </a:schemeClr>
                </a:solidFill>
                <a:latin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1100" b="1" dirty="0" smtClean="0">
                <a:solidFill>
                  <a:srgbClr val="53585F"/>
                </a:solidFill>
              </a:rPr>
              <a:t>Double-click to edit Name/Title</a:t>
            </a:r>
            <a:endParaRPr lang="en-US" sz="1100" b="1" dirty="0">
              <a:solidFill>
                <a:srgbClr val="5358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835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.png"/><Relationship Id="rId1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6" Type="http://schemas.openxmlformats.org/officeDocument/2006/relationships/image" Target="../media/image2.png"/><Relationship Id="rId17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1.pn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theme" Target="../theme/theme5.xml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6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405823" y="6249573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54"/>
          <p:cNvSpPr txBox="1">
            <a:spLocks/>
          </p:cNvSpPr>
          <p:nvPr userDrawn="1"/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 defTabSz="410625">
              <a:defRPr sz="2500" b="1">
                <a:solidFill>
                  <a:srgbClr val="303B5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dirty="0" smtClean="0"/>
              <a:t>Title Text</a:t>
            </a:r>
            <a:endParaRPr lang="en-US" dirty="0"/>
          </a:p>
        </p:txBody>
      </p:sp>
      <p:sp>
        <p:nvSpPr>
          <p:cNvPr id="10" name="Shape 55"/>
          <p:cNvSpPr txBox="1">
            <a:spLocks/>
          </p:cNvSpPr>
          <p:nvPr userDrawn="1"/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marR="0" indent="-195330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Lucida Grande"/>
              <a:buChar char="›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1pPr>
            <a:lvl2pPr marL="572596" marR="0" indent="-260068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2pPr>
            <a:lvl3pPr marL="807115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3pPr>
            <a:lvl4pPr marL="1119549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4pPr>
            <a:lvl5pPr marL="1431978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5pPr>
            <a:lvl6pPr marL="177044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082880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239530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2707744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Five</a:t>
            </a:r>
            <a:endParaRPr lang="en-US" sz="1700" dirty="0">
              <a:solidFill>
                <a:srgbClr val="53585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57" r:id="rId3"/>
    <p:sldLayoutId id="2147483666" r:id="rId4"/>
    <p:sldLayoutId id="2147483664" r:id="rId5"/>
    <p:sldLayoutId id="2147483660" r:id="rId6"/>
    <p:sldLayoutId id="2147483661" r:id="rId7"/>
    <p:sldLayoutId id="2147483665" r:id="rId8"/>
  </p:sldLayoutIdLst>
  <p:transition spd="med"/>
  <p:timing>
    <p:tnLst>
      <p:par>
        <p:cTn id="1" dur="indefinite" restart="never" nodeType="tmRoot"/>
      </p:par>
    </p:tnLst>
  </p:timing>
  <p:txStyles>
    <p:titleStyle>
      <a:lvl1pPr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679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35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038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71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39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075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4756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434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defTabSz="410625" eaLnBrk="1" fontAlgn="auto" latinLnBrk="0" hangingPunct="1">
        <a:lnSpc>
          <a:spcPct val="100000"/>
        </a:lnSpc>
        <a:spcBef>
          <a:spcPts val="2250"/>
        </a:spcBef>
        <a:spcAft>
          <a:spcPts val="0"/>
        </a:spcAft>
        <a:buClrTx/>
        <a:buSzTx/>
        <a:buFontTx/>
        <a:buNone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1pPr>
      <a:lvl2pPr marL="49467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2pPr>
      <a:lvl3pPr marL="807115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3pPr>
      <a:lvl4pPr marL="111954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4pPr>
      <a:lvl5pPr marL="1431978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5pPr>
      <a:lvl6pPr marL="177044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2880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530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7744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679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35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038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71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39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075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4756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434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405823" y="6249567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392906" y="1115099"/>
            <a:ext cx="8358188" cy="4741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4962865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</p:sldLayoutIdLst>
  <p:transition spd="med"/>
  <p:txStyles>
    <p:titleStyle>
      <a:lvl1pPr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7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457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186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915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643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372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5101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8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defTabSz="410751">
        <a:spcBef>
          <a:spcPts val="2250"/>
        </a:spcBef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1pPr>
      <a:lvl2pPr marL="494835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2pPr>
      <a:lvl3pPr marL="807363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3pPr>
      <a:lvl4pPr marL="1119891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4pPr>
      <a:lvl5pPr marL="1432419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5pPr>
      <a:lvl6pPr marL="1770991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3519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6047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8575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7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457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186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915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643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372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5101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8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573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20212_caastro_powerpoint6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 descr="20212_caastro_powerpoint6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" t="4688" r="1891" b="78905"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" t="4134" r="73535" b="82224"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331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5.png"/><Relationship Id="rId5" Type="http://schemas.openxmlformats.org/officeDocument/2006/relationships/image" Target="../media/image26.jpeg"/><Relationship Id="rId6" Type="http://schemas.openxmlformats.org/officeDocument/2006/relationships/image" Target="../media/image27.tiff"/><Relationship Id="rId7" Type="http://schemas.openxmlformats.org/officeDocument/2006/relationships/image" Target="../media/image28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3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3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3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1.png"/><Relationship Id="rId3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2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0"/>
          <p:cNvSpPr>
            <a:spLocks noGrp="1"/>
          </p:cNvSpPr>
          <p:nvPr>
            <p:ph type="title"/>
          </p:nvPr>
        </p:nvSpPr>
        <p:spPr>
          <a:xfrm>
            <a:off x="160213" y="1453219"/>
            <a:ext cx="4420965" cy="145462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Introduction to (deep, dark world) of calibration</a:t>
            </a:r>
            <a:endParaRPr lang="en-US" sz="3500" dirty="0"/>
          </a:p>
        </p:txBody>
      </p:sp>
      <p:sp>
        <p:nvSpPr>
          <p:cNvPr id="10" name="Title 10"/>
          <p:cNvSpPr txBox="1">
            <a:spLocks/>
          </p:cNvSpPr>
          <p:nvPr/>
        </p:nvSpPr>
        <p:spPr>
          <a:xfrm>
            <a:off x="259275" y="2780789"/>
            <a:ext cx="4338691" cy="1454620"/>
          </a:xfrm>
          <a:prstGeom prst="rect">
            <a:avLst/>
          </a:prstGeom>
        </p:spPr>
        <p:txBody>
          <a:bodyPr>
            <a:noAutofit/>
          </a:bodyPr>
          <a:lstStyle>
            <a:lvl1pPr defTabSz="410625"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3600" dirty="0" smtClean="0"/>
              <a:t> </a:t>
            </a:r>
            <a:endParaRPr lang="en-US" sz="35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11" y="120128"/>
            <a:ext cx="3606317" cy="9809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897" y="3331224"/>
            <a:ext cx="4113596" cy="179536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Joe </a:t>
            </a:r>
            <a:r>
              <a:rPr kumimoji="0" lang="en-US" sz="2400" b="0" i="0" u="none" strike="noStrike" cap="none" spc="0" normalizeH="0" baseline="0" dirty="0" err="1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Callingham</a:t>
            </a:r>
            <a:r>
              <a:rPr lang="en-US" sz="2400" dirty="0">
                <a:solidFill>
                  <a:srgbClr val="242C47"/>
                </a:solidFill>
              </a:rPr>
              <a:t> </a:t>
            </a:r>
            <a:r>
              <a:rPr lang="en-US" sz="2400" dirty="0" smtClean="0">
                <a:solidFill>
                  <a:srgbClr val="242C47"/>
                </a:solidFill>
              </a:rPr>
              <a:t>(ASTRON)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Kenyan Radio Astronomy School,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Nairobi, Kenya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2</a:t>
            </a:r>
            <a:r>
              <a:rPr lang="en-US" sz="1600" i="1" dirty="0">
                <a:solidFill>
                  <a:srgbClr val="242C47"/>
                </a:solidFill>
              </a:rPr>
              <a:t>9</a:t>
            </a:r>
            <a:r>
              <a:rPr lang="en-US" sz="1600" i="1" baseline="30000" dirty="0" smtClean="0">
                <a:solidFill>
                  <a:srgbClr val="242C47"/>
                </a:solidFill>
              </a:rPr>
              <a:t>th</a:t>
            </a:r>
            <a:r>
              <a:rPr lang="en-US" sz="1600" i="1" dirty="0" smtClean="0">
                <a:solidFill>
                  <a:srgbClr val="242C47"/>
                </a:solidFill>
              </a:rPr>
              <a:t> </a:t>
            </a:r>
            <a:r>
              <a:rPr lang="en-US" sz="1600" i="1" dirty="0" smtClean="0">
                <a:solidFill>
                  <a:srgbClr val="242C47"/>
                </a:solidFill>
              </a:rPr>
              <a:t>of May 2018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2115" y="1459722"/>
            <a:ext cx="2629069" cy="25117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http://www.jive.eu/sites/jive.nl/files/cms/projects/JJ-logo-no-tex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054" y="74186"/>
            <a:ext cx="1060107" cy="133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4156" y="5729468"/>
            <a:ext cx="3527968" cy="10231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898" y="5648215"/>
            <a:ext cx="1903265" cy="110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060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Temperature Calibration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857" b="1"/>
          <a:stretch/>
        </p:blipFill>
        <p:spPr>
          <a:xfrm>
            <a:off x="0" y="1760769"/>
            <a:ext cx="9144000" cy="49708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682" t="10606" r="1682" b="10606"/>
          <a:stretch/>
        </p:blipFill>
        <p:spPr>
          <a:xfrm>
            <a:off x="763279" y="1166697"/>
            <a:ext cx="5222049" cy="429662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613721" y="1018149"/>
            <a:ext cx="703944" cy="742620"/>
          </a:xfrm>
          <a:prstGeom prst="ellipse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198679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Bandpass calibration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588"/>
          <a:stretch/>
        </p:blipFill>
        <p:spPr>
          <a:xfrm>
            <a:off x="0" y="1513988"/>
            <a:ext cx="9144000" cy="53440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682" t="10606" r="1682" b="10606"/>
          <a:stretch/>
        </p:blipFill>
        <p:spPr>
          <a:xfrm>
            <a:off x="1483551" y="1021240"/>
            <a:ext cx="5988783" cy="49274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305621" y="896304"/>
            <a:ext cx="703944" cy="742620"/>
          </a:xfrm>
          <a:prstGeom prst="ellipse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7174305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Delay Calibration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9078"/>
            <a:ext cx="9144000" cy="501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380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phase calibration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38625"/>
            <a:ext cx="9144000" cy="50539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682" t="10606" r="1682" b="10606"/>
          <a:stretch/>
        </p:blipFill>
        <p:spPr>
          <a:xfrm>
            <a:off x="1483551" y="1249840"/>
            <a:ext cx="5988783" cy="492748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305620" y="1124904"/>
            <a:ext cx="1190179" cy="742620"/>
          </a:xfrm>
          <a:prstGeom prst="ellipse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3269677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Amplitude Calibration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8881"/>
            <a:ext cx="9144000" cy="55191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682" t="10606" r="1682" b="10606"/>
          <a:stretch/>
        </p:blipFill>
        <p:spPr>
          <a:xfrm>
            <a:off x="1153351" y="981135"/>
            <a:ext cx="5988783" cy="49274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975420" y="856199"/>
            <a:ext cx="1190179" cy="742620"/>
          </a:xfrm>
          <a:prstGeom prst="ellipse">
            <a:avLst/>
          </a:prstGeom>
          <a:noFill/>
          <a:ln w="12700" cap="flat">
            <a:solidFill>
              <a:srgbClr val="FF0000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257693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Cal </a:t>
            </a:r>
            <a:r>
              <a:rPr lang="en-US" dirty="0" err="1" smtClean="0"/>
              <a:t>Statergy</a:t>
            </a:r>
            <a:r>
              <a:rPr lang="en-US" dirty="0" smtClean="0"/>
              <a:t>(*)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Load data </a:t>
            </a:r>
          </a:p>
          <a:p>
            <a:r>
              <a:rPr lang="en-US" dirty="0" smtClean="0"/>
              <a:t>Inspect </a:t>
            </a:r>
            <a:r>
              <a:rPr lang="en-US" dirty="0"/>
              <a:t>logs, flag bad data, flag for shadowing (look outside!) </a:t>
            </a:r>
          </a:p>
          <a:p>
            <a:r>
              <a:rPr lang="en-US" dirty="0" smtClean="0"/>
              <a:t>Calibrate </a:t>
            </a:r>
            <a:r>
              <a:rPr lang="en-US" dirty="0"/>
              <a:t>primary calibrator (bandpass, gain, leakage) </a:t>
            </a:r>
          </a:p>
          <a:p>
            <a:r>
              <a:rPr lang="en-US" dirty="0"/>
              <a:t>I</a:t>
            </a:r>
            <a:r>
              <a:rPr lang="en-US" dirty="0" smtClean="0"/>
              <a:t>nspect </a:t>
            </a:r>
            <a:r>
              <a:rPr lang="en-US" dirty="0"/>
              <a:t>solutions </a:t>
            </a:r>
          </a:p>
          <a:p>
            <a:r>
              <a:rPr lang="en-US" dirty="0" smtClean="0"/>
              <a:t>transfer </a:t>
            </a:r>
            <a:r>
              <a:rPr lang="en-US" dirty="0"/>
              <a:t>bandpass, gain amplitude (flux scale) and leakage to </a:t>
            </a:r>
            <a:r>
              <a:rPr lang="en-US" dirty="0" smtClean="0"/>
              <a:t>secondary</a:t>
            </a:r>
          </a:p>
          <a:p>
            <a:r>
              <a:rPr lang="en-US" dirty="0" smtClean="0"/>
              <a:t>Calibrate </a:t>
            </a:r>
            <a:r>
              <a:rPr lang="en-US" dirty="0"/>
              <a:t>secondary calibrator (gain) </a:t>
            </a:r>
          </a:p>
          <a:p>
            <a:r>
              <a:rPr lang="en-US" dirty="0" smtClean="0"/>
              <a:t>inspect solutions</a:t>
            </a:r>
          </a:p>
          <a:p>
            <a:r>
              <a:rPr lang="en-US" dirty="0" smtClean="0"/>
              <a:t> </a:t>
            </a:r>
            <a:r>
              <a:rPr lang="en-US" dirty="0"/>
              <a:t>transfer bandpass, gains, and leakage to </a:t>
            </a:r>
            <a:r>
              <a:rPr lang="en-US" dirty="0" smtClean="0"/>
              <a:t>target</a:t>
            </a:r>
          </a:p>
          <a:p>
            <a:r>
              <a:rPr lang="en-US" dirty="0" smtClean="0"/>
              <a:t>Inspect </a:t>
            </a:r>
            <a:r>
              <a:rPr lang="en-US" dirty="0"/>
              <a:t>target for bad data, flag if necessary </a:t>
            </a:r>
          </a:p>
          <a:p>
            <a:r>
              <a:rPr lang="en-US" dirty="0" smtClean="0"/>
              <a:t>Image</a:t>
            </a:r>
            <a:r>
              <a:rPr lang="en-US" dirty="0"/>
              <a:t>, </a:t>
            </a:r>
            <a:r>
              <a:rPr lang="en-US" dirty="0" err="1"/>
              <a:t>deconvolve</a:t>
            </a:r>
            <a:r>
              <a:rPr lang="en-US" dirty="0"/>
              <a:t>, and </a:t>
            </a:r>
            <a:r>
              <a:rPr lang="en-US" dirty="0" err="1"/>
              <a:t>selfcal</a:t>
            </a:r>
            <a:r>
              <a:rPr lang="en-US" dirty="0"/>
              <a:t> if necessary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3787716"/>
            <a:ext cx="31750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181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and tips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Don’t be afraid to flag bad data! Corrupted data can reduce the image quality </a:t>
            </a:r>
            <a:r>
              <a:rPr lang="en-US" dirty="0" smtClean="0"/>
              <a:t>significantly.</a:t>
            </a:r>
          </a:p>
          <a:p>
            <a:endParaRPr lang="en-US" dirty="0"/>
          </a:p>
          <a:p>
            <a:r>
              <a:rPr lang="en-US" dirty="0" smtClean="0"/>
              <a:t>Visualize your data!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We will look at more complicated calibration strategies next lecture, with a look at closure phases, fringe fitting, and self-calibration</a:t>
            </a:r>
          </a:p>
          <a:p>
            <a:endParaRPr lang="en-US" dirty="0" smtClean="0"/>
          </a:p>
          <a:p>
            <a:r>
              <a:rPr lang="en-US" dirty="0" smtClean="0"/>
              <a:t>Thanks John McKean and George </a:t>
            </a:r>
            <a:r>
              <a:rPr lang="en-US" dirty="0" err="1" smtClean="0"/>
              <a:t>Heald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9651" y="3891304"/>
            <a:ext cx="4584700" cy="256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384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VLBI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56199"/>
            <a:ext cx="9144000" cy="51238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3282" y="6295174"/>
            <a:ext cx="1538883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</a:rPr>
              <a:t>EVN made of </a:t>
            </a:r>
            <a:endParaRPr kumimoji="0" lang="en-US" sz="1800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7560935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 is to fix this mess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14" y="1018132"/>
            <a:ext cx="8455374" cy="583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764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of the key features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1" y="1140632"/>
            <a:ext cx="9144000" cy="516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08292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Lack of knowledge?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927" y="1127799"/>
            <a:ext cx="8358188" cy="5345234"/>
          </a:xfrm>
        </p:spPr>
        <p:txBody>
          <a:bodyPr/>
          <a:lstStyle/>
          <a:p>
            <a:r>
              <a:rPr lang="en-US" dirty="0" smtClean="0"/>
              <a:t>We want to parameterize our knowledge of the system. </a:t>
            </a:r>
          </a:p>
          <a:p>
            <a:endParaRPr lang="en-US" dirty="0"/>
          </a:p>
          <a:p>
            <a:r>
              <a:rPr lang="en-US" dirty="0" smtClean="0"/>
              <a:t>We </a:t>
            </a:r>
            <a:r>
              <a:rPr lang="en-US" dirty="0"/>
              <a:t>do this by </a:t>
            </a:r>
            <a:r>
              <a:rPr lang="en-US" b="1" dirty="0"/>
              <a:t>the radio interferometry measurement equation </a:t>
            </a:r>
            <a:r>
              <a:rPr lang="en-US" dirty="0"/>
              <a:t>(RIME) </a:t>
            </a:r>
            <a:r>
              <a:rPr lang="en-US" dirty="0" smtClean="0"/>
              <a:t>which relates </a:t>
            </a:r>
            <a:r>
              <a:rPr lang="en-US" dirty="0"/>
              <a:t>the observed (perturbed) visibility to the ideal (</a:t>
            </a:r>
            <a:r>
              <a:rPr lang="en-US" dirty="0" smtClean="0"/>
              <a:t>unperturbed, “true”) </a:t>
            </a:r>
            <a:r>
              <a:rPr lang="en-US" dirty="0"/>
              <a:t>visibility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Jones matrix encodes everything that “happens” to the signal from source to correlator</a:t>
            </a:r>
          </a:p>
          <a:p>
            <a:endParaRPr lang="en-US" dirty="0"/>
          </a:p>
          <a:p>
            <a:r>
              <a:rPr lang="en-US" dirty="0"/>
              <a:t>Note this assumes calibration parameters should be </a:t>
            </a:r>
            <a:r>
              <a:rPr lang="en-US" dirty="0" smtClean="0"/>
              <a:t>antenna-based (we will see later that they can be baselines dependent)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6405" b="8681"/>
          <a:stretch/>
        </p:blipFill>
        <p:spPr>
          <a:xfrm>
            <a:off x="29021" y="2568516"/>
            <a:ext cx="91440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188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CASA’s </a:t>
            </a:r>
            <a:r>
              <a:rPr lang="en-US" dirty="0" err="1" smtClean="0"/>
              <a:t>formalisation</a:t>
            </a:r>
            <a:r>
              <a:rPr lang="en-US" dirty="0" smtClean="0"/>
              <a:t> of RIME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7166"/>
            <a:ext cx="9144000" cy="438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9937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927" y="2095398"/>
            <a:ext cx="8358188" cy="5345234"/>
          </a:xfrm>
        </p:spPr>
        <p:txBody>
          <a:bodyPr/>
          <a:lstStyle/>
          <a:p>
            <a:r>
              <a:rPr lang="en-US" dirty="0" smtClean="0"/>
              <a:t>Three levels:</a:t>
            </a:r>
          </a:p>
          <a:p>
            <a:pPr marL="655428" lvl="1" indent="-342900">
              <a:buFont typeface="+mj-lt"/>
              <a:buAutoNum type="arabicPeriod"/>
            </a:pPr>
            <a:r>
              <a:rPr lang="en-US" dirty="0"/>
              <a:t>Primary Calibration: use of a “known” standard source to determine </a:t>
            </a:r>
            <a:r>
              <a:rPr lang="en-US" dirty="0" err="1"/>
              <a:t>timeand</a:t>
            </a:r>
            <a:r>
              <a:rPr lang="en-US" dirty="0"/>
              <a:t> direction-independent quantities e.g. </a:t>
            </a:r>
            <a:r>
              <a:rPr lang="en-US" dirty="0" err="1" smtClean="0"/>
              <a:t>B</a:t>
            </a:r>
            <a:r>
              <a:rPr lang="en-US" baseline="-25000" dirty="0" err="1" smtClean="0"/>
              <a:t>pq</a:t>
            </a:r>
            <a:endParaRPr lang="en-US" baseline="-25000" dirty="0" smtClean="0"/>
          </a:p>
          <a:p>
            <a:pPr marL="655428" lvl="1" indent="-342900">
              <a:buFont typeface="+mj-lt"/>
              <a:buAutoNum type="arabicPeriod"/>
            </a:pPr>
            <a:endParaRPr lang="en-US" baseline="-25000" dirty="0"/>
          </a:p>
          <a:p>
            <a:pPr marL="655428" lvl="1" indent="-342900">
              <a:buFont typeface="+mj-lt"/>
              <a:buAutoNum type="arabicPeriod"/>
            </a:pPr>
            <a:r>
              <a:rPr lang="en-US" dirty="0" smtClean="0"/>
              <a:t>Secondary </a:t>
            </a:r>
            <a:r>
              <a:rPr lang="en-US" dirty="0"/>
              <a:t>Calibration: estimate local time-dependent conditions with nearby </a:t>
            </a:r>
            <a:r>
              <a:rPr lang="en-US" dirty="0" smtClean="0"/>
              <a:t>calibrator</a:t>
            </a:r>
          </a:p>
          <a:p>
            <a:pPr marL="655428" lvl="1" indent="-342900">
              <a:buFont typeface="+mj-lt"/>
              <a:buAutoNum type="arabicPeriod"/>
            </a:pPr>
            <a:endParaRPr lang="en-US" dirty="0" smtClean="0"/>
          </a:p>
          <a:p>
            <a:pPr marL="655428" lvl="1" indent="-342900">
              <a:buFont typeface="+mj-lt"/>
              <a:buAutoNum type="arabicPeriod"/>
            </a:pPr>
            <a:r>
              <a:rPr lang="en-US" dirty="0"/>
              <a:t>Self-Calibration: use of the target field itself to determine highly </a:t>
            </a:r>
            <a:r>
              <a:rPr lang="en-US" dirty="0" smtClean="0"/>
              <a:t>time dependent </a:t>
            </a:r>
            <a:r>
              <a:rPr lang="en-US" dirty="0"/>
              <a:t>quantities, e.g. the phase of </a:t>
            </a:r>
            <a:r>
              <a:rPr lang="en-US" dirty="0" err="1"/>
              <a:t>G</a:t>
            </a:r>
            <a:r>
              <a:rPr lang="en-US" baseline="-25000" dirty="0" err="1"/>
              <a:t>pq</a:t>
            </a:r>
            <a:endParaRPr lang="en-US" baseline="-25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682" t="10606" r="1682" b="10606"/>
          <a:stretch/>
        </p:blipFill>
        <p:spPr>
          <a:xfrm>
            <a:off x="1483551" y="1231901"/>
            <a:ext cx="5988783" cy="49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0404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 Strategy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6451"/>
            <a:ext cx="9144000" cy="583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1302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Calibrators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6693693" cy="5345234"/>
          </a:xfrm>
        </p:spPr>
        <p:txBody>
          <a:bodyPr/>
          <a:lstStyle/>
          <a:p>
            <a:r>
              <a:rPr lang="en-US" dirty="0"/>
              <a:t>Primary/secondary calibrators should </a:t>
            </a:r>
            <a:r>
              <a:rPr lang="en-US" dirty="0" smtClean="0"/>
              <a:t>have:</a:t>
            </a:r>
          </a:p>
          <a:p>
            <a:pPr lvl="1"/>
            <a:r>
              <a:rPr lang="en-US" dirty="0" smtClean="0"/>
              <a:t>Excellent </a:t>
            </a:r>
            <a:r>
              <a:rPr lang="en-US" dirty="0"/>
              <a:t>positions (for astrometry) </a:t>
            </a:r>
          </a:p>
          <a:p>
            <a:pPr lvl="1"/>
            <a:r>
              <a:rPr lang="en-US" dirty="0" smtClean="0"/>
              <a:t>Proper </a:t>
            </a:r>
            <a:r>
              <a:rPr lang="en-US" dirty="0"/>
              <a:t>source size (“just compact enough”) </a:t>
            </a:r>
            <a:r>
              <a:rPr lang="en-US" dirty="0" smtClean="0"/>
              <a:t>- standard </a:t>
            </a:r>
            <a:r>
              <a:rPr lang="en-US" dirty="0"/>
              <a:t>calibrator </a:t>
            </a:r>
            <a:r>
              <a:rPr lang="en-US" dirty="0" smtClean="0"/>
              <a:t>lists</a:t>
            </a:r>
          </a:p>
          <a:p>
            <a:pPr lvl="1"/>
            <a:r>
              <a:rPr lang="en-US" dirty="0" smtClean="0"/>
              <a:t>Compact </a:t>
            </a:r>
            <a:r>
              <a:rPr lang="en-US" dirty="0"/>
              <a:t>enough to be unresolved on the longest </a:t>
            </a:r>
            <a:r>
              <a:rPr lang="en-US" dirty="0" smtClean="0"/>
              <a:t>baselines but not </a:t>
            </a:r>
            <a:r>
              <a:rPr lang="en-US" dirty="0"/>
              <a:t>so compact that the source is </a:t>
            </a:r>
            <a:r>
              <a:rPr lang="en-US" dirty="0" smtClean="0"/>
              <a:t>variable</a:t>
            </a:r>
          </a:p>
          <a:p>
            <a:pPr lvl="1"/>
            <a:endParaRPr lang="en-US" dirty="0"/>
          </a:p>
          <a:p>
            <a:pPr marL="221012" indent="-285750"/>
            <a:r>
              <a:rPr lang="en-US" dirty="0" smtClean="0"/>
              <a:t>Well-understood </a:t>
            </a:r>
            <a:r>
              <a:rPr lang="en-US" dirty="0"/>
              <a:t>flux density (for flux scale) and spectral shape (for bandpass</a:t>
            </a:r>
            <a:r>
              <a:rPr lang="en-US" dirty="0" smtClean="0"/>
              <a:t>)</a:t>
            </a:r>
            <a:endParaRPr lang="en-US" dirty="0"/>
          </a:p>
          <a:p>
            <a:pPr marL="221012" indent="-285750"/>
            <a:endParaRPr lang="en-US" dirty="0"/>
          </a:p>
          <a:p>
            <a:pPr marL="221012" indent="-285750"/>
            <a:r>
              <a:rPr lang="en-US" dirty="0" smtClean="0"/>
              <a:t>For </a:t>
            </a:r>
            <a:r>
              <a:rPr lang="en-US" dirty="0"/>
              <a:t>polarization calibration: well understood </a:t>
            </a:r>
            <a:r>
              <a:rPr lang="en-US" dirty="0" err="1"/>
              <a:t>polarimetric</a:t>
            </a:r>
            <a:r>
              <a:rPr lang="en-US" dirty="0"/>
              <a:t> properties (including Faraday rotation measure, where appropriate)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2716" y="1115099"/>
            <a:ext cx="1945384" cy="571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429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2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16058</TotalTime>
  <Words>408</Words>
  <Application>Microsoft Macintosh PowerPoint</Application>
  <PresentationFormat>On-screen Show (4:3)</PresentationFormat>
  <Paragraphs>71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Helvetica</vt:lpstr>
      <vt:lpstr>Helvetica Light</vt:lpstr>
      <vt:lpstr>Lucida Grande</vt:lpstr>
      <vt:lpstr>ＭＳ Ｐゴシック</vt:lpstr>
      <vt:lpstr>Trebuchet MS</vt:lpstr>
      <vt:lpstr>Arial</vt:lpstr>
      <vt:lpstr>White</vt:lpstr>
      <vt:lpstr>1_White</vt:lpstr>
      <vt:lpstr>2_UNIS Master</vt:lpstr>
      <vt:lpstr>1_UNIS Master</vt:lpstr>
      <vt:lpstr>3_UNIS Master</vt:lpstr>
      <vt:lpstr>Introduction to (deep, dark world) of calibration</vt:lpstr>
      <vt:lpstr>VLBI</vt:lpstr>
      <vt:lpstr>Calibration is to fix this mess…</vt:lpstr>
      <vt:lpstr>Some of the key features</vt:lpstr>
      <vt:lpstr>Lack of knowledge? </vt:lpstr>
      <vt:lpstr>CASA’s formalisation of RIME</vt:lpstr>
      <vt:lpstr>Calibration Strategy</vt:lpstr>
      <vt:lpstr>Calibration Strategy</vt:lpstr>
      <vt:lpstr>Choosing Calibrators</vt:lpstr>
      <vt:lpstr>System Temperature Calibration</vt:lpstr>
      <vt:lpstr>Bandpass calibration</vt:lpstr>
      <vt:lpstr>Example Delay Calibration</vt:lpstr>
      <vt:lpstr>Example phase calibration</vt:lpstr>
      <vt:lpstr>Example Amplitude Calibration</vt:lpstr>
      <vt:lpstr>Possible Cal Statergy(*)</vt:lpstr>
      <vt:lpstr>Conclusions and tips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jcal9993@uni.sydney.edu.au</cp:lastModifiedBy>
  <cp:revision>687</cp:revision>
  <dcterms:modified xsi:type="dcterms:W3CDTF">2018-05-28T20:47:23Z</dcterms:modified>
</cp:coreProperties>
</file>