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wdp" ContentType="image/vnd.ms-photo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  <p:sldMasterId id="2147483684" r:id="rId3"/>
    <p:sldMasterId id="2147483695" r:id="rId4"/>
    <p:sldMasterId id="2147483702" r:id="rId5"/>
  </p:sldMasterIdLst>
  <p:notesMasterIdLst>
    <p:notesMasterId r:id="rId22"/>
  </p:notesMasterIdLst>
  <p:handoutMasterIdLst>
    <p:handoutMasterId r:id="rId23"/>
  </p:handoutMasterIdLst>
  <p:sldIdLst>
    <p:sldId id="296" r:id="rId6"/>
    <p:sldId id="547" r:id="rId7"/>
    <p:sldId id="548" r:id="rId8"/>
    <p:sldId id="549" r:id="rId9"/>
    <p:sldId id="550" r:id="rId10"/>
    <p:sldId id="551" r:id="rId11"/>
    <p:sldId id="552" r:id="rId12"/>
    <p:sldId id="553" r:id="rId13"/>
    <p:sldId id="554" r:id="rId14"/>
    <p:sldId id="555" r:id="rId15"/>
    <p:sldId id="556" r:id="rId16"/>
    <p:sldId id="557" r:id="rId17"/>
    <p:sldId id="558" r:id="rId18"/>
    <p:sldId id="559" r:id="rId19"/>
    <p:sldId id="560" r:id="rId20"/>
    <p:sldId id="546" r:id="rId21"/>
  </p:sldIdLst>
  <p:sldSz cx="9144000" cy="6858000" type="screen4x3"/>
  <p:notesSz cx="6858000" cy="9144000"/>
  <p:defaultTextStyle>
    <a:lvl1pPr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1pPr>
    <a:lvl2pPr indent="160679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2pPr>
    <a:lvl3pPr indent="32135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3pPr>
    <a:lvl4pPr indent="482038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4pPr>
    <a:lvl5pPr indent="64271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5pPr>
    <a:lvl6pPr indent="80339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6pPr>
    <a:lvl7pPr indent="964075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7pPr>
    <a:lvl8pPr indent="1124756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8pPr>
    <a:lvl9pPr indent="1285434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cal9993@uni.sydney.edu.au" initials="j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7F7F7"/>
    <a:srgbClr val="C3022A"/>
    <a:srgbClr val="00016D"/>
    <a:srgbClr val="1F7C1A"/>
    <a:srgbClr val="1C78FF"/>
    <a:srgbClr val="242C47"/>
    <a:srgbClr val="E1E0DB"/>
    <a:srgbClr val="E2E0D5"/>
    <a:srgbClr val="E7E6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solidFill>
                <a:srgbClr val="3797C6"/>
              </a:solidFill>
              <a:prstDash val="solid"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solidFill>
                <a:srgbClr val="3797C6"/>
              </a:solidFill>
              <a:prstDash val="solid"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956"/>
    <p:restoredTop sz="85819" autoAdjust="0"/>
  </p:normalViewPr>
  <p:slideViewPr>
    <p:cSldViewPr snapToGrid="0" snapToObjects="1">
      <p:cViewPr varScale="1">
        <p:scale>
          <a:sx n="101" d="100"/>
          <a:sy n="101" d="100"/>
        </p:scale>
        <p:origin x="200" y="4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notesMaster" Target="notesMasters/notesMaster1.xml"/><Relationship Id="rId23" Type="http://schemas.openxmlformats.org/officeDocument/2006/relationships/handoutMaster" Target="handoutMasters/handoutMaster1.xml"/><Relationship Id="rId24" Type="http://schemas.openxmlformats.org/officeDocument/2006/relationships/commentAuthors" Target="commentAuthors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D2F2C-D0FA-6149-85B4-89BFCCA35B11}" type="datetimeFigureOut">
              <a:rPr lang="en-US" smtClean="0"/>
              <a:t>5/28/18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9683EF-2446-AE45-AAF6-6C43FDB73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075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82440477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321357">
      <a:defRPr sz="1500">
        <a:latin typeface="Lucida Grande"/>
        <a:ea typeface="Lucida Grande"/>
        <a:cs typeface="Lucida Grande"/>
        <a:sym typeface="Lucida Grande"/>
      </a:defRPr>
    </a:lvl1pPr>
    <a:lvl2pPr indent="160679" defTabSz="321357">
      <a:defRPr sz="1500">
        <a:latin typeface="Lucida Grande"/>
        <a:ea typeface="Lucida Grande"/>
        <a:cs typeface="Lucida Grande"/>
        <a:sym typeface="Lucida Grande"/>
      </a:defRPr>
    </a:lvl2pPr>
    <a:lvl3pPr indent="321357" defTabSz="321357">
      <a:defRPr sz="1500">
        <a:latin typeface="Lucida Grande"/>
        <a:ea typeface="Lucida Grande"/>
        <a:cs typeface="Lucida Grande"/>
        <a:sym typeface="Lucida Grande"/>
      </a:defRPr>
    </a:lvl3pPr>
    <a:lvl4pPr indent="482038" defTabSz="321357">
      <a:defRPr sz="1500">
        <a:latin typeface="Lucida Grande"/>
        <a:ea typeface="Lucida Grande"/>
        <a:cs typeface="Lucida Grande"/>
        <a:sym typeface="Lucida Grande"/>
      </a:defRPr>
    </a:lvl4pPr>
    <a:lvl5pPr indent="642717" defTabSz="321357">
      <a:defRPr sz="1500">
        <a:latin typeface="Lucida Grande"/>
        <a:ea typeface="Lucida Grande"/>
        <a:cs typeface="Lucida Grande"/>
        <a:sym typeface="Lucida Grande"/>
      </a:defRPr>
    </a:lvl5pPr>
    <a:lvl6pPr indent="803397" defTabSz="321357">
      <a:defRPr sz="1500">
        <a:latin typeface="Lucida Grande"/>
        <a:ea typeface="Lucida Grande"/>
        <a:cs typeface="Lucida Grande"/>
        <a:sym typeface="Lucida Grande"/>
      </a:defRPr>
    </a:lvl6pPr>
    <a:lvl7pPr indent="964075" defTabSz="321357">
      <a:defRPr sz="1500">
        <a:latin typeface="Lucida Grande"/>
        <a:ea typeface="Lucida Grande"/>
        <a:cs typeface="Lucida Grande"/>
        <a:sym typeface="Lucida Grande"/>
      </a:defRPr>
    </a:lvl7pPr>
    <a:lvl8pPr indent="1124756" defTabSz="321357">
      <a:defRPr sz="1500">
        <a:latin typeface="Lucida Grande"/>
        <a:ea typeface="Lucida Grande"/>
        <a:cs typeface="Lucida Grande"/>
        <a:sym typeface="Lucida Grande"/>
      </a:defRPr>
    </a:lvl8pPr>
    <a:lvl9pPr indent="1285434" defTabSz="321357">
      <a:defRPr sz="15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719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emf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1.gif"/><Relationship Id="rId5" Type="http://schemas.openxmlformats.org/officeDocument/2006/relationships/image" Target="../media/image16.png"/><Relationship Id="rId6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image" Target="../media/image16.png"/><Relationship Id="rId5" Type="http://schemas.openxmlformats.org/officeDocument/2006/relationships/image" Target="../media/image2.png"/><Relationship Id="rId6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20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emf"/><Relationship Id="rId3" Type="http://schemas.openxmlformats.org/officeDocument/2006/relationships/image" Target="../media/image4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image" Target="../media/image12.jpe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>
            <a:spLocks noChangeAspect="1"/>
          </p:cNvSpPr>
          <p:nvPr userDrawn="1"/>
        </p:nvSpPr>
        <p:spPr>
          <a:xfrm>
            <a:off x="5638800" y="-437681"/>
            <a:ext cx="7812000" cy="7812000"/>
          </a:xfrm>
          <a:prstGeom prst="ellipse">
            <a:avLst/>
          </a:prstGeom>
          <a:solidFill>
            <a:srgbClr val="000000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8" name="Shape 18"/>
          <p:cNvSpPr>
            <a:spLocks noGrp="1"/>
          </p:cNvSpPr>
          <p:nvPr userDrawn="1">
            <p:ph type="title"/>
          </p:nvPr>
        </p:nvSpPr>
        <p:spPr>
          <a:xfrm>
            <a:off x="410382" y="1990159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 userDrawn="1">
            <p:ph type="body" idx="1"/>
          </p:nvPr>
        </p:nvSpPr>
        <p:spPr>
          <a:xfrm>
            <a:off x="410382" y="2720404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0383" y="4124353"/>
            <a:ext cx="3752701" cy="410766"/>
          </a:xfrm>
          <a:prstGeom prst="rect">
            <a:avLst/>
          </a:prstGeo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33" t="2267" r="6805" b="2032"/>
          <a:stretch/>
        </p:blipFill>
        <p:spPr>
          <a:xfrm>
            <a:off x="4484808" y="1513427"/>
            <a:ext cx="2340000" cy="2339499"/>
          </a:xfrm>
          <a:prstGeom prst="ellipse">
            <a:avLst/>
          </a:prstGeom>
          <a:ln>
            <a:solidFill>
              <a:srgbClr val="000000"/>
            </a:solidFill>
          </a:ln>
        </p:spPr>
      </p:pic>
      <p:pic>
        <p:nvPicPr>
          <p:cNvPr id="11" name="Picture 10" descr="fig_cena_all_pretty.jpg"/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49" b="93969" l="9989" r="89927">
                        <a14:foregroundMark x1="26749" y1="17174" x2="26749" y2="17174"/>
                        <a14:backgroundMark x1="49328" y1="10368" x2="48573" y2="2369"/>
                        <a14:backgroundMark x1="49328" y1="89575" x2="49328" y2="895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8208" y="-310681"/>
            <a:ext cx="3741592" cy="729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712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108536main_NeutronStar-Print1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890" b="-6118"/>
          <a:stretch/>
        </p:blipFill>
        <p:spPr>
          <a:xfrm flipH="1">
            <a:off x="5621467" y="-393389"/>
            <a:ext cx="7792277" cy="7695000"/>
          </a:xfrm>
          <a:prstGeom prst="ellipse">
            <a:avLst/>
          </a:prstGeom>
        </p:spPr>
      </p:pic>
      <p:sp>
        <p:nvSpPr>
          <p:cNvPr id="18" name="Shape 18"/>
          <p:cNvSpPr>
            <a:spLocks noGrp="1"/>
          </p:cNvSpPr>
          <p:nvPr userDrawn="1">
            <p:ph type="title"/>
          </p:nvPr>
        </p:nvSpPr>
        <p:spPr>
          <a:xfrm>
            <a:off x="410382" y="1990159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 userDrawn="1">
            <p:ph type="body" idx="1"/>
          </p:nvPr>
        </p:nvSpPr>
        <p:spPr>
          <a:xfrm>
            <a:off x="410382" y="2720404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0383" y="4124353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  <p:pic>
        <p:nvPicPr>
          <p:cNvPr id="20" name="Picture 19" descr="ASKAP_sun up_antennas.JPG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4808" y="1549488"/>
            <a:ext cx="2318397" cy="2303438"/>
          </a:xfrm>
          <a:prstGeom prst="ellipse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135470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20" indent="-19532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67" indent="-260055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074" indent="-18224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7"/>
            <a:ext cx="2455664" cy="55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80047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5394024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5394024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6"/>
            <a:ext cx="2455664" cy="553641"/>
          </a:xfrm>
          <a:prstGeom prst="rect">
            <a:avLst/>
          </a:prstGeom>
        </p:spPr>
      </p:pic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6000858" y="0"/>
            <a:ext cx="3164309" cy="6908800"/>
          </a:xfrm>
          <a:prstGeom prst="rect">
            <a:avLst/>
          </a:prstGeom>
          <a:solidFill>
            <a:srgbClr val="242C4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Picture 6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1914" y="354688"/>
            <a:ext cx="2455664" cy="55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576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95320" indent="-19532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 i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67" indent="-260055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2pPr>
            <a:lvl3pPr marL="807074" indent="-182241">
              <a:spcBef>
                <a:spcPts val="0"/>
              </a:spcBef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8" y="6251176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04435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 userDrawn="1"/>
        </p:nvSpPr>
        <p:spPr>
          <a:xfrm>
            <a:off x="454833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grpSp>
        <p:nvGrpSpPr>
          <p:cNvPr id="16" name="Group 16"/>
          <p:cNvGrpSpPr/>
          <p:nvPr userDrawn="1"/>
        </p:nvGrpSpPr>
        <p:grpSpPr>
          <a:xfrm>
            <a:off x="3709419" y="-393389"/>
            <a:ext cx="8798847" cy="7680497"/>
            <a:chOff x="0" y="0"/>
            <a:chExt cx="12513915" cy="10923373"/>
          </a:xfrm>
        </p:grpSpPr>
        <p:sp>
          <p:nvSpPr>
            <p:cNvPr id="13" name="Shape 13"/>
            <p:cNvSpPr/>
            <p:nvPr/>
          </p:nvSpPr>
          <p:spPr>
            <a:xfrm>
              <a:off x="-1" y="2798121"/>
              <a:ext cx="3250656" cy="3250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 baseline="-250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1590541" y="0"/>
              <a:ext cx="10923375" cy="10923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4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pic>
          <p:nvPicPr>
            <p:cNvPr id="15" name="pasted-image.pdf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575564" y="2904915"/>
              <a:ext cx="1619046" cy="31342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7" name="pasted-image.pdf"/>
          <p:cNvPicPr/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10766" y="4205883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469114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5"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4"/>
          <p:cNvGrpSpPr/>
          <p:nvPr/>
        </p:nvGrpSpPr>
        <p:grpSpPr>
          <a:xfrm>
            <a:off x="3709419" y="-393389"/>
            <a:ext cx="8798847" cy="7680497"/>
            <a:chOff x="0" y="0"/>
            <a:chExt cx="12513915" cy="10923373"/>
          </a:xfrm>
        </p:grpSpPr>
        <p:sp>
          <p:nvSpPr>
            <p:cNvPr id="21" name="Shape 21"/>
            <p:cNvSpPr/>
            <p:nvPr/>
          </p:nvSpPr>
          <p:spPr>
            <a:xfrm>
              <a:off x="-1" y="2798121"/>
              <a:ext cx="3250656" cy="3250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 baseline="-250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>
              <a:off x="1590541" y="0"/>
              <a:ext cx="10923375" cy="10923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3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pic>
          <p:nvPicPr>
            <p:cNvPr id="23" name="pasted-image.pdf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575564" y="2904915"/>
              <a:ext cx="1619046" cy="31342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5" name="Shape 25"/>
          <p:cNvSpPr/>
          <p:nvPr/>
        </p:nvSpPr>
        <p:spPr>
          <a:xfrm>
            <a:off x="463762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pic>
        <p:nvPicPr>
          <p:cNvPr id="26" name="pasted-image.pdf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Shape 27"/>
          <p:cNvSpPr>
            <a:spLocks noGrp="1"/>
          </p:cNvSpPr>
          <p:nvPr>
            <p:ph type="title"/>
          </p:nvPr>
        </p:nvSpPr>
        <p:spPr>
          <a:xfrm>
            <a:off x="410766" y="4205883"/>
            <a:ext cx="3763306" cy="7062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8" name="Shape 28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63306" cy="121939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8" y="301303"/>
            <a:ext cx="2869478" cy="400127"/>
          </a:xfrm>
          <a:prstGeom prst="rect">
            <a:avLst/>
          </a:prstGeom>
        </p:spPr>
      </p:pic>
      <p:sp>
        <p:nvSpPr>
          <p:cNvPr id="1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044311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/ Circle and 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/>
        </p:nvSpPr>
        <p:spPr>
          <a:xfrm>
            <a:off x="-4481989" y="-4357688"/>
            <a:ext cx="11579764" cy="11579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31" name="pasted-image.pdf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33" name="Shape 33"/>
          <p:cNvSpPr/>
          <p:nvPr/>
        </p:nvSpPr>
        <p:spPr>
          <a:xfrm>
            <a:off x="463762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4" name="Shape 34"/>
          <p:cNvSpPr>
            <a:spLocks noGrp="1"/>
          </p:cNvSpPr>
          <p:nvPr>
            <p:ph type="title"/>
          </p:nvPr>
        </p:nvSpPr>
        <p:spPr>
          <a:xfrm>
            <a:off x="419696" y="4205883"/>
            <a:ext cx="3763306" cy="7062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5" name="Shape 35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81165" cy="121939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8" y="301303"/>
            <a:ext cx="2869478" cy="400127"/>
          </a:xfrm>
          <a:prstGeom prst="rect">
            <a:avLst/>
          </a:prstGeom>
        </p:spPr>
      </p:pic>
      <p:sp>
        <p:nvSpPr>
          <p:cNvPr id="10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1"/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208299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lank w/ Cir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-3624738" y="-3705821"/>
            <a:ext cx="11415124" cy="1141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497538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, Subtitle, Photo -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42" name="Shape 42"/>
          <p:cNvSpPr>
            <a:spLocks noGrp="1"/>
          </p:cNvSpPr>
          <p:nvPr>
            <p:ph type="body" idx="1"/>
          </p:nvPr>
        </p:nvSpPr>
        <p:spPr>
          <a:xfrm>
            <a:off x="392906" y="981154"/>
            <a:ext cx="8358188" cy="313862"/>
          </a:xfrm>
          <a:prstGeom prst="rect">
            <a:avLst/>
          </a:prstGeom>
        </p:spPr>
        <p:txBody>
          <a:bodyPr/>
          <a:lstStyle>
            <a:lvl2pPr marL="0" indent="160729">
              <a:buSzTx/>
              <a:buNone/>
            </a:lvl2pPr>
            <a:lvl3pPr marL="0" indent="321457">
              <a:buSzTx/>
              <a:buNone/>
            </a:lvl3pPr>
            <a:lvl4pPr marL="0" indent="482186">
              <a:buSzTx/>
              <a:buNone/>
            </a:lvl4pPr>
            <a:lvl5pPr marL="0" indent="642915">
              <a:buSzTx/>
              <a:buNone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75047" y="6235715"/>
            <a:ext cx="8617148" cy="333742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0" marR="0" indent="0" algn="ctr" defTabSz="410751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7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01148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, Subtitle, Photo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title"/>
          </p:nvPr>
        </p:nvSpPr>
        <p:spPr>
          <a:xfrm>
            <a:off x="366118" y="473274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47" name="Shape 47"/>
          <p:cNvSpPr>
            <a:spLocks noGrp="1"/>
          </p:cNvSpPr>
          <p:nvPr>
            <p:ph type="body" idx="1"/>
          </p:nvPr>
        </p:nvSpPr>
        <p:spPr>
          <a:xfrm>
            <a:off x="392906" y="981154"/>
            <a:ext cx="8358188" cy="31386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53585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1175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65276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85805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, Copy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375047" y="6235715"/>
            <a:ext cx="8617148" cy="333742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0" marR="0" indent="0" algn="ctr" defTabSz="410751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7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97703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366118" y="473274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53585F"/>
                </a:solidFill>
              </a:defRPr>
            </a:lvl1pPr>
            <a:lvl2pPr>
              <a:spcBef>
                <a:spcPts val="0"/>
              </a:spcBef>
              <a:defRPr>
                <a:solidFill>
                  <a:srgbClr val="53585F"/>
                </a:solidFill>
              </a:defRPr>
            </a:lvl2pPr>
            <a:lvl3pPr>
              <a:spcBef>
                <a:spcPts val="0"/>
              </a:spcBef>
              <a:defRPr>
                <a:solidFill>
                  <a:srgbClr val="53585F"/>
                </a:solidFill>
              </a:defRPr>
            </a:lvl3pPr>
            <a:lvl4pPr>
              <a:spcBef>
                <a:spcPts val="0"/>
              </a:spcBef>
              <a:defRPr>
                <a:solidFill>
                  <a:srgbClr val="53585F"/>
                </a:solidFill>
              </a:defRPr>
            </a:lvl4pPr>
            <a:lvl5pPr>
              <a:spcBef>
                <a:spcPts val="0"/>
              </a:spcBef>
              <a:defRPr>
                <a:solidFill>
                  <a:srgbClr val="53585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1175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93267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asted-image.pdf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6240954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58" name="Shape 58"/>
          <p:cNvSpPr/>
          <p:nvPr/>
        </p:nvSpPr>
        <p:spPr>
          <a:xfrm>
            <a:off x="-4857035" y="-3705821"/>
            <a:ext cx="11415124" cy="1141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5389" y="3082571"/>
            <a:ext cx="10454780" cy="138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06580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AU" noProof="0" dirty="0" smtClean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240742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7631523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02800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19976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98453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07977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3445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6093" y="170420"/>
            <a:ext cx="3037309" cy="82614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27078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53411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10217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21636020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AU" noProof="0" dirty="0" smtClean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391434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24717790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011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41173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60401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7412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5394024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5394024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6"/>
            <a:ext cx="2455664" cy="553641"/>
          </a:xfrm>
          <a:prstGeom prst="rect">
            <a:avLst/>
          </a:prstGeom>
        </p:spPr>
      </p:pic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6118468" y="0"/>
            <a:ext cx="3059999" cy="6908800"/>
          </a:xfrm>
          <a:prstGeom prst="rect">
            <a:avLst/>
          </a:prstGeom>
          <a:solidFill>
            <a:srgbClr val="242C4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28784" y="170420"/>
            <a:ext cx="3037309" cy="82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383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42907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79736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41497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8648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4741037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 i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8" y="6251176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8943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4" y="1295401"/>
            <a:ext cx="4321176" cy="50133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9" y="1295401"/>
            <a:ext cx="4270375" cy="50133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64605" y="6586742"/>
            <a:ext cx="249208" cy="214314"/>
          </a:xfrm>
          <a:prstGeom prst="rect">
            <a:avLst/>
          </a:prstGeom>
        </p:spPr>
        <p:txBody>
          <a:bodyPr lIns="91435" tIns="45718" rIns="91435" bIns="45718"/>
          <a:lstStyle/>
          <a:p>
            <a:fld id="{5EB0718A-1B3D-42D2-9A2B-FB6CFA4B4E8D}" type="slidenum">
              <a:rPr>
                <a:solidFill>
                  <a:srgbClr val="CE1126"/>
                </a:solidFill>
              </a:rPr>
              <a:pPr/>
              <a:t>‹#›</a:t>
            </a:fld>
            <a:endParaRPr>
              <a:solidFill>
                <a:srgbClr val="CE11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47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318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SUB HEADING [1 line only]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2582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/>
          <p:nvPr/>
        </p:nvSpPr>
        <p:spPr>
          <a:xfrm>
            <a:off x="-2214562" y="1331063"/>
            <a:ext cx="6172385" cy="61723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sp>
        <p:nvSpPr>
          <p:cNvPr id="8" name="Shape 8"/>
          <p:cNvSpPr/>
          <p:nvPr/>
        </p:nvSpPr>
        <p:spPr>
          <a:xfrm>
            <a:off x="2648089" y="2047235"/>
            <a:ext cx="3120717" cy="3120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9" name="Shape 9"/>
          <p:cNvSpPr>
            <a:spLocks noGrp="1"/>
          </p:cNvSpPr>
          <p:nvPr>
            <p:ph type="title"/>
          </p:nvPr>
        </p:nvSpPr>
        <p:spPr>
          <a:xfrm>
            <a:off x="5866805" y="1033576"/>
            <a:ext cx="3120717" cy="6883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 i="0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 dirty="0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0" name="Shape 10"/>
          <p:cNvSpPr>
            <a:spLocks noGrp="1"/>
          </p:cNvSpPr>
          <p:nvPr>
            <p:ph type="body" idx="1"/>
          </p:nvPr>
        </p:nvSpPr>
        <p:spPr>
          <a:xfrm>
            <a:off x="5866805" y="1736823"/>
            <a:ext cx="3120717" cy="121939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  <a:latin typeface="Helvetica Light"/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5872821" y="4846484"/>
            <a:ext cx="3170039" cy="642938"/>
          </a:xfrm>
        </p:spPr>
        <p:txBody>
          <a:bodyPr vert="horz"/>
          <a:lstStyle>
            <a:lvl1pPr>
              <a:defRPr sz="1700" b="1" i="0" spc="70">
                <a:solidFill>
                  <a:schemeClr val="tx2">
                    <a:lumMod val="75000"/>
                  </a:schemeClr>
                </a:solidFill>
                <a:latin typeface="Helvetic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1100" b="1" dirty="0" smtClean="0">
                <a:solidFill>
                  <a:srgbClr val="53585F"/>
                </a:solidFill>
              </a:rPr>
              <a:t>Double-click to edit Name/Title</a:t>
            </a:r>
            <a:endParaRPr lang="en-US" sz="1100" b="1" dirty="0">
              <a:solidFill>
                <a:srgbClr val="5358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2835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.png"/><Relationship Id="rId1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2.xml"/><Relationship Id="rId15" Type="http://schemas.openxmlformats.org/officeDocument/2006/relationships/theme" Target="../theme/theme2.xml"/><Relationship Id="rId16" Type="http://schemas.openxmlformats.org/officeDocument/2006/relationships/image" Target="../media/image2.png"/><Relationship Id="rId17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1.png"/><Relationship Id="rId12" Type="http://schemas.openxmlformats.org/officeDocument/2006/relationships/image" Target="../media/image22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theme" Target="../theme/theme5.xml"/><Relationship Id="rId12" Type="http://schemas.openxmlformats.org/officeDocument/2006/relationships/image" Target="../media/image23.png"/><Relationship Id="rId13" Type="http://schemas.openxmlformats.org/officeDocument/2006/relationships/image" Target="../media/image24.pn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6" y="6258813"/>
            <a:ext cx="1400985" cy="313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asted-image.pdf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405823" y="6249573"/>
            <a:ext cx="2114252" cy="296635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hape 54"/>
          <p:cNvSpPr txBox="1">
            <a:spLocks/>
          </p:cNvSpPr>
          <p:nvPr userDrawn="1"/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 defTabSz="410625">
              <a:defRPr sz="2500" b="1">
                <a:solidFill>
                  <a:srgbClr val="303B5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dirty="0" smtClean="0"/>
              <a:t>Title Text</a:t>
            </a:r>
            <a:endParaRPr lang="en-US" dirty="0"/>
          </a:p>
        </p:txBody>
      </p:sp>
      <p:sp>
        <p:nvSpPr>
          <p:cNvPr id="10" name="Shape 55"/>
          <p:cNvSpPr txBox="1">
            <a:spLocks/>
          </p:cNvSpPr>
          <p:nvPr userDrawn="1"/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30" marR="0" indent="-195330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Lucida Grande"/>
              <a:buChar char="›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1pPr>
            <a:lvl2pPr marL="572596" marR="0" indent="-260068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2pPr>
            <a:lvl3pPr marL="807115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3pPr>
            <a:lvl4pPr marL="1119549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4pPr>
            <a:lvl5pPr marL="1431978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5pPr>
            <a:lvl6pPr marL="177044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082880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239530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2707744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Five</a:t>
            </a:r>
            <a:endParaRPr lang="en-US" sz="1700" dirty="0">
              <a:solidFill>
                <a:srgbClr val="53585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966093" y="170420"/>
            <a:ext cx="3037309" cy="826148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57" r:id="rId3"/>
    <p:sldLayoutId id="2147483666" r:id="rId4"/>
    <p:sldLayoutId id="2147483664" r:id="rId5"/>
    <p:sldLayoutId id="2147483660" r:id="rId6"/>
    <p:sldLayoutId id="2147483661" r:id="rId7"/>
    <p:sldLayoutId id="2147483665" r:id="rId8"/>
  </p:sldLayoutIdLst>
  <p:transition spd="med"/>
  <p:timing>
    <p:tnLst>
      <p:par>
        <p:cTn id="1" dur="indefinite" restart="never" nodeType="tmRoot"/>
      </p:par>
    </p:tnLst>
  </p:timing>
  <p:txStyles>
    <p:titleStyle>
      <a:lvl1pPr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1pPr>
      <a:lvl2pPr indent="160679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2pPr>
      <a:lvl3pPr indent="32135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3pPr>
      <a:lvl4pPr indent="482038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4pPr>
      <a:lvl5pPr indent="64271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5pPr>
      <a:lvl6pPr indent="80339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6pPr>
      <a:lvl7pPr indent="964075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7pPr>
      <a:lvl8pPr indent="1124756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8pPr>
      <a:lvl9pPr indent="1285434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defTabSz="410625" eaLnBrk="1" fontAlgn="auto" latinLnBrk="0" hangingPunct="1">
        <a:lnSpc>
          <a:spcPct val="100000"/>
        </a:lnSpc>
        <a:spcBef>
          <a:spcPts val="2250"/>
        </a:spcBef>
        <a:spcAft>
          <a:spcPts val="0"/>
        </a:spcAft>
        <a:buClrTx/>
        <a:buSzTx/>
        <a:buFontTx/>
        <a:buNone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1pPr>
      <a:lvl2pPr marL="494679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2pPr>
      <a:lvl3pPr marL="807115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3pPr>
      <a:lvl4pPr marL="1119549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4pPr>
      <a:lvl5pPr marL="1431978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5pPr>
      <a:lvl6pPr marL="1770449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6pPr>
      <a:lvl7pPr marL="2082880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7pPr>
      <a:lvl8pPr marL="2395309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8pPr>
      <a:lvl9pPr marL="2707744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160679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32135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482038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64271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80339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964075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124756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285434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/>
          <p:cNvPicPr/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6258813"/>
            <a:ext cx="1400985" cy="313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asted-image.pdf"/>
          <p:cNvPicPr/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405823" y="6249567"/>
            <a:ext cx="2114252" cy="296635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375047" y="473274"/>
            <a:ext cx="8358188" cy="504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392906" y="1115099"/>
            <a:ext cx="8358188" cy="4741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4962865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</p:sldLayoutIdLst>
  <p:transition spd="med"/>
  <p:txStyles>
    <p:titleStyle>
      <a:lvl1pPr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1pPr>
      <a:lvl2pPr indent="160729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2pPr>
      <a:lvl3pPr indent="321457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3pPr>
      <a:lvl4pPr indent="482186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4pPr>
      <a:lvl5pPr indent="642915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5pPr>
      <a:lvl6pPr indent="803643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6pPr>
      <a:lvl7pPr indent="964372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7pPr>
      <a:lvl8pPr indent="1125101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8pPr>
      <a:lvl9pPr indent="1285829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9pPr>
    </p:titleStyle>
    <p:bodyStyle>
      <a:lvl1pPr defTabSz="410751">
        <a:spcBef>
          <a:spcPts val="2250"/>
        </a:spcBef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1pPr>
      <a:lvl2pPr marL="494835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2pPr>
      <a:lvl3pPr marL="807363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3pPr>
      <a:lvl4pPr marL="1119891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4pPr>
      <a:lvl5pPr marL="1432419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5pPr>
      <a:lvl6pPr marL="1770991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6pPr>
      <a:lvl7pPr marL="2083519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7pPr>
      <a:lvl8pPr marL="2396047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8pPr>
      <a:lvl9pPr marL="2708575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160729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321457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482186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642915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803643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964372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125101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285829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20212_caastro_powerpoint6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20212_caastro_powerpoint6"/>
          <p:cNvPicPr>
            <a:picLocks noChangeAspect="1" noChangeArrowheads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5732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20212_caastro_powerpoint6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7" descr="20212_caastro_powerpoint6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72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20212_caastro_powerpoint6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" t="4688" r="1891" b="78905"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20212_caastro_powerpoint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1" t="4134" r="73535" b="82224"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3311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5.png"/><Relationship Id="rId5" Type="http://schemas.openxmlformats.org/officeDocument/2006/relationships/image" Target="../media/image26.jpeg"/><Relationship Id="rId6" Type="http://schemas.openxmlformats.org/officeDocument/2006/relationships/image" Target="../media/image27.tiff"/><Relationship Id="rId7" Type="http://schemas.openxmlformats.org/officeDocument/2006/relationships/image" Target="../media/image28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2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0"/>
          <p:cNvSpPr>
            <a:spLocks noGrp="1"/>
          </p:cNvSpPr>
          <p:nvPr>
            <p:ph type="title"/>
          </p:nvPr>
        </p:nvSpPr>
        <p:spPr>
          <a:xfrm>
            <a:off x="160213" y="1453219"/>
            <a:ext cx="4420965" cy="145462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Introduction to EVN data</a:t>
            </a:r>
            <a:endParaRPr lang="en-US" sz="3500" dirty="0"/>
          </a:p>
        </p:txBody>
      </p:sp>
      <p:sp>
        <p:nvSpPr>
          <p:cNvPr id="10" name="Title 10"/>
          <p:cNvSpPr txBox="1">
            <a:spLocks/>
          </p:cNvSpPr>
          <p:nvPr/>
        </p:nvSpPr>
        <p:spPr>
          <a:xfrm>
            <a:off x="259275" y="2780789"/>
            <a:ext cx="4338691" cy="1454620"/>
          </a:xfrm>
          <a:prstGeom prst="rect">
            <a:avLst/>
          </a:prstGeom>
        </p:spPr>
        <p:txBody>
          <a:bodyPr>
            <a:noAutofit/>
          </a:bodyPr>
          <a:lstStyle>
            <a:lvl1pPr defTabSz="410625"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/>
            <a:r>
              <a:rPr lang="en-US" sz="3600" dirty="0" smtClean="0"/>
              <a:t> </a:t>
            </a:r>
            <a:endParaRPr lang="en-US" sz="35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11" y="120128"/>
            <a:ext cx="3606317" cy="9809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897" y="3331224"/>
            <a:ext cx="4113596" cy="179536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 smtClean="0">
              <a:ln>
                <a:noFill/>
              </a:ln>
              <a:solidFill>
                <a:srgbClr val="242C47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spc="0" normalizeH="0" baseline="0" dirty="0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Joe </a:t>
            </a:r>
            <a:r>
              <a:rPr kumimoji="0" lang="en-US" sz="2400" b="0" i="0" u="none" strike="noStrike" cap="none" spc="0" normalizeH="0" baseline="0" dirty="0" err="1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Callingham</a:t>
            </a:r>
            <a:r>
              <a:rPr lang="en-US" sz="2400" dirty="0">
                <a:solidFill>
                  <a:srgbClr val="242C47"/>
                </a:solidFill>
              </a:rPr>
              <a:t> </a:t>
            </a:r>
            <a:r>
              <a:rPr lang="en-US" sz="2400" dirty="0" smtClean="0">
                <a:solidFill>
                  <a:srgbClr val="242C47"/>
                </a:solidFill>
              </a:rPr>
              <a:t>(ASTRON)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 dirty="0" smtClean="0">
              <a:ln>
                <a:noFill/>
              </a:ln>
              <a:solidFill>
                <a:srgbClr val="242C47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Kenyan Radio Astronomy School,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Nairobi, Kenya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2</a:t>
            </a:r>
            <a:r>
              <a:rPr lang="en-US" sz="1600" i="1" dirty="0">
                <a:solidFill>
                  <a:srgbClr val="242C47"/>
                </a:solidFill>
              </a:rPr>
              <a:t>9</a:t>
            </a:r>
            <a:r>
              <a:rPr lang="en-US" sz="1600" i="1" baseline="30000" dirty="0" smtClean="0">
                <a:solidFill>
                  <a:srgbClr val="242C47"/>
                </a:solidFill>
              </a:rPr>
              <a:t>th</a:t>
            </a:r>
            <a:r>
              <a:rPr lang="en-US" sz="1600" i="1" dirty="0" smtClean="0">
                <a:solidFill>
                  <a:srgbClr val="242C47"/>
                </a:solidFill>
              </a:rPr>
              <a:t> </a:t>
            </a:r>
            <a:r>
              <a:rPr lang="en-US" sz="1600" i="1" dirty="0" smtClean="0">
                <a:solidFill>
                  <a:srgbClr val="242C47"/>
                </a:solidFill>
              </a:rPr>
              <a:t>of May 2018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2115" y="1459722"/>
            <a:ext cx="2629069" cy="25117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6" name="Picture 2" descr="http://www.jive.eu/sites/jive.nl/files/cms/projects/JJ-logo-no-tex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054" y="74186"/>
            <a:ext cx="1060107" cy="133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4156" y="5729468"/>
            <a:ext cx="3527968" cy="10231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898" y="5648215"/>
            <a:ext cx="1903265" cy="110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1060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of observation status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Placeholder 2">
            <a:extLst>
              <a:ext uri="{FF2B5EF4-FFF2-40B4-BE49-F238E27FC236}">
                <a16:creationId xmlns:a16="http://schemas.microsoft.com/office/drawing/2014/main" xmlns="" id="{3F6EF20C-9203-4D8E-AEA5-097F336204EB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0" y="1115099"/>
            <a:ext cx="9144000" cy="58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0590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Calibration is to fix this mess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14" y="1018132"/>
            <a:ext cx="8455374" cy="583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764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 (phase v. frequency)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1950333" cy="5345234"/>
          </a:xfrm>
        </p:spPr>
        <p:txBody>
          <a:bodyPr/>
          <a:lstStyle/>
          <a:p>
            <a:r>
              <a:rPr lang="en-US" dirty="0"/>
              <a:t>Correlated data have residual timing errors</a:t>
            </a:r>
          </a:p>
          <a:p>
            <a:endParaRPr lang="en-US" dirty="0"/>
          </a:p>
          <a:p>
            <a:r>
              <a:rPr lang="en-US" dirty="0" smtClean="0"/>
              <a:t>These </a:t>
            </a:r>
            <a:r>
              <a:rPr lang="en-US" dirty="0"/>
              <a:t>data are pretty good</a:t>
            </a:r>
            <a:r>
              <a:rPr lang="en-US" dirty="0" smtClean="0"/>
              <a:t>!</a:t>
            </a:r>
          </a:p>
          <a:p>
            <a:endParaRPr lang="en-US" dirty="0"/>
          </a:p>
          <a:p>
            <a:r>
              <a:rPr lang="en-US" dirty="0" smtClean="0"/>
              <a:t>Very important to correct before averaging (otherwise </a:t>
            </a:r>
            <a:r>
              <a:rPr lang="en-US" dirty="0" err="1" smtClean="0"/>
              <a:t>decorrelate</a:t>
            </a:r>
            <a:r>
              <a:rPr lang="en-US" dirty="0" smtClean="0"/>
              <a:t>)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54A7A03-2CB3-4CE2-A912-DFF2EBC6F872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2343240" y="1267716"/>
            <a:ext cx="6800760" cy="504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9834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Manual processing of </a:t>
            </a:r>
            <a:r>
              <a:rPr lang="en-US" dirty="0" smtClean="0"/>
              <a:t>n14c3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1" y="1257924"/>
            <a:ext cx="9144000" cy="5408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3169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Manual processing of n14c3 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1" y="1098000"/>
            <a:ext cx="9144000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053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Manual processing of n14c3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1" y="1115099"/>
            <a:ext cx="9144000" cy="543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6870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result</a:t>
            </a:r>
            <a:endParaRPr lang="en-US" dirty="0"/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7106856" y="3472405"/>
            <a:ext cx="1796638" cy="3140328"/>
          </a:xfrm>
          <a:prstGeom prst="rect">
            <a:avLst/>
          </a:prstGeom>
        </p:spPr>
        <p:txBody>
          <a:bodyPr/>
          <a:lstStyle>
            <a:lvl1pPr marL="195330" marR="0" indent="-195330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Lucida Grande"/>
              <a:buChar char="›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1pPr>
            <a:lvl2pPr marL="572596" marR="0" indent="-260068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2pPr>
            <a:lvl3pPr marL="807115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3pPr>
            <a:lvl4pPr marL="1119549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4pPr>
            <a:lvl5pPr marL="1431978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5pPr>
            <a:lvl6pPr marL="177044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082880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239530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2707744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lang="en-US" dirty="0" smtClean="0"/>
              <a:t>Thanks to Anita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21927" y="856199"/>
            <a:ext cx="6528593" cy="5345234"/>
          </a:xfrm>
        </p:spPr>
        <p:txBody>
          <a:bodyPr/>
          <a:lstStyle/>
          <a:p>
            <a:pPr lvl="0" rtl="0"/>
            <a:r>
              <a:rPr lang="en-GB" kern="1200" dirty="0">
                <a:latin typeface="DejaVu Sans Condensed" pitchFamily="34"/>
                <a:ea typeface="WenQuanYi Zen Hei Sharp" pitchFamily="2"/>
                <a:cs typeface="Lohit Devanagari" pitchFamily="2"/>
              </a:rPr>
              <a:t>n14c3 image of </a:t>
            </a:r>
            <a:r>
              <a:rPr lang="en-GB" kern="1200" dirty="0" smtClean="0">
                <a:latin typeface="DejaVu Sans Condensed" pitchFamily="34"/>
                <a:ea typeface="WenQuanYi Zen Hei Sharp" pitchFamily="2"/>
                <a:cs typeface="Lohit Devanagari" pitchFamily="2"/>
              </a:rPr>
              <a:t>3C345</a:t>
            </a:r>
            <a:endParaRPr lang="en-GB" kern="1200" dirty="0">
              <a:latin typeface="DejaVu Sans Condensed" pitchFamily="34"/>
              <a:ea typeface="WenQuanYi Zen Hei Sharp" pitchFamily="2"/>
              <a:cs typeface="Lohit Devanagari" pitchFamily="2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63707E0-8C4D-4588-9012-B33174448DB9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251016" y="1353241"/>
            <a:ext cx="6855840" cy="55047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72191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VLBI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56199"/>
            <a:ext cx="9144000" cy="51238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3282" y="6295174"/>
            <a:ext cx="1538883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 smtClean="0">
                <a:solidFill>
                  <a:schemeClr val="tx2">
                    <a:lumMod val="10000"/>
                  </a:schemeClr>
                </a:solidFill>
              </a:rPr>
              <a:t>EVN made of </a:t>
            </a:r>
            <a:endParaRPr kumimoji="0" lang="en-US" sz="1800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75609357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EVN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7D8309D-4237-4F87-887E-BDDBDDC4DC59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075195" y="856199"/>
            <a:ext cx="5704920" cy="57117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2361868" cy="5345234"/>
          </a:xfrm>
        </p:spPr>
        <p:txBody>
          <a:bodyPr/>
          <a:lstStyle/>
          <a:p>
            <a:pPr lvl="0">
              <a:buSzPct val="45000"/>
              <a:buFont typeface="StarSymbol"/>
              <a:buChar char="●"/>
            </a:pPr>
            <a:r>
              <a:rPr lang="en-GB" dirty="0"/>
              <a:t>Ad-hoc array of about ten regular </a:t>
            </a:r>
            <a:r>
              <a:rPr lang="en-GB" dirty="0" smtClean="0"/>
              <a:t>members (can be up to </a:t>
            </a:r>
          </a:p>
          <a:p>
            <a:pPr lvl="0">
              <a:buSzPct val="45000"/>
              <a:buFont typeface="StarSymbol"/>
              <a:buChar char="●"/>
            </a:pPr>
            <a:endParaRPr lang="en-GB" dirty="0" smtClean="0"/>
          </a:p>
          <a:p>
            <a:pPr lvl="0">
              <a:buSzPct val="45000"/>
              <a:buFont typeface="StarSymbol"/>
              <a:buChar char="●"/>
            </a:pPr>
            <a:r>
              <a:rPr lang="en-GB" dirty="0" smtClean="0"/>
              <a:t>Largest </a:t>
            </a:r>
            <a:r>
              <a:rPr lang="en-GB" dirty="0"/>
              <a:t>regular member 100-m </a:t>
            </a:r>
            <a:r>
              <a:rPr lang="en-GB" dirty="0" err="1" smtClean="0"/>
              <a:t>Effelsberg</a:t>
            </a:r>
            <a:r>
              <a:rPr lang="en-GB" dirty="0" smtClean="0"/>
              <a:t>. Smallest &lt;20m</a:t>
            </a:r>
            <a:endParaRPr lang="en-GB" sz="2800" dirty="0" smtClean="0">
              <a:latin typeface="DejaVu Sans Condensed" pitchFamily="34"/>
            </a:endParaRPr>
          </a:p>
          <a:p>
            <a:pPr lvl="0">
              <a:buSzPct val="45000"/>
              <a:buFont typeface="StarSymbol"/>
              <a:buChar char="●"/>
            </a:pPr>
            <a:endParaRPr lang="en-GB" sz="2800" dirty="0" smtClean="0">
              <a:latin typeface="DejaVu Sans Condensed" pitchFamily="34"/>
            </a:endParaRPr>
          </a:p>
          <a:p>
            <a:pPr lvl="0">
              <a:buSzPct val="45000"/>
              <a:buFont typeface="StarSymbol"/>
              <a:buChar char="●"/>
            </a:pPr>
            <a:r>
              <a:rPr lang="en-GB" dirty="0" smtClean="0">
                <a:latin typeface="+mj-lt"/>
              </a:rPr>
              <a:t>Phased </a:t>
            </a:r>
            <a:r>
              <a:rPr lang="en-GB" dirty="0">
                <a:latin typeface="+mj-lt"/>
              </a:rPr>
              <a:t>arrays e.g. WSRT also have large effective areas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2270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Transport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2357306"/>
          </a:xfrm>
        </p:spPr>
        <p:txBody>
          <a:bodyPr/>
          <a:lstStyle/>
          <a:p>
            <a:pPr lvl="0"/>
            <a:r>
              <a:rPr lang="en-GB" dirty="0"/>
              <a:t>Most data recorded at each telescope onto computer disk packs (originally, tapes)</a:t>
            </a:r>
          </a:p>
          <a:p>
            <a:endParaRPr lang="en-US" dirty="0" smtClean="0"/>
          </a:p>
          <a:p>
            <a:pPr marL="195330" lvl="1" indent="-195330">
              <a:buSzTx/>
              <a:buFont typeface="Lucida Grande"/>
              <a:buChar char="›"/>
            </a:pPr>
            <a:r>
              <a:rPr lang="en-GB" dirty="0">
                <a:latin typeface="+mj-lt"/>
              </a:rPr>
              <a:t>Shipped to JIVE correlator, The Netherlands</a:t>
            </a:r>
          </a:p>
          <a:p>
            <a:endParaRPr lang="en-US" dirty="0" smtClean="0"/>
          </a:p>
          <a:p>
            <a:r>
              <a:rPr lang="en-US" dirty="0" smtClean="0"/>
              <a:t>Now it is possible to get all the data over the internet in select cases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5E225B0-F281-43D7-8E26-44C6647FB6FC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 l="6284"/>
          <a:stretch>
            <a:fillRect/>
          </a:stretch>
        </p:blipFill>
        <p:spPr>
          <a:xfrm>
            <a:off x="1842384" y="2969681"/>
            <a:ext cx="4793040" cy="34138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284089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Notes of warning!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EVN has great collecting area for a VLBI instrument but it is an ad hoc array</a:t>
            </a:r>
          </a:p>
          <a:p>
            <a:endParaRPr lang="en-US" dirty="0"/>
          </a:p>
          <a:p>
            <a:r>
              <a:rPr lang="en-US" dirty="0" smtClean="0"/>
              <a:t>You have to reconnect the puzzle in just the right way (especially for polarization)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6613" y="2488555"/>
            <a:ext cx="4784203" cy="412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88411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observations </a:t>
            </a:r>
            <a:r>
              <a:rPr lang="mr-IN" dirty="0" smtClean="0"/>
              <a:t>–</a:t>
            </a:r>
            <a:r>
              <a:rPr lang="en-US" dirty="0" smtClean="0"/>
              <a:t> n14c3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2315569" cy="5345234"/>
          </a:xfrm>
        </p:spPr>
        <p:txBody>
          <a:bodyPr/>
          <a:lstStyle/>
          <a:p>
            <a:r>
              <a:rPr lang="en-US" dirty="0" smtClean="0"/>
              <a:t>Observed (gain calibrator, phase calibrator, and source) 2014 Oct 22 in C-band (~5 GHz)</a:t>
            </a:r>
          </a:p>
          <a:p>
            <a:endParaRPr lang="en-US" dirty="0"/>
          </a:p>
          <a:p>
            <a:r>
              <a:rPr lang="en-US" dirty="0" smtClean="0"/>
              <a:t>Sweet spot for VLBI as receivers are sensitive, sky noise is low, and limited impact from atmosphere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059D402-A4CF-42E5-B008-9FFAA3FA33BE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2867040" y="1115099"/>
            <a:ext cx="6276960" cy="2848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B3D1A7E-EB13-42AB-A035-350C67FF7FE0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200975" y="3686400"/>
            <a:ext cx="4285800" cy="3171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292255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(Simple) Calibration Strategy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Observe bright source with known flux density for </a:t>
            </a:r>
            <a:r>
              <a:rPr lang="en-US" dirty="0"/>
              <a:t>g</a:t>
            </a:r>
            <a:r>
              <a:rPr lang="en-US" dirty="0" smtClean="0"/>
              <a:t>ain </a:t>
            </a:r>
            <a:r>
              <a:rPr lang="en-US" dirty="0"/>
              <a:t>calibration 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Go to phase calibrator (reasonably bright </a:t>
            </a:r>
            <a:r>
              <a:rPr lang="mr-IN" dirty="0" smtClean="0"/>
              <a:t>–</a:t>
            </a:r>
            <a:r>
              <a:rPr lang="en-US" dirty="0" smtClean="0"/>
              <a:t> usually ~100 </a:t>
            </a:r>
            <a:r>
              <a:rPr lang="en-US" dirty="0" err="1" smtClean="0"/>
              <a:t>mJy</a:t>
            </a:r>
            <a:r>
              <a:rPr lang="en-US" dirty="0" smtClean="0"/>
              <a:t> at least)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Go to source (which might be too faint to observe in real time)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Back to phase calibrator (time set by frequency, observing conditions,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Repeat 3 and 4 until reach desired noise floor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Usually finish on Gain cal.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243" b="-300"/>
          <a:stretch/>
        </p:blipFill>
        <p:spPr>
          <a:xfrm>
            <a:off x="2313484" y="3136425"/>
            <a:ext cx="4575074" cy="358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87565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927" y="351253"/>
            <a:ext cx="5432773" cy="504946"/>
          </a:xfrm>
        </p:spPr>
        <p:txBody>
          <a:bodyPr/>
          <a:lstStyle/>
          <a:p>
            <a:r>
              <a:rPr lang="en-US" dirty="0" smtClean="0"/>
              <a:t>Remember all telescopes need to see sources!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660081D-6299-424B-B587-A85FE201EE0D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762121" y="1152720"/>
            <a:ext cx="7619760" cy="5705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286439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51401" y="1115099"/>
            <a:ext cx="3899694" cy="5345234"/>
          </a:xfrm>
        </p:spPr>
        <p:txBody>
          <a:bodyPr/>
          <a:lstStyle/>
          <a:p>
            <a:r>
              <a:rPr lang="en-US" dirty="0"/>
              <a:t>12 antennas used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Data </a:t>
            </a:r>
            <a:r>
              <a:rPr lang="en-US" dirty="0"/>
              <a:t>recorded on </a:t>
            </a:r>
            <a:r>
              <a:rPr lang="en-US" dirty="0" smtClean="0"/>
              <a:t>disc</a:t>
            </a:r>
          </a:p>
          <a:p>
            <a:endParaRPr lang="en-US" dirty="0" smtClean="0"/>
          </a:p>
          <a:p>
            <a:r>
              <a:rPr lang="en-US" dirty="0"/>
              <a:t>Data correlated at JIVE and stored in FITS IDI format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Tsys</a:t>
            </a:r>
            <a:r>
              <a:rPr lang="en-US" dirty="0" smtClean="0"/>
              <a:t> </a:t>
            </a:r>
            <a:r>
              <a:rPr lang="en-US" dirty="0"/>
              <a:t>measurements recorded </a:t>
            </a:r>
            <a:r>
              <a:rPr lang="en-US" dirty="0" smtClean="0"/>
              <a:t>separately</a:t>
            </a:r>
          </a:p>
          <a:p>
            <a:pPr lvl="1"/>
            <a:r>
              <a:rPr lang="en-US" dirty="0" smtClean="0"/>
              <a:t>Gain elevation curves also recorded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Placeholder 2">
            <a:extLst>
              <a:ext uri="{FF2B5EF4-FFF2-40B4-BE49-F238E27FC236}">
                <a16:creationId xmlns:a16="http://schemas.microsoft.com/office/drawing/2014/main" xmlns="" id="{CE22F1D1-93C7-49EF-AE06-056D6FC8634D}"/>
              </a:ext>
            </a:extLst>
          </p:cNvPr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421927" y="856199"/>
            <a:ext cx="3999240" cy="6008040"/>
          </a:xfrm>
          <a:prstGeom prst="rect">
            <a:avLst/>
          </a:prstGeom>
        </p:spPr>
      </p:pic>
      <p:sp>
        <p:nvSpPr>
          <p:cNvPr id="6" name="Freeform: Shape 4">
            <a:extLst>
              <a:ext uri="{FF2B5EF4-FFF2-40B4-BE49-F238E27FC236}">
                <a16:creationId xmlns:a16="http://schemas.microsoft.com/office/drawing/2014/main" xmlns="" id="{43316D13-A20A-4D72-A599-E4E2D37887C8}"/>
              </a:ext>
            </a:extLst>
          </p:cNvPr>
          <p:cNvSpPr/>
          <p:nvPr/>
        </p:nvSpPr>
        <p:spPr>
          <a:xfrm>
            <a:off x="457927" y="1577279"/>
            <a:ext cx="3855240" cy="216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66">
              <a:alpha val="30000"/>
            </a:srgbClr>
          </a:solidFill>
          <a:ln>
            <a:noFill/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>
              <a:ln>
                <a:noFill/>
              </a:ln>
              <a:latin typeface="Liberation Sans" pitchFamily="18"/>
              <a:ea typeface="WenQuanYi Zen Hei Sharp" pitchFamily="2"/>
              <a:cs typeface="Lohit Devanagari" pitchFamily="2"/>
            </a:endParaRPr>
          </a:p>
        </p:txBody>
      </p:sp>
      <p:sp>
        <p:nvSpPr>
          <p:cNvPr id="7" name="Freeform: Shape 5">
            <a:extLst>
              <a:ext uri="{FF2B5EF4-FFF2-40B4-BE49-F238E27FC236}">
                <a16:creationId xmlns:a16="http://schemas.microsoft.com/office/drawing/2014/main" xmlns="" id="{55248596-B826-4CF7-803A-8079F8A883B1}"/>
              </a:ext>
            </a:extLst>
          </p:cNvPr>
          <p:cNvSpPr/>
          <p:nvPr/>
        </p:nvSpPr>
        <p:spPr>
          <a:xfrm>
            <a:off x="457927" y="2153279"/>
            <a:ext cx="3855240" cy="216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66">
              <a:alpha val="30000"/>
            </a:srgbClr>
          </a:solidFill>
          <a:ln>
            <a:noFill/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>
              <a:ln>
                <a:noFill/>
              </a:ln>
              <a:latin typeface="Liberation Sans" pitchFamily="18"/>
              <a:ea typeface="WenQuanYi Zen Hei Sharp" pitchFamily="2"/>
              <a:cs typeface="Lohit Devanagari" pitchFamily="2"/>
            </a:endParaRPr>
          </a:p>
        </p:txBody>
      </p:sp>
      <p:sp>
        <p:nvSpPr>
          <p:cNvPr id="8" name="Freeform: Shape 6">
            <a:extLst>
              <a:ext uri="{FF2B5EF4-FFF2-40B4-BE49-F238E27FC236}">
                <a16:creationId xmlns:a16="http://schemas.microsoft.com/office/drawing/2014/main" xmlns="" id="{5CB1CABC-81D4-403A-88E3-B07903580487}"/>
              </a:ext>
            </a:extLst>
          </p:cNvPr>
          <p:cNvSpPr/>
          <p:nvPr/>
        </p:nvSpPr>
        <p:spPr>
          <a:xfrm>
            <a:off x="457927" y="2333279"/>
            <a:ext cx="3855240" cy="216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66">
              <a:alpha val="30000"/>
            </a:srgbClr>
          </a:solidFill>
          <a:ln>
            <a:noFill/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>
              <a:ln>
                <a:noFill/>
              </a:ln>
              <a:latin typeface="Liberation Sans" pitchFamily="18"/>
              <a:ea typeface="WenQuanYi Zen Hei Sharp" pitchFamily="2"/>
              <a:cs typeface="Lohit Devanagari" pitchFamily="2"/>
            </a:endParaRPr>
          </a:p>
        </p:txBody>
      </p:sp>
      <p:sp>
        <p:nvSpPr>
          <p:cNvPr id="9" name="Freeform: Shape 7">
            <a:extLst>
              <a:ext uri="{FF2B5EF4-FFF2-40B4-BE49-F238E27FC236}">
                <a16:creationId xmlns:a16="http://schemas.microsoft.com/office/drawing/2014/main" xmlns="" id="{EB326D86-2C3C-461D-BEFA-065F615D958A}"/>
              </a:ext>
            </a:extLst>
          </p:cNvPr>
          <p:cNvSpPr/>
          <p:nvPr/>
        </p:nvSpPr>
        <p:spPr>
          <a:xfrm>
            <a:off x="457927" y="2765279"/>
            <a:ext cx="3855240" cy="216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66">
              <a:alpha val="30000"/>
            </a:srgbClr>
          </a:solidFill>
          <a:ln>
            <a:noFill/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>
              <a:ln>
                <a:noFill/>
              </a:ln>
              <a:latin typeface="Liberation Sans" pitchFamily="18"/>
              <a:ea typeface="WenQuanYi Zen Hei Sharp" pitchFamily="2"/>
              <a:cs typeface="Lohit Devanagari" pitchFamily="2"/>
            </a:endParaRPr>
          </a:p>
        </p:txBody>
      </p:sp>
      <p:sp>
        <p:nvSpPr>
          <p:cNvPr id="10" name="Freeform: Shape 8">
            <a:extLst>
              <a:ext uri="{FF2B5EF4-FFF2-40B4-BE49-F238E27FC236}">
                <a16:creationId xmlns:a16="http://schemas.microsoft.com/office/drawing/2014/main" xmlns="" id="{D0359832-F44A-4147-A6DD-4C88D1E2ED68}"/>
              </a:ext>
            </a:extLst>
          </p:cNvPr>
          <p:cNvSpPr/>
          <p:nvPr/>
        </p:nvSpPr>
        <p:spPr>
          <a:xfrm>
            <a:off x="457927" y="3341279"/>
            <a:ext cx="3855240" cy="216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66">
              <a:alpha val="30000"/>
            </a:srgbClr>
          </a:solidFill>
          <a:ln>
            <a:noFill/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>
              <a:ln>
                <a:noFill/>
              </a:ln>
              <a:latin typeface="Liberation Sans" pitchFamily="18"/>
              <a:ea typeface="WenQuanYi Zen Hei Sharp" pitchFamily="2"/>
              <a:cs typeface="Lohit Devanagari" pitchFamily="2"/>
            </a:endParaRPr>
          </a:p>
        </p:txBody>
      </p:sp>
      <p:sp>
        <p:nvSpPr>
          <p:cNvPr id="11" name="Freeform: Shape 9">
            <a:extLst>
              <a:ext uri="{FF2B5EF4-FFF2-40B4-BE49-F238E27FC236}">
                <a16:creationId xmlns:a16="http://schemas.microsoft.com/office/drawing/2014/main" xmlns="" id="{A4C1CB31-0D7C-42B2-B0F2-3BCD06509283}"/>
              </a:ext>
            </a:extLst>
          </p:cNvPr>
          <p:cNvSpPr/>
          <p:nvPr/>
        </p:nvSpPr>
        <p:spPr>
          <a:xfrm>
            <a:off x="457927" y="3737279"/>
            <a:ext cx="3855240" cy="216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66">
              <a:alpha val="30000"/>
            </a:srgbClr>
          </a:solidFill>
          <a:ln>
            <a:noFill/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>
              <a:ln>
                <a:noFill/>
              </a:ln>
              <a:latin typeface="Liberation Sans" pitchFamily="18"/>
              <a:ea typeface="WenQuanYi Zen Hei Sharp" pitchFamily="2"/>
              <a:cs typeface="Lohit Devanagari" pitchFamily="2"/>
            </a:endParaRPr>
          </a:p>
        </p:txBody>
      </p:sp>
      <p:sp>
        <p:nvSpPr>
          <p:cNvPr id="12" name="Freeform: Shape 10">
            <a:extLst>
              <a:ext uri="{FF2B5EF4-FFF2-40B4-BE49-F238E27FC236}">
                <a16:creationId xmlns:a16="http://schemas.microsoft.com/office/drawing/2014/main" xmlns="" id="{2A19E6A7-DAF6-47DC-9DC5-FB952906092C}"/>
              </a:ext>
            </a:extLst>
          </p:cNvPr>
          <p:cNvSpPr/>
          <p:nvPr/>
        </p:nvSpPr>
        <p:spPr>
          <a:xfrm>
            <a:off x="457927" y="4349279"/>
            <a:ext cx="3855240" cy="216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66">
              <a:alpha val="30000"/>
            </a:srgbClr>
          </a:solidFill>
          <a:ln>
            <a:noFill/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>
              <a:ln>
                <a:noFill/>
              </a:ln>
              <a:latin typeface="Liberation Sans" pitchFamily="18"/>
              <a:ea typeface="WenQuanYi Zen Hei Sharp" pitchFamily="2"/>
              <a:cs typeface="Lohit Devanagari" pitchFamily="2"/>
            </a:endParaRPr>
          </a:p>
        </p:txBody>
      </p:sp>
      <p:sp>
        <p:nvSpPr>
          <p:cNvPr id="13" name="Freeform: Shape 11">
            <a:extLst>
              <a:ext uri="{FF2B5EF4-FFF2-40B4-BE49-F238E27FC236}">
                <a16:creationId xmlns:a16="http://schemas.microsoft.com/office/drawing/2014/main" xmlns="" id="{CF22D1BB-DFE7-44B9-90C0-BA4B57853499}"/>
              </a:ext>
            </a:extLst>
          </p:cNvPr>
          <p:cNvSpPr/>
          <p:nvPr/>
        </p:nvSpPr>
        <p:spPr>
          <a:xfrm>
            <a:off x="457927" y="6113279"/>
            <a:ext cx="3855240" cy="216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66">
              <a:alpha val="30000"/>
            </a:srgbClr>
          </a:solidFill>
          <a:ln>
            <a:noFill/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>
              <a:ln>
                <a:noFill/>
              </a:ln>
              <a:latin typeface="Liberation Sans" pitchFamily="18"/>
              <a:ea typeface="WenQuanYi Zen Hei Sharp" pitchFamily="2"/>
              <a:cs typeface="Lohit Devanagari" pitchFamily="2"/>
            </a:endParaRPr>
          </a:p>
        </p:txBody>
      </p:sp>
      <p:sp>
        <p:nvSpPr>
          <p:cNvPr id="14" name="Freeform: Shape 12">
            <a:extLst>
              <a:ext uri="{FF2B5EF4-FFF2-40B4-BE49-F238E27FC236}">
                <a16:creationId xmlns:a16="http://schemas.microsoft.com/office/drawing/2014/main" xmlns="" id="{B8AA834A-5F6B-4554-B78F-F83D6C2BE79C}"/>
              </a:ext>
            </a:extLst>
          </p:cNvPr>
          <p:cNvSpPr/>
          <p:nvPr/>
        </p:nvSpPr>
        <p:spPr>
          <a:xfrm>
            <a:off x="457927" y="6293279"/>
            <a:ext cx="3855240" cy="216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66">
              <a:alpha val="30000"/>
            </a:srgbClr>
          </a:solidFill>
          <a:ln>
            <a:noFill/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>
              <a:ln>
                <a:noFill/>
              </a:ln>
              <a:latin typeface="Liberation Sans" pitchFamily="18"/>
              <a:ea typeface="WenQuanYi Zen Hei Sharp" pitchFamily="2"/>
              <a:cs typeface="Lohit Devanagari" pitchFamily="2"/>
            </a:endParaRPr>
          </a:p>
        </p:txBody>
      </p:sp>
      <p:sp>
        <p:nvSpPr>
          <p:cNvPr id="15" name="Freeform: Shape 13">
            <a:extLst>
              <a:ext uri="{FF2B5EF4-FFF2-40B4-BE49-F238E27FC236}">
                <a16:creationId xmlns:a16="http://schemas.microsoft.com/office/drawing/2014/main" xmlns="" id="{1501EACA-2EDE-4755-931E-827F40919D80}"/>
              </a:ext>
            </a:extLst>
          </p:cNvPr>
          <p:cNvSpPr/>
          <p:nvPr/>
        </p:nvSpPr>
        <p:spPr>
          <a:xfrm>
            <a:off x="457927" y="6509279"/>
            <a:ext cx="3855240" cy="216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66">
              <a:alpha val="30000"/>
            </a:srgbClr>
          </a:solidFill>
          <a:ln>
            <a:noFill/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>
              <a:ln>
                <a:noFill/>
              </a:ln>
              <a:latin typeface="Liberation Sans" pitchFamily="18"/>
              <a:ea typeface="WenQuanYi Zen Hei Sharp" pitchFamily="2"/>
              <a:cs typeface="Lohit Devanagari" pitchFamily="2"/>
            </a:endParaRPr>
          </a:p>
        </p:txBody>
      </p:sp>
      <p:sp>
        <p:nvSpPr>
          <p:cNvPr id="16" name="Freeform: Shape 14">
            <a:extLst>
              <a:ext uri="{FF2B5EF4-FFF2-40B4-BE49-F238E27FC236}">
                <a16:creationId xmlns:a16="http://schemas.microsoft.com/office/drawing/2014/main" xmlns="" id="{9FB7C0AD-2DC0-4302-AB05-ABD8A503EC43}"/>
              </a:ext>
            </a:extLst>
          </p:cNvPr>
          <p:cNvSpPr/>
          <p:nvPr/>
        </p:nvSpPr>
        <p:spPr>
          <a:xfrm>
            <a:off x="457927" y="4925279"/>
            <a:ext cx="3855240" cy="216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66">
              <a:alpha val="30000"/>
            </a:srgbClr>
          </a:solidFill>
          <a:ln>
            <a:noFill/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>
              <a:ln>
                <a:noFill/>
              </a:ln>
              <a:latin typeface="Liberation Sans" pitchFamily="18"/>
              <a:ea typeface="WenQuanYi Zen Hei Sharp" pitchFamily="2"/>
              <a:cs typeface="Lohit Devanagari" pitchFamily="2"/>
            </a:endParaRPr>
          </a:p>
        </p:txBody>
      </p:sp>
      <p:sp>
        <p:nvSpPr>
          <p:cNvPr id="17" name="Freeform: Shape 15">
            <a:extLst>
              <a:ext uri="{FF2B5EF4-FFF2-40B4-BE49-F238E27FC236}">
                <a16:creationId xmlns:a16="http://schemas.microsoft.com/office/drawing/2014/main" xmlns="" id="{1FFB97DA-5A9A-454C-B1C2-CA98EE6DBCB5}"/>
              </a:ext>
            </a:extLst>
          </p:cNvPr>
          <p:cNvSpPr/>
          <p:nvPr/>
        </p:nvSpPr>
        <p:spPr>
          <a:xfrm>
            <a:off x="457927" y="5285279"/>
            <a:ext cx="3855240" cy="216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66">
              <a:alpha val="30000"/>
            </a:srgbClr>
          </a:solidFill>
          <a:ln>
            <a:noFill/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>
              <a:ln>
                <a:noFill/>
              </a:ln>
              <a:latin typeface="Liberation Sans" pitchFamily="18"/>
              <a:ea typeface="WenQuanYi Zen Hei Sharp" pitchFamily="2"/>
              <a:cs typeface="Lohit Devanagari" pitchFamily="2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434" y="4995920"/>
            <a:ext cx="8481174" cy="80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15704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White">
  <a:themeElements>
    <a:clrScheme name="White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2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1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15971</TotalTime>
  <Words>348</Words>
  <Application>Microsoft Macintosh PowerPoint</Application>
  <PresentationFormat>On-screen Show (4:3)</PresentationFormat>
  <Paragraphs>63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16</vt:i4>
      </vt:variant>
    </vt:vector>
  </HeadingPairs>
  <TitlesOfParts>
    <vt:vector size="32" baseType="lpstr">
      <vt:lpstr>DejaVu Sans Condensed</vt:lpstr>
      <vt:lpstr>Helvetica</vt:lpstr>
      <vt:lpstr>Helvetica Light</vt:lpstr>
      <vt:lpstr>Liberation Sans</vt:lpstr>
      <vt:lpstr>Lohit Devanagari</vt:lpstr>
      <vt:lpstr>Lucida Grande</vt:lpstr>
      <vt:lpstr>ＭＳ Ｐゴシック</vt:lpstr>
      <vt:lpstr>StarSymbol</vt:lpstr>
      <vt:lpstr>Trebuchet MS</vt:lpstr>
      <vt:lpstr>WenQuanYi Zen Hei Sharp</vt:lpstr>
      <vt:lpstr>Arial</vt:lpstr>
      <vt:lpstr>White</vt:lpstr>
      <vt:lpstr>1_White</vt:lpstr>
      <vt:lpstr>2_UNIS Master</vt:lpstr>
      <vt:lpstr>1_UNIS Master</vt:lpstr>
      <vt:lpstr>3_UNIS Master</vt:lpstr>
      <vt:lpstr>Introduction to EVN data</vt:lpstr>
      <vt:lpstr>VLBI</vt:lpstr>
      <vt:lpstr>EVN</vt:lpstr>
      <vt:lpstr>Data Transport</vt:lpstr>
      <vt:lpstr>Notes of warning! </vt:lpstr>
      <vt:lpstr>The observations – n14c3</vt:lpstr>
      <vt:lpstr>(Simple) Calibration Strategy</vt:lpstr>
      <vt:lpstr>Remember all telescopes need to see sources!</vt:lpstr>
      <vt:lpstr>Observations</vt:lpstr>
      <vt:lpstr>Summary of observation status</vt:lpstr>
      <vt:lpstr>Calibration is to fix this mess…</vt:lpstr>
      <vt:lpstr>Delay (phase v. frequency) </vt:lpstr>
      <vt:lpstr>Manual processing of n14c3 </vt:lpstr>
      <vt:lpstr>Manual processing of n14c3  </vt:lpstr>
      <vt:lpstr>Manual processing of n14c3 </vt:lpstr>
      <vt:lpstr>The result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jcal9993@uni.sydney.edu.au</cp:lastModifiedBy>
  <cp:revision>679</cp:revision>
  <dcterms:modified xsi:type="dcterms:W3CDTF">2018-05-28T19:20:44Z</dcterms:modified>
</cp:coreProperties>
</file>