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wdp" ContentType="image/vnd.ms-photo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4" r:id="rId3"/>
    <p:sldMasterId id="2147483695" r:id="rId4"/>
    <p:sldMasterId id="2147483702" r:id="rId5"/>
  </p:sldMasterIdLst>
  <p:notesMasterIdLst>
    <p:notesMasterId r:id="rId33"/>
  </p:notesMasterIdLst>
  <p:handoutMasterIdLst>
    <p:handoutMasterId r:id="rId34"/>
  </p:handoutMasterIdLst>
  <p:sldIdLst>
    <p:sldId id="296" r:id="rId6"/>
    <p:sldId id="521" r:id="rId7"/>
    <p:sldId id="520" r:id="rId8"/>
    <p:sldId id="522" r:id="rId9"/>
    <p:sldId id="523" r:id="rId10"/>
    <p:sldId id="524" r:id="rId11"/>
    <p:sldId id="525" r:id="rId12"/>
    <p:sldId id="526" r:id="rId13"/>
    <p:sldId id="527" r:id="rId14"/>
    <p:sldId id="528" r:id="rId15"/>
    <p:sldId id="529" r:id="rId16"/>
    <p:sldId id="530" r:id="rId17"/>
    <p:sldId id="531" r:id="rId18"/>
    <p:sldId id="532" r:id="rId19"/>
    <p:sldId id="533" r:id="rId20"/>
    <p:sldId id="534" r:id="rId21"/>
    <p:sldId id="535" r:id="rId22"/>
    <p:sldId id="536" r:id="rId23"/>
    <p:sldId id="537" r:id="rId24"/>
    <p:sldId id="538" r:id="rId25"/>
    <p:sldId id="539" r:id="rId26"/>
    <p:sldId id="540" r:id="rId27"/>
    <p:sldId id="543" r:id="rId28"/>
    <p:sldId id="541" r:id="rId29"/>
    <p:sldId id="542" r:id="rId30"/>
    <p:sldId id="544" r:id="rId31"/>
    <p:sldId id="546" r:id="rId32"/>
  </p:sldIdLst>
  <p:sldSz cx="9144000" cy="6858000" type="screen4x3"/>
  <p:notesSz cx="6858000" cy="9144000"/>
  <p:defaultTextStyle>
    <a:lvl1pPr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1pPr>
    <a:lvl2pPr indent="160679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2pPr>
    <a:lvl3pPr indent="32135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3pPr>
    <a:lvl4pPr indent="482038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4pPr>
    <a:lvl5pPr indent="64271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5pPr>
    <a:lvl6pPr indent="80339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6pPr>
    <a:lvl7pPr indent="964075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7pPr>
    <a:lvl8pPr indent="1124756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8pPr>
    <a:lvl9pPr indent="1285434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cal9993@uni.sydney.edu.au" initials="j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7F7F7"/>
    <a:srgbClr val="C3022A"/>
    <a:srgbClr val="00016D"/>
    <a:srgbClr val="1F7C1A"/>
    <a:srgbClr val="1C78FF"/>
    <a:srgbClr val="242C47"/>
    <a:srgbClr val="E1E0DB"/>
    <a:srgbClr val="E2E0D5"/>
    <a:srgbClr val="E7E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99"/>
    <p:restoredTop sz="85819" autoAdjust="0"/>
  </p:normalViewPr>
  <p:slideViewPr>
    <p:cSldViewPr snapToGrid="0" snapToObjects="1">
      <p:cViewPr varScale="1">
        <p:scale>
          <a:sx n="111" d="100"/>
          <a:sy n="111" d="100"/>
        </p:scale>
        <p:origin x="1704" y="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9" Type="http://schemas.openxmlformats.org/officeDocument/2006/relationships/slide" Target="slides/slide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3" Type="http://schemas.openxmlformats.org/officeDocument/2006/relationships/notesMaster" Target="notesMasters/notesMaster1.xml"/><Relationship Id="rId34" Type="http://schemas.openxmlformats.org/officeDocument/2006/relationships/handoutMaster" Target="handoutMasters/handoutMaster1.xml"/><Relationship Id="rId35" Type="http://schemas.openxmlformats.org/officeDocument/2006/relationships/commentAuthors" Target="commentAuthors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D2F2C-D0FA-6149-85B4-89BFCCA35B11}" type="datetimeFigureOut">
              <a:rPr lang="en-US" smtClean="0"/>
              <a:t>5/29/18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683EF-2446-AE45-AAF6-6C43FDB73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7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2440477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321357">
      <a:defRPr sz="1500">
        <a:latin typeface="Lucida Grande"/>
        <a:ea typeface="Lucida Grande"/>
        <a:cs typeface="Lucida Grande"/>
        <a:sym typeface="Lucida Grande"/>
      </a:defRPr>
    </a:lvl1pPr>
    <a:lvl2pPr indent="160679" defTabSz="321357">
      <a:defRPr sz="1500">
        <a:latin typeface="Lucida Grande"/>
        <a:ea typeface="Lucida Grande"/>
        <a:cs typeface="Lucida Grande"/>
        <a:sym typeface="Lucida Grande"/>
      </a:defRPr>
    </a:lvl2pPr>
    <a:lvl3pPr indent="321357" defTabSz="321357">
      <a:defRPr sz="1500">
        <a:latin typeface="Lucida Grande"/>
        <a:ea typeface="Lucida Grande"/>
        <a:cs typeface="Lucida Grande"/>
        <a:sym typeface="Lucida Grande"/>
      </a:defRPr>
    </a:lvl3pPr>
    <a:lvl4pPr indent="482038" defTabSz="321357">
      <a:defRPr sz="1500">
        <a:latin typeface="Lucida Grande"/>
        <a:ea typeface="Lucida Grande"/>
        <a:cs typeface="Lucida Grande"/>
        <a:sym typeface="Lucida Grande"/>
      </a:defRPr>
    </a:lvl4pPr>
    <a:lvl5pPr indent="642717" defTabSz="321357">
      <a:defRPr sz="1500">
        <a:latin typeface="Lucida Grande"/>
        <a:ea typeface="Lucida Grande"/>
        <a:cs typeface="Lucida Grande"/>
        <a:sym typeface="Lucida Grande"/>
      </a:defRPr>
    </a:lvl5pPr>
    <a:lvl6pPr indent="803397" defTabSz="321357">
      <a:defRPr sz="1500">
        <a:latin typeface="Lucida Grande"/>
        <a:ea typeface="Lucida Grande"/>
        <a:cs typeface="Lucida Grande"/>
        <a:sym typeface="Lucida Grande"/>
      </a:defRPr>
    </a:lvl6pPr>
    <a:lvl7pPr indent="964075" defTabSz="321357">
      <a:defRPr sz="1500">
        <a:latin typeface="Lucida Grande"/>
        <a:ea typeface="Lucida Grande"/>
        <a:cs typeface="Lucida Grande"/>
        <a:sym typeface="Lucida Grande"/>
      </a:defRPr>
    </a:lvl7pPr>
    <a:lvl8pPr indent="1124756" defTabSz="321357">
      <a:defRPr sz="1500">
        <a:latin typeface="Lucida Grande"/>
        <a:ea typeface="Lucida Grande"/>
        <a:cs typeface="Lucida Grande"/>
        <a:sym typeface="Lucida Grande"/>
      </a:defRPr>
    </a:lvl8pPr>
    <a:lvl9pPr indent="1285434" defTabSz="321357">
      <a:defRPr sz="15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719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5" name="Shape 17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Radio emission (orange) associated with the giant elliptical galaxy NGC1316 (centre of the image), consisting of two large radio lobes, each extending over ∼ 180 kpc. Image courtesy of NRAO/AUI and J. M. Uson.”</a:t>
            </a:r>
          </a:p>
          <a:p>
            <a:endParaRPr dirty="0"/>
          </a:p>
          <a:p>
            <a:r>
              <a:rPr dirty="0"/>
              <a:t>“Fa- naroff &amp; Riley (1974) recognized that RGs separate into two distinct luminosity classes, each with its own characteristic radio morphology. High-luminosity Fanaroff-Riley (FR) IIs have radio lobes with prominent hot spots and bright outer edges, while in low-luminosity FR Is the radio emission is more diffuse (Fig. 2). The distinction is fairly sharp at 178 MHz, with FR Is and FR IIs lying below and above, respec- tively, the fiducial luminosity P178MHz ≈ 1026/(H0/70)2 W Hz−1. This translates to P1.4GHz ≈ 2 × 1025/(H0/70)2 W Hz−1,”</a:t>
            </a:r>
          </a:p>
          <a:p>
            <a:endParaRPr dirty="0"/>
          </a:p>
          <a:p>
            <a:r>
              <a:rPr dirty="0"/>
              <a:t>“the signature of extended sources emitting syn- chrotron radiation at relatively high frequencies where they are optically thin, which implies the existence of fast elec- trons moving in a magnetic field. Compact sources, instead, have flatter radio spectra, which are attributed to synchrotron self-absorption (Rybicki &amp; Lightman, 2004). More specif- ically, different parts of the compact region become opti- cally thick at different frequencies, which results in a flat- tened integrated spectrum over a relatively large range in frequency. A spectral index αr = 0.5 divides in a remark- ably clean way flat-spectrum/compact sources from steep- spectrum/extended sources (e.g., Massardi et al., 2011). An exception to this rule is provided by compact steep-spectrum (CSS) radio sources.”</a:t>
            </a:r>
          </a:p>
          <a:p>
            <a:endParaRPr dirty="0"/>
          </a:p>
          <a:p>
            <a:r>
              <a:rPr dirty="0"/>
              <a:t>flash the spectra up when explaining this, and then when you get to CSS sources, have these two types retreat slightly, have a CSS zoom up between with its spectra spectra so you can compare all three</a:t>
            </a:r>
          </a:p>
          <a:p>
            <a:endParaRPr dirty="0"/>
          </a:p>
          <a:p>
            <a:r>
              <a:rPr u="sng" dirty="0">
                <a:hlinkClick r:id=""/>
              </a:rPr>
              <a:t>https://ned.ipac.caltech.edu/level5/Glossary/Essay_fanaroff.html</a:t>
            </a:r>
          </a:p>
          <a:p>
            <a:endParaRPr u="sng" dirty="0">
              <a:hlinkClick r:id=""/>
            </a:endParaRPr>
          </a:p>
          <a:p>
            <a:endParaRPr u="sng" dirty="0">
              <a:hlinkClick r:id=""/>
            </a:endParaRPr>
          </a:p>
          <a:p>
            <a:r>
              <a:rPr dirty="0"/>
              <a:t>	1.	At the same host galaxy absolute magnitude or radio luminosity. FR-II galaxies produce about an order of magnitude more optical line emission than the FR-I galaxies. FR-II galaxies are orders of magnitude brighter in line emission than radio-quiet galaxies of the same optical magnitude, while FR-I and radio-quiet galaxies of the same magnitude have comparable line emission.</a:t>
            </a:r>
            <a:br>
              <a:rPr dirty="0"/>
            </a:br>
            <a:endParaRPr dirty="0"/>
          </a:p>
          <a:p>
            <a:r>
              <a:rPr dirty="0"/>
              <a:t>	2.	The emission line luminosities of FR-I galaxies are correlated with their absolute magnitude. Such a correlation is not seen in the case of FR-II galaxies.</a:t>
            </a:r>
            <a:br>
              <a:rPr dirty="0"/>
            </a:br>
            <a:endParaRPr dirty="0"/>
          </a:p>
          <a:p>
            <a:r>
              <a:rPr dirty="0"/>
              <a:t>	3.	FR-II galaxies produce substantially more line emission than FR-I galaxies of the same total or core radio luminosity.</a:t>
            </a:r>
            <a:br>
              <a:rPr dirty="0"/>
            </a:br>
            <a:endParaRPr dirty="0"/>
          </a:p>
          <a:p>
            <a:r>
              <a:rPr dirty="0"/>
              <a:t>	4.	The emission line luminosity in both types of galaxy is correlated with total and core radio luminosities, but the regression line for each type has a different slope and intercept.</a:t>
            </a:r>
            <a:br>
              <a:rPr dirty="0"/>
            </a:br>
            <a:endParaRPr dirty="0"/>
          </a:p>
          <a:p>
            <a:r>
              <a:rPr dirty="0"/>
              <a:t>	5.	There is a strong correlation between core and total radio luminosities for both galaxy types. There is continuity in the distribution of the two galaxy types in the log(Lrc / Lr,ext) logLR-plane, where Lrc and Lr,ext are the core and extended radio luminosity at 408 MHz and LR = Lrc + Lr,ext. The regression lines fitted separately to FR-I and FR-II galaxies in this plane are not significantly different.</a:t>
            </a:r>
          </a:p>
        </p:txBody>
      </p:sp>
    </p:spTree>
    <p:extLst>
      <p:ext uri="{BB962C8B-B14F-4D97-AF65-F5344CB8AC3E}">
        <p14:creationId xmlns:p14="http://schemas.microsoft.com/office/powerpoint/2010/main" val="573408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32135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x-none" dirty="0" smtClean="0">
                <a:latin typeface="Times New Roman" charset="0"/>
              </a:rPr>
              <a:t>All the information about the structure in the image is in the </a:t>
            </a:r>
            <a:r>
              <a:rPr lang="en-US" altLang="x-none" dirty="0" err="1" smtClean="0">
                <a:latin typeface="Times New Roman" charset="0"/>
              </a:rPr>
              <a:t>Vij</a:t>
            </a:r>
            <a:r>
              <a:rPr lang="en-US" altLang="x-none" dirty="0" smtClean="0">
                <a:latin typeface="Times New Roman" charset="0"/>
              </a:rPr>
              <a:t> products in the square of the sum of the voltages so we can drop the total </a:t>
            </a:r>
            <a:r>
              <a:rPr lang="en-US" altLang="x-none" dirty="0" err="1" smtClean="0">
                <a:latin typeface="Times New Roman" charset="0"/>
              </a:rPr>
              <a:t>poer</a:t>
            </a:r>
            <a:r>
              <a:rPr lang="en-US" altLang="x-none" dirty="0" smtClean="0">
                <a:latin typeface="Times New Roman" charset="0"/>
              </a:rPr>
              <a:t> terms and just calculate the products in a correlator.  Now instead of building many different delays we can assume a monochromatic signal and just apply a different phase shift for each point in the image.  This is a Fourier transform of the complex correlation and this relationship is the famous van </a:t>
            </a:r>
            <a:r>
              <a:rPr lang="en-US" altLang="x-none" dirty="0" err="1" smtClean="0">
                <a:latin typeface="Times New Roman" charset="0"/>
              </a:rPr>
              <a:t>Cittert</a:t>
            </a:r>
            <a:r>
              <a:rPr lang="en-US" altLang="x-none" dirty="0" smtClean="0">
                <a:latin typeface="Times New Roman" charset="0"/>
              </a:rPr>
              <a:t>-Zernike theorem.</a:t>
            </a:r>
            <a:endParaRPr lang="en-AU" altLang="x-none" dirty="0" smtClean="0">
              <a:latin typeface="Times New Roman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471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1.gif"/><Relationship Id="rId5" Type="http://schemas.openxmlformats.org/officeDocument/2006/relationships/image" Target="../media/image16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6.png"/><Relationship Id="rId5" Type="http://schemas.openxmlformats.org/officeDocument/2006/relationships/image" Target="../media/image2.png"/><Relationship Id="rId6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20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emf"/><Relationship Id="rId3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spect="1"/>
          </p:cNvSpPr>
          <p:nvPr userDrawn="1"/>
        </p:nvSpPr>
        <p:spPr>
          <a:xfrm>
            <a:off x="5638800" y="-437681"/>
            <a:ext cx="7812000" cy="7812000"/>
          </a:xfrm>
          <a:prstGeom prst="ellipse">
            <a:avLst/>
          </a:prstGeom>
          <a:solidFill>
            <a:srgbClr val="00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  <a:prstGeom prst="rect">
            <a:avLst/>
          </a:prstGeo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33" t="2267" r="6805" b="2032"/>
          <a:stretch/>
        </p:blipFill>
        <p:spPr>
          <a:xfrm>
            <a:off x="4484808" y="1513427"/>
            <a:ext cx="2340000" cy="2339499"/>
          </a:xfrm>
          <a:prstGeom prst="ellipse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 descr="fig_cena_all_pretty.jpg"/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9" b="93969" l="9989" r="89927">
                        <a14:foregroundMark x1="26749" y1="17174" x2="26749" y2="17174"/>
                        <a14:backgroundMark x1="49328" y1="10368" x2="48573" y2="2369"/>
                        <a14:backgroundMark x1="49328" y1="89575" x2="49328" y2="895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208" y="-310681"/>
            <a:ext cx="3741592" cy="729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712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/>
          <p:nvPr/>
        </p:nvSpPr>
        <p:spPr>
          <a:xfrm>
            <a:off x="-2214562" y="1331063"/>
            <a:ext cx="6172385" cy="6172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sp>
        <p:nvSpPr>
          <p:cNvPr id="8" name="Shape 8"/>
          <p:cNvSpPr/>
          <p:nvPr/>
        </p:nvSpPr>
        <p:spPr>
          <a:xfrm>
            <a:off x="2648089" y="2047235"/>
            <a:ext cx="3120717" cy="3120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5866805" y="1033576"/>
            <a:ext cx="3120717" cy="6883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 i="0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 dirty="0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5866805" y="1736823"/>
            <a:ext cx="3120717" cy="121939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  <a:latin typeface="Helvetica Light"/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5872821" y="4846484"/>
            <a:ext cx="3170039" cy="642938"/>
          </a:xfrm>
        </p:spPr>
        <p:txBody>
          <a:bodyPr vert="horz"/>
          <a:lstStyle>
            <a:lvl1pPr>
              <a:defRPr sz="1700" b="1" i="0" spc="70">
                <a:solidFill>
                  <a:schemeClr val="tx2">
                    <a:lumMod val="75000"/>
                  </a:schemeClr>
                </a:solidFill>
                <a:latin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1100" b="1" dirty="0" smtClean="0">
                <a:solidFill>
                  <a:srgbClr val="53585F"/>
                </a:solidFill>
              </a:rPr>
              <a:t>Double-click to edit Name/Title</a:t>
            </a:r>
            <a:endParaRPr lang="en-US" sz="1100" b="1" dirty="0">
              <a:solidFill>
                <a:srgbClr val="5358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835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08536main_NeutronStar-Print1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890" b="-6118"/>
          <a:stretch/>
        </p:blipFill>
        <p:spPr>
          <a:xfrm flipH="1">
            <a:off x="5621467" y="-393389"/>
            <a:ext cx="7792277" cy="7695000"/>
          </a:xfrm>
          <a:prstGeom prst="ellipse">
            <a:avLst/>
          </a:prstGeom>
        </p:spPr>
      </p:pic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20" name="Picture 19" descr="ASKAP_sun up_antennas.JP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4808" y="1549488"/>
            <a:ext cx="2318397" cy="2303438"/>
          </a:xfrm>
          <a:prstGeom prst="ellipse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135470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7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8004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000858" y="0"/>
            <a:ext cx="316430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1914" y="354688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576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4435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 userDrawn="1"/>
        </p:nvSpPr>
        <p:spPr>
          <a:xfrm>
            <a:off x="454833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grpSp>
        <p:nvGrpSpPr>
          <p:cNvPr id="16" name="Group 16"/>
          <p:cNvGrpSpPr/>
          <p:nvPr userDrawn="1"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13" name="Shape 13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4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15" name="pasted-image.pdf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7" name="pasted-image.pdf"/>
          <p:cNvPicPr/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46911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5"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21" name="Shape 21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23" name="pasted-image.pdf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Shape 25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26" name="pasted-image.pdf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63306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044311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/ Circle and 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4481989" y="-4357688"/>
            <a:ext cx="11579764" cy="1157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31" name="pasted-image.pdf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Shape 33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41969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81165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1"/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208299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ank w/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-3624738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9753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Subtitle, Photo -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2pPr marL="0" indent="160729">
              <a:buSzTx/>
              <a:buNone/>
            </a:lvl2pPr>
            <a:lvl3pPr marL="0" indent="321457">
              <a:buSzTx/>
              <a:buNone/>
            </a:lvl3pPr>
            <a:lvl4pPr marL="0" indent="482186">
              <a:buSzTx/>
              <a:buNone/>
            </a:lvl4pPr>
            <a:lvl5pPr marL="0" indent="642915"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0114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5805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Subtitle, Photo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52766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Copy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77032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53585F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53585F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53585F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32677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asted-image.pdf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40954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Shape 58"/>
          <p:cNvSpPr/>
          <p:nvPr/>
        </p:nvSpPr>
        <p:spPr>
          <a:xfrm>
            <a:off x="-4857035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5389" y="3082571"/>
            <a:ext cx="10454780" cy="13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65802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40742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7631523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02800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19976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98453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9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34458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7078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53411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10217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1636020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91434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4717790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011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41173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040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118468" y="0"/>
            <a:ext cx="305999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28784" y="170420"/>
            <a:ext cx="3037309" cy="82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38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74122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42907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79736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41497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864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4741037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8943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4" y="1295401"/>
            <a:ext cx="4321176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9" y="1295401"/>
            <a:ext cx="4270375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64605" y="6586742"/>
            <a:ext cx="249208" cy="214314"/>
          </a:xfrm>
          <a:prstGeom prst="rect">
            <a:avLst/>
          </a:prstGeom>
        </p:spPr>
        <p:txBody>
          <a:bodyPr lIns="91435" tIns="45718" rIns="91435" bIns="45718"/>
          <a:lstStyle/>
          <a:p>
            <a:fld id="{5EB0718A-1B3D-42D2-9A2B-FB6CFA4B4E8D}" type="slidenum">
              <a:rPr>
                <a:solidFill>
                  <a:srgbClr val="CE1126"/>
                </a:solidFill>
              </a:rPr>
              <a:pPr/>
              <a:t>‹#›</a:t>
            </a:fld>
            <a:endParaRPr>
              <a:solidFill>
                <a:srgbClr val="CE11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7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318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258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669727" y="892969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49997" y="6536531"/>
            <a:ext cx="239245" cy="228028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086251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.png"/><Relationship Id="rId12" Type="http://schemas.openxmlformats.org/officeDocument/2006/relationships/image" Target="../media/image3.png"/><Relationship Id="rId13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theme" Target="../theme/theme2.xml"/><Relationship Id="rId16" Type="http://schemas.openxmlformats.org/officeDocument/2006/relationships/image" Target="../media/image2.png"/><Relationship Id="rId17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6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405823" y="6249573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54"/>
          <p:cNvSpPr txBox="1">
            <a:spLocks/>
          </p:cNvSpPr>
          <p:nvPr userDrawn="1"/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 defTabSz="410625">
              <a:defRPr sz="2500" b="1">
                <a:solidFill>
                  <a:srgbClr val="303B5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dirty="0" smtClean="0"/>
              <a:t>Title Text</a:t>
            </a:r>
            <a:endParaRPr lang="en-US" dirty="0"/>
          </a:p>
        </p:txBody>
      </p:sp>
      <p:sp>
        <p:nvSpPr>
          <p:cNvPr id="10" name="Shape 55"/>
          <p:cNvSpPr txBox="1">
            <a:spLocks/>
          </p:cNvSpPr>
          <p:nvPr userDrawn="1"/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marR="0" indent="-195330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Lucida Grande"/>
              <a:buChar char="›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1pPr>
            <a:lvl2pPr marL="572596" marR="0" indent="-260068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2pPr>
            <a:lvl3pPr marL="807115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3pPr>
            <a:lvl4pPr marL="1119549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4pPr>
            <a:lvl5pPr marL="1431978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5pPr>
            <a:lvl6pPr marL="177044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082880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239530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2707744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Five</a:t>
            </a:r>
            <a:endParaRPr lang="en-US" sz="1700" dirty="0">
              <a:solidFill>
                <a:srgbClr val="53585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57" r:id="rId3"/>
    <p:sldLayoutId id="2147483666" r:id="rId4"/>
    <p:sldLayoutId id="2147483664" r:id="rId5"/>
    <p:sldLayoutId id="2147483660" r:id="rId6"/>
    <p:sldLayoutId id="2147483661" r:id="rId7"/>
    <p:sldLayoutId id="2147483665" r:id="rId8"/>
    <p:sldLayoutId id="2147483713" r:id="rId9"/>
  </p:sldLayoutIdLst>
  <p:transition spd="med"/>
  <p:timing>
    <p:tnLst>
      <p:par>
        <p:cTn id="1" dur="indefinite" restart="never" nodeType="tmRoot"/>
      </p:par>
    </p:tnLst>
  </p:timing>
  <p:txStyles>
    <p:titleStyle>
      <a:lvl1pPr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679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35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038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71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39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075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4756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434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defTabSz="410625" eaLnBrk="1" fontAlgn="auto" latinLnBrk="0" hangingPunct="1">
        <a:lnSpc>
          <a:spcPct val="100000"/>
        </a:lnSpc>
        <a:spcBef>
          <a:spcPts val="2250"/>
        </a:spcBef>
        <a:spcAft>
          <a:spcPts val="0"/>
        </a:spcAft>
        <a:buClrTx/>
        <a:buSzTx/>
        <a:buFontTx/>
        <a:buNone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1pPr>
      <a:lvl2pPr marL="49467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2pPr>
      <a:lvl3pPr marL="807115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3pPr>
      <a:lvl4pPr marL="111954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4pPr>
      <a:lvl5pPr marL="1431978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5pPr>
      <a:lvl6pPr marL="177044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2880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530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7744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679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35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038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71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39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075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4756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434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405823" y="6249567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392906" y="1115099"/>
            <a:ext cx="8358188" cy="4741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4962865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</p:sldLayoutIdLst>
  <p:transition spd="med"/>
  <p:txStyles>
    <p:titleStyle>
      <a:lvl1pPr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7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457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186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915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643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372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5101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8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defTabSz="410751">
        <a:spcBef>
          <a:spcPts val="2250"/>
        </a:spcBef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1pPr>
      <a:lvl2pPr marL="494835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2pPr>
      <a:lvl3pPr marL="807363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3pPr>
      <a:lvl4pPr marL="1119891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4pPr>
      <a:lvl5pPr marL="1432419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5pPr>
      <a:lvl6pPr marL="1770991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3519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6047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8575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7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457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186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915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643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372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5101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8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573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20212_caastro_powerpoint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 descr="20212_caastro_powerpoint6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" t="4688" r="1891" b="78905"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" t="4134" r="73535" b="82224"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31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5.png"/><Relationship Id="rId5" Type="http://schemas.openxmlformats.org/officeDocument/2006/relationships/image" Target="../media/image26.jpeg"/><Relationship Id="rId6" Type="http://schemas.openxmlformats.org/officeDocument/2006/relationships/image" Target="../media/image27.tiff"/><Relationship Id="rId7" Type="http://schemas.openxmlformats.org/officeDocument/2006/relationships/image" Target="../media/image28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9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0"/>
          <p:cNvSpPr>
            <a:spLocks noGrp="1"/>
          </p:cNvSpPr>
          <p:nvPr>
            <p:ph type="title"/>
          </p:nvPr>
        </p:nvSpPr>
        <p:spPr>
          <a:xfrm>
            <a:off x="160213" y="1453219"/>
            <a:ext cx="4420965" cy="145462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Introduction to (recap of?) Radio Interferometry</a:t>
            </a:r>
            <a:endParaRPr lang="en-US" sz="3500" dirty="0"/>
          </a:p>
        </p:txBody>
      </p:sp>
      <p:sp>
        <p:nvSpPr>
          <p:cNvPr id="10" name="Title 10"/>
          <p:cNvSpPr txBox="1">
            <a:spLocks/>
          </p:cNvSpPr>
          <p:nvPr/>
        </p:nvSpPr>
        <p:spPr>
          <a:xfrm>
            <a:off x="259275" y="2780789"/>
            <a:ext cx="4338691" cy="1454620"/>
          </a:xfrm>
          <a:prstGeom prst="rect">
            <a:avLst/>
          </a:prstGeom>
        </p:spPr>
        <p:txBody>
          <a:bodyPr>
            <a:noAutofit/>
          </a:bodyPr>
          <a:lstStyle>
            <a:lvl1pPr defTabSz="410625"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3600" dirty="0" smtClean="0"/>
              <a:t> </a:t>
            </a:r>
            <a:endParaRPr lang="en-US" sz="35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11" y="120128"/>
            <a:ext cx="3606317" cy="9809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897" y="3331224"/>
            <a:ext cx="4113596" cy="179536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Joe </a:t>
            </a:r>
            <a:r>
              <a:rPr kumimoji="0" lang="en-US" sz="2400" b="0" i="0" u="none" strike="noStrike" cap="none" spc="0" normalizeH="0" baseline="0" dirty="0" err="1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Callingham</a:t>
            </a:r>
            <a:r>
              <a:rPr lang="en-US" sz="2400" dirty="0">
                <a:solidFill>
                  <a:srgbClr val="242C47"/>
                </a:solidFill>
              </a:rPr>
              <a:t> </a:t>
            </a:r>
            <a:r>
              <a:rPr lang="en-US" sz="2400" dirty="0" smtClean="0">
                <a:solidFill>
                  <a:srgbClr val="242C47"/>
                </a:solidFill>
              </a:rPr>
              <a:t>(ASTRON)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Kenyan Radio Astronomy School,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Nairobi, Kenya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>
                <a:solidFill>
                  <a:srgbClr val="242C47"/>
                </a:solidFill>
              </a:rPr>
              <a:t>2</a:t>
            </a:r>
            <a:r>
              <a:rPr lang="en-US" sz="1600" i="1" dirty="0" smtClean="0">
                <a:solidFill>
                  <a:srgbClr val="242C47"/>
                </a:solidFill>
              </a:rPr>
              <a:t>8</a:t>
            </a:r>
            <a:r>
              <a:rPr lang="en-US" sz="1600" i="1" baseline="30000" dirty="0" smtClean="0">
                <a:solidFill>
                  <a:srgbClr val="242C47"/>
                </a:solidFill>
              </a:rPr>
              <a:t>th</a:t>
            </a:r>
            <a:r>
              <a:rPr lang="en-US" sz="1600" i="1" dirty="0" smtClean="0">
                <a:solidFill>
                  <a:srgbClr val="242C47"/>
                </a:solidFill>
              </a:rPr>
              <a:t> of May 2018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115" y="1459722"/>
            <a:ext cx="2629069" cy="25117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http://www.jive.eu/sites/jive.nl/files/cms/projects/JJ-logo-no-tex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054" y="74186"/>
            <a:ext cx="1060107" cy="133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4156" y="5729468"/>
            <a:ext cx="3527968" cy="10231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898" y="5648215"/>
            <a:ext cx="1903265" cy="110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060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Pandora’s Box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4273" y="1115099"/>
            <a:ext cx="3206822" cy="5345234"/>
          </a:xfrm>
        </p:spPr>
        <p:txBody>
          <a:bodyPr/>
          <a:lstStyle/>
          <a:p>
            <a:r>
              <a:rPr lang="en-US" dirty="0" smtClean="0"/>
              <a:t>Calibration is harder</a:t>
            </a:r>
          </a:p>
          <a:p>
            <a:endParaRPr lang="en-US" dirty="0"/>
          </a:p>
          <a:p>
            <a:r>
              <a:rPr lang="en-US" dirty="0" smtClean="0"/>
              <a:t>How do you reconstruct the image?</a:t>
            </a:r>
          </a:p>
          <a:p>
            <a:endParaRPr lang="en-US" dirty="0"/>
          </a:p>
          <a:p>
            <a:r>
              <a:rPr lang="en-US" dirty="0" smtClean="0"/>
              <a:t>What information are you missing? </a:t>
            </a:r>
          </a:p>
          <a:p>
            <a:endParaRPr lang="en-US" dirty="0" smtClean="0"/>
          </a:p>
          <a:p>
            <a:r>
              <a:rPr lang="en-US" dirty="0" smtClean="0"/>
              <a:t>Loss of sensitivity 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68" y="1115099"/>
            <a:ext cx="3160125" cy="556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5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227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34987" y="0"/>
            <a:ext cx="4016416" cy="641201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5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96377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05"/>
            <a:ext cx="9144000" cy="682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934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36"/>
            <a:ext cx="9144000" cy="684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7920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01"/>
            <a:ext cx="9144000" cy="684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938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60"/>
            <a:ext cx="9144000" cy="683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742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39"/>
            <a:ext cx="9144000" cy="682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5606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891"/>
            <a:ext cx="9144000" cy="681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574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01"/>
            <a:ext cx="9144000" cy="684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090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23"/>
            <a:ext cx="9144000" cy="681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789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9451" b="13924"/>
          <a:stretch/>
        </p:blipFill>
        <p:spPr>
          <a:xfrm>
            <a:off x="0" y="0"/>
            <a:ext cx="9144000" cy="7135794"/>
          </a:xfrm>
          <a:prstGeom prst="rect">
            <a:avLst/>
          </a:prstGeom>
        </p:spPr>
      </p:pic>
      <p:sp>
        <p:nvSpPr>
          <p:cNvPr id="173" name="NRAO/AUI and J. M. Uson"/>
          <p:cNvSpPr txBox="1"/>
          <p:nvPr/>
        </p:nvSpPr>
        <p:spPr>
          <a:xfrm>
            <a:off x="6058889" y="6492234"/>
            <a:ext cx="1362554" cy="2254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 defTabSz="457200">
              <a:lnSpc>
                <a:spcPct val="117999"/>
              </a:lnSpc>
              <a:defRPr sz="1200" b="0">
                <a:solidFill>
                  <a:srgbClr val="FEFEFE"/>
                </a:solidFill>
              </a:defRPr>
            </a:lvl1pPr>
          </a:lstStyle>
          <a:p>
            <a:r>
              <a:rPr sz="844"/>
              <a:t>NRAO/AUI and J. M. Uson</a:t>
            </a:r>
          </a:p>
        </p:txBody>
      </p:sp>
    </p:spTree>
    <p:extLst>
      <p:ext uri="{BB962C8B-B14F-4D97-AF65-F5344CB8AC3E}">
        <p14:creationId xmlns:p14="http://schemas.microsoft.com/office/powerpoint/2010/main" val="65333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23"/>
            <a:ext cx="9144000" cy="685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2553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278"/>
            <a:ext cx="9144000" cy="630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352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Correlation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5098"/>
            <a:ext cx="9144000" cy="574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8253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the sky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0827"/>
            <a:ext cx="9144000" cy="558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46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Visibilities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09387"/>
            <a:ext cx="9144000" cy="466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710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 </a:t>
            </a:r>
            <a:r>
              <a:rPr lang="en-US" dirty="0" err="1"/>
              <a:t>C</a:t>
            </a:r>
            <a:r>
              <a:rPr lang="en-US" dirty="0" err="1" smtClean="0"/>
              <a:t>ittert</a:t>
            </a:r>
            <a:r>
              <a:rPr lang="en-US" dirty="0" smtClean="0"/>
              <a:t> </a:t>
            </a:r>
            <a:r>
              <a:rPr lang="en-US" dirty="0"/>
              <a:t>Z</a:t>
            </a:r>
            <a:r>
              <a:rPr lang="en-US" dirty="0" smtClean="0"/>
              <a:t>ernike function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1" y="1106821"/>
            <a:ext cx="9144000" cy="43503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2501" y="5316598"/>
            <a:ext cx="5636871" cy="154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71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Visibilities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21" y="1000607"/>
            <a:ext cx="8872079" cy="585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1374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key to interferometry is the geometric </a:t>
            </a:r>
            <a:r>
              <a:rPr lang="en-US" dirty="0" smtClean="0"/>
              <a:t>delay</a:t>
            </a:r>
            <a:endParaRPr lang="en-US" dirty="0"/>
          </a:p>
          <a:p>
            <a:endParaRPr lang="en-US" dirty="0" smtClean="0"/>
          </a:p>
          <a:p>
            <a:r>
              <a:rPr lang="en-US" dirty="0"/>
              <a:t>The sky is not symmetric - we need both cosine &amp; sine waves to make a picture of </a:t>
            </a:r>
            <a:r>
              <a:rPr lang="en-US" dirty="0" smtClean="0"/>
              <a:t>it</a:t>
            </a:r>
            <a:endParaRPr lang="en-US" dirty="0"/>
          </a:p>
          <a:p>
            <a:endParaRPr lang="en-US" dirty="0" smtClean="0"/>
          </a:p>
          <a:p>
            <a:r>
              <a:rPr lang="en-US" dirty="0"/>
              <a:t>Interferometers measure complex visibilities, which are the Fourier components of the sky brightness.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243" b="-300"/>
          <a:stretch/>
        </p:blipFill>
        <p:spPr>
          <a:xfrm>
            <a:off x="2313484" y="3136425"/>
            <a:ext cx="4575074" cy="3582808"/>
          </a:xfrm>
          <a:prstGeom prst="rect">
            <a:avLst/>
          </a:prstGeom>
        </p:spPr>
      </p:pic>
      <p:sp>
        <p:nvSpPr>
          <p:cNvPr id="5" name="Text Placeholder 2"/>
          <p:cNvSpPr txBox="1">
            <a:spLocks/>
          </p:cNvSpPr>
          <p:nvPr/>
        </p:nvSpPr>
        <p:spPr>
          <a:xfrm>
            <a:off x="7106856" y="3472405"/>
            <a:ext cx="1796638" cy="3140328"/>
          </a:xfrm>
          <a:prstGeom prst="rect">
            <a:avLst/>
          </a:prstGeom>
        </p:spPr>
        <p:txBody>
          <a:bodyPr/>
          <a:lstStyle>
            <a:lvl1pPr marL="195330" marR="0" indent="-195330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Lucida Grande"/>
              <a:buChar char="›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1pPr>
            <a:lvl2pPr marL="572596" marR="0" indent="-260068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2pPr>
            <a:lvl3pPr marL="807115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3pPr>
            <a:lvl4pPr marL="1119549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4pPr>
            <a:lvl5pPr marL="1431978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5pPr>
            <a:lvl6pPr marL="177044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082880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239530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2707744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US" dirty="0" smtClean="0"/>
              <a:t>Thanks to Anna </a:t>
            </a:r>
            <a:r>
              <a:rPr lang="en-US" dirty="0" err="1" smtClean="0"/>
              <a:t>Scaife</a:t>
            </a:r>
            <a:r>
              <a:rPr lang="en-US" dirty="0" smtClean="0"/>
              <a:t>, Ron </a:t>
            </a:r>
            <a:r>
              <a:rPr lang="en-US" dirty="0" err="1" smtClean="0"/>
              <a:t>Ekers</a:t>
            </a:r>
            <a:r>
              <a:rPr lang="en-US" dirty="0" smtClean="0"/>
              <a:t>, and John McKean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2191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Sync my radiation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21927" y="1045651"/>
            <a:ext cx="8358188" cy="5345234"/>
          </a:xfrm>
        </p:spPr>
        <p:txBody>
          <a:bodyPr/>
          <a:lstStyle/>
          <a:p>
            <a:r>
              <a:rPr lang="en-US" dirty="0" smtClean="0"/>
              <a:t>If the energy </a:t>
            </a:r>
            <a:r>
              <a:rPr lang="en-US" dirty="0"/>
              <a:t>distribution of electrons is a </a:t>
            </a:r>
            <a:r>
              <a:rPr lang="en-US" dirty="0" smtClean="0"/>
              <a:t>power-law </a:t>
            </a:r>
            <a:r>
              <a:rPr lang="mr-IN" dirty="0" smtClean="0"/>
              <a:t>–</a:t>
            </a:r>
            <a:r>
              <a:rPr lang="en-US" dirty="0" smtClean="0"/>
              <a:t> the spectrum will be a power-law </a:t>
            </a:r>
          </a:p>
          <a:p>
            <a:endParaRPr lang="en-US" dirty="0"/>
          </a:p>
          <a:p>
            <a:r>
              <a:rPr lang="en-US" dirty="0" smtClean="0"/>
              <a:t>Non-thermal</a:t>
            </a:r>
          </a:p>
          <a:p>
            <a:endParaRPr lang="en-US" dirty="0"/>
          </a:p>
          <a:p>
            <a:r>
              <a:rPr lang="en-US" dirty="0" smtClean="0"/>
              <a:t>Most radio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sources are</a:t>
            </a:r>
          </a:p>
          <a:p>
            <a:pPr marL="0" indent="0">
              <a:buNone/>
            </a:pPr>
            <a:r>
              <a:rPr lang="en-US" dirty="0" smtClean="0"/>
              <a:t>   non-thermal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402" y="4456450"/>
            <a:ext cx="6052503" cy="24015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139" y="1528596"/>
            <a:ext cx="4074810" cy="32055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3832" y="3313974"/>
            <a:ext cx="1422400" cy="69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455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Radio Sky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644253"/>
          </a:xfrm>
        </p:spPr>
        <p:txBody>
          <a:bodyPr/>
          <a:lstStyle/>
          <a:p>
            <a:r>
              <a:rPr lang="en-US" dirty="0" smtClean="0"/>
              <a:t>Radio astronomy mostly focuses in the frequency range </a:t>
            </a:r>
            <a:r>
              <a:rPr lang="en-US" smtClean="0"/>
              <a:t>of ~10 </a:t>
            </a:r>
            <a:r>
              <a:rPr lang="en-US" dirty="0" smtClean="0"/>
              <a:t>MHz </a:t>
            </a:r>
            <a:r>
              <a:rPr lang="en-US" smtClean="0"/>
              <a:t>to ~1 THz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448" y="1509490"/>
            <a:ext cx="7063105" cy="534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942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5400139" cy="504946"/>
          </a:xfrm>
        </p:spPr>
        <p:txBody>
          <a:bodyPr/>
          <a:lstStyle/>
          <a:p>
            <a:r>
              <a:rPr lang="en-US" dirty="0" smtClean="0"/>
              <a:t>Why does size matter? 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2108200"/>
            <a:ext cx="3657600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2235200" y="1625600"/>
            <a:ext cx="1751013" cy="2547938"/>
          </a:xfrm>
          <a:prstGeom prst="line">
            <a:avLst/>
          </a:prstGeom>
          <a:noFill/>
          <a:ln w="88900" cap="flat">
            <a:solidFill>
              <a:srgbClr val="800000"/>
            </a:solidFill>
            <a:prstDash val="solid"/>
            <a:round/>
            <a:headEnd type="triangle" w="med" len="sm"/>
            <a:tailEnd type="triangle" w="med" len="sm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AU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3001963" y="4808538"/>
            <a:ext cx="260350" cy="368300"/>
          </a:xfrm>
          <a:prstGeom prst="line">
            <a:avLst/>
          </a:prstGeom>
          <a:noFill/>
          <a:ln w="88900" cap="flat">
            <a:solidFill>
              <a:srgbClr val="800000"/>
            </a:solidFill>
            <a:prstDash val="solid"/>
            <a:round/>
            <a:headEnd type="triangle" w="med" len="sm"/>
            <a:tailEnd type="triangle" w="med" len="sm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AU"/>
          </a:p>
        </p:txBody>
      </p:sp>
      <p:sp>
        <p:nvSpPr>
          <p:cNvPr id="8" name="Rectangle 6"/>
          <p:cNvSpPr>
            <a:spLocks/>
          </p:cNvSpPr>
          <p:nvPr/>
        </p:nvSpPr>
        <p:spPr bwMode="auto">
          <a:xfrm>
            <a:off x="2705650" y="1733467"/>
            <a:ext cx="31584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sz="1800" dirty="0">
                <a:solidFill>
                  <a:srgbClr val="000000"/>
                </a:solidFill>
                <a:ea typeface="ＭＳ Ｐゴシック" charset="0"/>
                <a:cs typeface="Arial" charset="0"/>
              </a:rPr>
              <a:t>Approx. 70 </a:t>
            </a:r>
            <a:r>
              <a:rPr lang="en-US" sz="1800" dirty="0" err="1">
                <a:solidFill>
                  <a:srgbClr val="000000"/>
                </a:solidFill>
                <a:ea typeface="ＭＳ Ｐゴシック" charset="0"/>
                <a:cs typeface="Arial" charset="0"/>
              </a:rPr>
              <a:t>metre</a:t>
            </a:r>
            <a:r>
              <a:rPr lang="en-US" sz="1800" dirty="0">
                <a:solidFill>
                  <a:srgbClr val="000000"/>
                </a:solidFill>
                <a:ea typeface="ＭＳ Ｐゴシック" charset="0"/>
                <a:cs typeface="Arial" charset="0"/>
              </a:rPr>
              <a:t> aperture</a:t>
            </a:r>
          </a:p>
          <a:p>
            <a:pPr marL="39688"/>
            <a:r>
              <a:rPr lang="en-US" sz="1800" dirty="0">
                <a:solidFill>
                  <a:srgbClr val="000000"/>
                </a:solidFill>
                <a:ea typeface="ＭＳ Ｐゴシック" charset="0"/>
                <a:cs typeface="Arial" charset="0"/>
              </a:rPr>
              <a:t>- 1.5 </a:t>
            </a:r>
            <a:r>
              <a:rPr lang="en-US" sz="1800" dirty="0" err="1">
                <a:solidFill>
                  <a:srgbClr val="000000"/>
                </a:solidFill>
                <a:ea typeface="ＭＳ Ｐゴシック" charset="0"/>
                <a:cs typeface="Arial" charset="0"/>
              </a:rPr>
              <a:t>arcmin</a:t>
            </a:r>
            <a:r>
              <a:rPr lang="en-US" sz="1800" dirty="0">
                <a:solidFill>
                  <a:srgbClr val="000000"/>
                </a:solidFill>
                <a:ea typeface="ＭＳ Ｐゴシック" charset="0"/>
                <a:cs typeface="Arial" charset="0"/>
              </a:rPr>
              <a:t> resolution at </a:t>
            </a:r>
            <a:r>
              <a:rPr lang="en-US" sz="1800" dirty="0" smtClean="0">
                <a:solidFill>
                  <a:srgbClr val="000000"/>
                </a:solidFill>
                <a:cs typeface="Arial" charset="0"/>
              </a:rPr>
              <a:t>3 cm</a:t>
            </a:r>
            <a:endParaRPr lang="en-US" sz="1800" dirty="0">
              <a:solidFill>
                <a:srgbClr val="000000"/>
              </a:solidFill>
              <a:ea typeface="ＭＳ Ｐゴシック" charset="0"/>
              <a:cs typeface="Arial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36805" y="803154"/>
            <a:ext cx="5400139" cy="504946"/>
          </a:xfrm>
          <a:prstGeom prst="rect">
            <a:avLst/>
          </a:prstGeom>
        </p:spPr>
        <p:txBody>
          <a:bodyPr/>
          <a:lstStyle>
            <a:lvl1pPr defTabSz="410625">
              <a:defRPr sz="2500" b="1">
                <a:solidFill>
                  <a:srgbClr val="303B5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r>
              <a:rPr lang="en-US" dirty="0" smtClean="0"/>
              <a:t>Resolution and sensitivity</a:t>
            </a:r>
            <a:endParaRPr lang="en-US" dirty="0"/>
          </a:p>
        </p:txBody>
      </p:sp>
      <p:sp>
        <p:nvSpPr>
          <p:cNvPr id="10" name="Rectangle 8"/>
          <p:cNvSpPr>
            <a:spLocks/>
          </p:cNvSpPr>
          <p:nvPr/>
        </p:nvSpPr>
        <p:spPr bwMode="auto">
          <a:xfrm>
            <a:off x="3454400" y="4495800"/>
            <a:ext cx="324896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sz="1800" dirty="0">
                <a:solidFill>
                  <a:srgbClr val="000000"/>
                </a:solidFill>
                <a:ea typeface="ＭＳ Ｐゴシック" charset="0"/>
                <a:cs typeface="Arial" charset="0"/>
              </a:rPr>
              <a:t>Approx. 5 mm aperture</a:t>
            </a:r>
          </a:p>
          <a:p>
            <a:pPr marL="39688"/>
            <a:r>
              <a:rPr lang="en-US" sz="1800" dirty="0">
                <a:solidFill>
                  <a:srgbClr val="000000"/>
                </a:solidFill>
                <a:ea typeface="ＭＳ Ｐゴシック" charset="0"/>
                <a:cs typeface="Arial" charset="0"/>
              </a:rPr>
              <a:t>- 3 </a:t>
            </a:r>
            <a:r>
              <a:rPr lang="en-US" sz="1800" dirty="0" err="1">
                <a:solidFill>
                  <a:srgbClr val="000000"/>
                </a:solidFill>
                <a:ea typeface="ＭＳ Ｐゴシック" charset="0"/>
                <a:cs typeface="Arial" charset="0"/>
              </a:rPr>
              <a:t>arcsec</a:t>
            </a:r>
            <a:r>
              <a:rPr lang="en-US" sz="1800" dirty="0">
                <a:solidFill>
                  <a:srgbClr val="000000"/>
                </a:solidFill>
                <a:ea typeface="ＭＳ Ｐゴシック" charset="0"/>
                <a:cs typeface="Arial" charset="0"/>
              </a:rPr>
              <a:t> resolution at 600 nm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7068" y="2382477"/>
            <a:ext cx="4699751" cy="178830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5311" y="5342520"/>
            <a:ext cx="29464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4763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utoUpdateAnimBg="0"/>
      <p:bldP spid="9" grpId="0"/>
      <p:bldP spid="1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big is not big enough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162050"/>
            <a:ext cx="7434262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 rot="10800000" flipH="1">
            <a:off x="2659063" y="3635375"/>
            <a:ext cx="3956050" cy="52388"/>
          </a:xfrm>
          <a:prstGeom prst="line">
            <a:avLst/>
          </a:prstGeom>
          <a:noFill/>
          <a:ln w="88900" cap="flat">
            <a:solidFill>
              <a:srgbClr val="800000"/>
            </a:solidFill>
            <a:prstDash val="solid"/>
            <a:round/>
            <a:headEnd type="triangle" w="med" len="sm"/>
            <a:tailEnd type="triangle" w="med" len="sm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AU"/>
          </a:p>
        </p:txBody>
      </p:sp>
      <p:sp>
        <p:nvSpPr>
          <p:cNvPr id="6" name="Rectangle 6"/>
          <p:cNvSpPr>
            <a:spLocks/>
          </p:cNvSpPr>
          <p:nvPr/>
        </p:nvSpPr>
        <p:spPr bwMode="auto">
          <a:xfrm>
            <a:off x="1174117" y="4889455"/>
            <a:ext cx="6943403" cy="4445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dirty="0">
                <a:solidFill>
                  <a:srgbClr val="000000"/>
                </a:solidFill>
                <a:ea typeface="ＭＳ Ｐゴシック" charset="0"/>
                <a:cs typeface="Arial" charset="0"/>
              </a:rPr>
              <a:t>305 m aperture </a:t>
            </a:r>
            <a:r>
              <a:rPr lang="mr-IN" dirty="0" smtClean="0">
                <a:solidFill>
                  <a:srgbClr val="000000"/>
                </a:solidFill>
                <a:ea typeface="ＭＳ Ｐゴシック" charset="0"/>
                <a:cs typeface="Arial" charset="0"/>
              </a:rPr>
              <a:t>–</a:t>
            </a:r>
            <a:r>
              <a:rPr lang="en-US" dirty="0" smtClean="0">
                <a:solidFill>
                  <a:srgbClr val="000000"/>
                </a:solidFill>
                <a:ea typeface="ＭＳ Ｐゴシック" charset="0"/>
                <a:cs typeface="Arial" charset="0"/>
              </a:rPr>
              <a:t> 25” resolution </a:t>
            </a:r>
            <a:r>
              <a:rPr lang="en-US" dirty="0">
                <a:solidFill>
                  <a:srgbClr val="000000"/>
                </a:solidFill>
                <a:ea typeface="ＭＳ Ｐゴシック" charset="0"/>
                <a:cs typeface="Arial" charset="0"/>
              </a:rPr>
              <a:t>at 10 GHz</a:t>
            </a:r>
          </a:p>
        </p:txBody>
      </p:sp>
      <p:sp>
        <p:nvSpPr>
          <p:cNvPr id="7" name="Rectangle 7"/>
          <p:cNvSpPr>
            <a:spLocks/>
          </p:cNvSpPr>
          <p:nvPr/>
        </p:nvSpPr>
        <p:spPr bwMode="auto">
          <a:xfrm>
            <a:off x="2413883" y="5614451"/>
            <a:ext cx="4446409" cy="38472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000000"/>
                </a:solidFill>
                <a:ea typeface="ＭＳ Ｐゴシック" charset="0"/>
                <a:cs typeface="Arial" charset="0"/>
              </a:rPr>
              <a:t>Human eye </a:t>
            </a:r>
            <a:r>
              <a:rPr lang="en-US">
                <a:solidFill>
                  <a:srgbClr val="000000"/>
                </a:solidFill>
                <a:ea typeface="ＭＳ Ｐゴシック" charset="0"/>
                <a:cs typeface="Arial" charset="0"/>
              </a:rPr>
              <a:t>has </a:t>
            </a:r>
            <a:r>
              <a:rPr lang="en-US" smtClean="0">
                <a:solidFill>
                  <a:srgbClr val="000000"/>
                </a:solidFill>
                <a:ea typeface="ＭＳ Ｐゴシック" charset="0"/>
                <a:cs typeface="Arial" charset="0"/>
              </a:rPr>
              <a:t>20” resolution</a:t>
            </a:r>
            <a:r>
              <a:rPr lang="en-US" dirty="0">
                <a:solidFill>
                  <a:srgbClr val="000000"/>
                </a:solidFill>
                <a:ea typeface="ＭＳ Ｐゴシック" charset="0"/>
                <a:cs typeface="Arial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827703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Bigger is better? </a:t>
            </a:r>
            <a:endParaRPr lang="en-US" dirty="0"/>
          </a:p>
        </p:txBody>
      </p:sp>
      <p:sp>
        <p:nvSpPr>
          <p:cNvPr id="5" name="Rectangle 5"/>
          <p:cNvSpPr>
            <a:spLocks/>
          </p:cNvSpPr>
          <p:nvPr/>
        </p:nvSpPr>
        <p:spPr bwMode="auto">
          <a:xfrm>
            <a:off x="656347" y="6054323"/>
            <a:ext cx="7509753" cy="473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>
                <a:solidFill>
                  <a:srgbClr val="FFFFFF"/>
                </a:solidFill>
                <a:ea typeface="ＭＳ Ｐゴシック" charset="0"/>
                <a:cs typeface="Arial" charset="0"/>
              </a:rPr>
              <a:t>Green Bank 300 ft Telescope - November 16, 1988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498600"/>
            <a:ext cx="7635875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/>
          </p:cNvSpPr>
          <p:nvPr/>
        </p:nvSpPr>
        <p:spPr bwMode="auto">
          <a:xfrm>
            <a:off x="965199" y="6083300"/>
            <a:ext cx="729385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dirty="0">
                <a:solidFill>
                  <a:srgbClr val="FFFFFF"/>
                </a:solidFill>
                <a:ea typeface="ＭＳ Ｐゴシック" charset="0"/>
                <a:cs typeface="Arial" charset="0"/>
              </a:rPr>
              <a:t>Green Bank 300 </a:t>
            </a:r>
            <a:r>
              <a:rPr lang="en-US" dirty="0" err="1">
                <a:solidFill>
                  <a:srgbClr val="FFFFFF"/>
                </a:solidFill>
                <a:ea typeface="ＭＳ Ｐゴシック" charset="0"/>
                <a:cs typeface="Arial" charset="0"/>
              </a:rPr>
              <a:t>ft</a:t>
            </a:r>
            <a:r>
              <a:rPr lang="en-US" dirty="0">
                <a:solidFill>
                  <a:srgbClr val="FFFFFF"/>
                </a:solidFill>
                <a:ea typeface="ＭＳ Ｐゴシック" charset="0"/>
                <a:cs typeface="Arial" charset="0"/>
              </a:rPr>
              <a:t> Telescope - November 15, 1988</a:t>
            </a:r>
          </a:p>
        </p:txBody>
      </p:sp>
    </p:spTree>
    <p:extLst>
      <p:ext uri="{BB962C8B-B14F-4D97-AF65-F5344CB8AC3E}">
        <p14:creationId xmlns:p14="http://schemas.microsoft.com/office/powerpoint/2010/main" val="21272106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Bigger is better? </a:t>
            </a:r>
            <a:endParaRPr lang="en-US" dirty="0"/>
          </a:p>
        </p:txBody>
      </p:sp>
      <p:pic>
        <p:nvPicPr>
          <p:cNvPr id="4" name="Pictur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27" y="1157469"/>
            <a:ext cx="7960073" cy="554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/>
          </p:cNvSpPr>
          <p:nvPr/>
        </p:nvSpPr>
        <p:spPr bwMode="auto">
          <a:xfrm>
            <a:off x="656347" y="6054323"/>
            <a:ext cx="7509753" cy="473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>
                <a:solidFill>
                  <a:srgbClr val="FFFFFF"/>
                </a:solidFill>
                <a:ea typeface="ＭＳ Ｐゴシック" charset="0"/>
                <a:cs typeface="Arial" charset="0"/>
              </a:rPr>
              <a:t>Green Bank 300 ft Telescope - November 16, 1988</a:t>
            </a:r>
          </a:p>
        </p:txBody>
      </p:sp>
      <p:sp>
        <p:nvSpPr>
          <p:cNvPr id="6" name="Rectangle 6"/>
          <p:cNvSpPr>
            <a:spLocks/>
          </p:cNvSpPr>
          <p:nvPr/>
        </p:nvSpPr>
        <p:spPr bwMode="auto">
          <a:xfrm rot="-1308972">
            <a:off x="1752034" y="3418167"/>
            <a:ext cx="6198526" cy="771091"/>
          </a:xfrm>
          <a:prstGeom prst="rect">
            <a:avLst/>
          </a:prstGeom>
          <a:solidFill>
            <a:srgbClr val="FFFFFF">
              <a:alpha val="66666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sz="4400" dirty="0" smtClean="0">
                <a:solidFill>
                  <a:srgbClr val="0000FF"/>
                </a:solidFill>
                <a:ea typeface="ＭＳ Ｐゴシック" charset="0"/>
                <a:cs typeface="Arial" charset="0"/>
              </a:rPr>
              <a:t>There is a better </a:t>
            </a:r>
            <a:r>
              <a:rPr lang="en-US" sz="4400" dirty="0">
                <a:solidFill>
                  <a:srgbClr val="0000FF"/>
                </a:solidFill>
                <a:ea typeface="ＭＳ Ｐゴシック" charset="0"/>
                <a:cs typeface="Arial" charset="0"/>
              </a:rPr>
              <a:t>way!</a:t>
            </a:r>
          </a:p>
        </p:txBody>
      </p:sp>
    </p:spTree>
    <p:extLst>
      <p:ext uri="{BB962C8B-B14F-4D97-AF65-F5344CB8AC3E}">
        <p14:creationId xmlns:p14="http://schemas.microsoft.com/office/powerpoint/2010/main" val="21466406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Interferometry to the rescue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281" y="730548"/>
            <a:ext cx="1485900" cy="571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243" b="-300"/>
          <a:stretch/>
        </p:blipFill>
        <p:spPr>
          <a:xfrm>
            <a:off x="1142988" y="1235494"/>
            <a:ext cx="6916066" cy="5416074"/>
          </a:xfrm>
          <a:prstGeom prst="rect">
            <a:avLst/>
          </a:prstGeom>
        </p:spPr>
      </p:pic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2882096" y="3437681"/>
            <a:ext cx="3889094" cy="1169043"/>
          </a:xfrm>
          <a:prstGeom prst="line">
            <a:avLst/>
          </a:prstGeom>
          <a:noFill/>
          <a:ln w="88900" cap="flat">
            <a:solidFill>
              <a:srgbClr val="800000"/>
            </a:solidFill>
            <a:prstDash val="solid"/>
            <a:round/>
            <a:headEnd type="triangle" w="med" len="sm"/>
            <a:tailEnd type="triangle" w="med" len="sm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66641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2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15760</TotalTime>
  <Words>685</Words>
  <Application>Microsoft Macintosh PowerPoint</Application>
  <PresentationFormat>On-screen Show (4:3)</PresentationFormat>
  <Paragraphs>72</Paragraphs>
  <Slides>27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27</vt:i4>
      </vt:variant>
    </vt:vector>
  </HeadingPairs>
  <TitlesOfParts>
    <vt:vector size="39" baseType="lpstr">
      <vt:lpstr>Helvetica</vt:lpstr>
      <vt:lpstr>Helvetica Light</vt:lpstr>
      <vt:lpstr>Lucida Grande</vt:lpstr>
      <vt:lpstr>ＭＳ Ｐゴシック</vt:lpstr>
      <vt:lpstr>Times New Roman</vt:lpstr>
      <vt:lpstr>Trebuchet MS</vt:lpstr>
      <vt:lpstr>Arial</vt:lpstr>
      <vt:lpstr>White</vt:lpstr>
      <vt:lpstr>1_White</vt:lpstr>
      <vt:lpstr>2_UNIS Master</vt:lpstr>
      <vt:lpstr>1_UNIS Master</vt:lpstr>
      <vt:lpstr>3_UNIS Master</vt:lpstr>
      <vt:lpstr>Introduction to (recap of?) Radio Interferometry</vt:lpstr>
      <vt:lpstr>PowerPoint Presentation</vt:lpstr>
      <vt:lpstr>Sync my radiation</vt:lpstr>
      <vt:lpstr>The Radio Sky</vt:lpstr>
      <vt:lpstr>Why does size matter? </vt:lpstr>
      <vt:lpstr>When big is not big enough</vt:lpstr>
      <vt:lpstr>Bigger is better? </vt:lpstr>
      <vt:lpstr>Bigger is better? </vt:lpstr>
      <vt:lpstr>Interferometry to the rescue</vt:lpstr>
      <vt:lpstr>Pandora’s 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Correlation</vt:lpstr>
      <vt:lpstr>Measuring the sky</vt:lpstr>
      <vt:lpstr>Visibilities</vt:lpstr>
      <vt:lpstr>Van Cittert Zernike function</vt:lpstr>
      <vt:lpstr>Visibilities</vt:lpstr>
      <vt:lpstr>Summary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jcal9993@uni.sydney.edu.au</cp:lastModifiedBy>
  <cp:revision>671</cp:revision>
  <dcterms:modified xsi:type="dcterms:W3CDTF">2018-05-29T20:37:08Z</dcterms:modified>
</cp:coreProperties>
</file>