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mp4" ContentType="video/mp4"/>
  <Default Extension="rels" ContentType="application/vnd.openxmlformats-package.relationships+xml"/>
  <Default Extension="wdp" ContentType="image/vnd.ms-photo"/>
  <Default Extension="gif" ContentType="image/gif"/>
  <Default Extension="png" ContentType="image/png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media/image35.tif" ContentType="image/t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4" r:id="rId3"/>
    <p:sldMasterId id="2147483695" r:id="rId4"/>
    <p:sldMasterId id="2147483702" r:id="rId5"/>
  </p:sldMasterIdLst>
  <p:notesMasterIdLst>
    <p:notesMasterId r:id="rId15"/>
  </p:notesMasterIdLst>
  <p:handoutMasterIdLst>
    <p:handoutMasterId r:id="rId16"/>
  </p:handoutMasterIdLst>
  <p:sldIdLst>
    <p:sldId id="296" r:id="rId6"/>
    <p:sldId id="511" r:id="rId7"/>
    <p:sldId id="513" r:id="rId8"/>
    <p:sldId id="512" r:id="rId9"/>
    <p:sldId id="514" r:id="rId10"/>
    <p:sldId id="515" r:id="rId11"/>
    <p:sldId id="516" r:id="rId12"/>
    <p:sldId id="517" r:id="rId13"/>
    <p:sldId id="518" r:id="rId14"/>
  </p:sldIdLst>
  <p:sldSz cx="9144000" cy="6858000" type="screen4x3"/>
  <p:notesSz cx="6858000" cy="9144000"/>
  <p:defaultTextStyle>
    <a:lvl1pPr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1pPr>
    <a:lvl2pPr indent="160679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2pPr>
    <a:lvl3pPr indent="32135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3pPr>
    <a:lvl4pPr indent="482038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4pPr>
    <a:lvl5pPr indent="64271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5pPr>
    <a:lvl6pPr indent="803397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6pPr>
    <a:lvl7pPr indent="964075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7pPr>
    <a:lvl8pPr indent="1124756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8pPr>
    <a:lvl9pPr indent="1285434" defTabSz="410625">
      <a:defRPr sz="2500">
        <a:solidFill>
          <a:srgbClr val="FFFFFF"/>
        </a:solidFill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cal9993@uni.sydney.edu.au" initials="j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7F7F7"/>
    <a:srgbClr val="C3022A"/>
    <a:srgbClr val="00016D"/>
    <a:srgbClr val="1F7C1A"/>
    <a:srgbClr val="1C78FF"/>
    <a:srgbClr val="242C47"/>
    <a:srgbClr val="E1E0DB"/>
    <a:srgbClr val="E2E0D5"/>
    <a:srgbClr val="E7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solidFill>
                <a:srgbClr val="3797C6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797C6"/>
              </a:solidFill>
              <a:prstDash val="solid"/>
              <a:miter lim="400000"/>
            </a:ln>
          </a:left>
          <a:right>
            <a:ln w="12700" cap="flat">
              <a:solidFill>
                <a:srgbClr val="3797C6"/>
              </a:solidFill>
              <a:prstDash val="solid"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3797C6"/>
              </a:solidFill>
              <a:prstDash val="solid"/>
              <a:miter lim="400000"/>
            </a:ln>
          </a:insideH>
          <a:insideV>
            <a:ln w="12700" cap="flat">
              <a:solidFill>
                <a:srgbClr val="3797C6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095"/>
    <p:restoredTop sz="85846" autoAdjust="0"/>
  </p:normalViewPr>
  <p:slideViewPr>
    <p:cSldViewPr snapToGrid="0" snapToObjects="1">
      <p:cViewPr varScale="1">
        <p:scale>
          <a:sx n="111" d="100"/>
          <a:sy n="111" d="100"/>
        </p:scale>
        <p:origin x="1704" y="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commentAuthors" Target="commentAuthors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2F2C-D0FA-6149-85B4-89BFCCA35B11}" type="datetimeFigureOut">
              <a:rPr lang="en-US" smtClean="0"/>
              <a:t>5/28/18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683EF-2446-AE45-AAF6-6C43FDB73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7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2440477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21357">
      <a:defRPr sz="1500">
        <a:latin typeface="Lucida Grande"/>
        <a:ea typeface="Lucida Grande"/>
        <a:cs typeface="Lucida Grande"/>
        <a:sym typeface="Lucida Grande"/>
      </a:defRPr>
    </a:lvl1pPr>
    <a:lvl2pPr indent="160679" defTabSz="321357">
      <a:defRPr sz="1500">
        <a:latin typeface="Lucida Grande"/>
        <a:ea typeface="Lucida Grande"/>
        <a:cs typeface="Lucida Grande"/>
        <a:sym typeface="Lucida Grande"/>
      </a:defRPr>
    </a:lvl2pPr>
    <a:lvl3pPr indent="321357" defTabSz="321357">
      <a:defRPr sz="1500">
        <a:latin typeface="Lucida Grande"/>
        <a:ea typeface="Lucida Grande"/>
        <a:cs typeface="Lucida Grande"/>
        <a:sym typeface="Lucida Grande"/>
      </a:defRPr>
    </a:lvl3pPr>
    <a:lvl4pPr indent="482038" defTabSz="321357">
      <a:defRPr sz="1500">
        <a:latin typeface="Lucida Grande"/>
        <a:ea typeface="Lucida Grande"/>
        <a:cs typeface="Lucida Grande"/>
        <a:sym typeface="Lucida Grande"/>
      </a:defRPr>
    </a:lvl4pPr>
    <a:lvl5pPr indent="642717" defTabSz="321357">
      <a:defRPr sz="1500">
        <a:latin typeface="Lucida Grande"/>
        <a:ea typeface="Lucida Grande"/>
        <a:cs typeface="Lucida Grande"/>
        <a:sym typeface="Lucida Grande"/>
      </a:defRPr>
    </a:lvl5pPr>
    <a:lvl6pPr indent="803397" defTabSz="321357">
      <a:defRPr sz="1500">
        <a:latin typeface="Lucida Grande"/>
        <a:ea typeface="Lucida Grande"/>
        <a:cs typeface="Lucida Grande"/>
        <a:sym typeface="Lucida Grande"/>
      </a:defRPr>
    </a:lvl6pPr>
    <a:lvl7pPr indent="964075" defTabSz="321357">
      <a:defRPr sz="1500">
        <a:latin typeface="Lucida Grande"/>
        <a:ea typeface="Lucida Grande"/>
        <a:cs typeface="Lucida Grande"/>
        <a:sym typeface="Lucida Grande"/>
      </a:defRPr>
    </a:lvl7pPr>
    <a:lvl8pPr indent="1124756" defTabSz="321357">
      <a:defRPr sz="1500">
        <a:latin typeface="Lucida Grande"/>
        <a:ea typeface="Lucida Grande"/>
        <a:cs typeface="Lucida Grande"/>
        <a:sym typeface="Lucida Grande"/>
      </a:defRPr>
    </a:lvl8pPr>
    <a:lvl9pPr indent="1285434" defTabSz="321357">
      <a:defRPr sz="15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71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1.gif"/><Relationship Id="rId5" Type="http://schemas.openxmlformats.org/officeDocument/2006/relationships/image" Target="../media/image16.png"/><Relationship Id="rId6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6.png"/><Relationship Id="rId5" Type="http://schemas.openxmlformats.org/officeDocument/2006/relationships/image" Target="../media/image2.png"/><Relationship Id="rId6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4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>
            <a:spLocks noChangeAspect="1"/>
          </p:cNvSpPr>
          <p:nvPr userDrawn="1"/>
        </p:nvSpPr>
        <p:spPr>
          <a:xfrm>
            <a:off x="5638800" y="-437681"/>
            <a:ext cx="7812000" cy="7812000"/>
          </a:xfrm>
          <a:prstGeom prst="ellipse">
            <a:avLst/>
          </a:prstGeom>
          <a:solidFill>
            <a:srgbClr val="00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  <a:prstGeom prst="rect">
            <a:avLst/>
          </a:prstGeo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3" t="2267" r="6805" b="2032"/>
          <a:stretch/>
        </p:blipFill>
        <p:spPr>
          <a:xfrm>
            <a:off x="4484808" y="1513427"/>
            <a:ext cx="2340000" cy="2339499"/>
          </a:xfrm>
          <a:prstGeom prst="ellipse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fig_cena_all_pretty.jpg"/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9" b="93969" l="9989" r="89927">
                        <a14:foregroundMark x1="26749" y1="17174" x2="26749" y2="17174"/>
                        <a14:backgroundMark x1="49328" y1="10368" x2="48573" y2="2369"/>
                        <a14:backgroundMark x1="49328" y1="89575" x2="49328" y2="895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8208" y="-310681"/>
            <a:ext cx="3741592" cy="729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712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08536main_NeutronStar-Print1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890" b="-6118"/>
          <a:stretch/>
        </p:blipFill>
        <p:spPr>
          <a:xfrm flipH="1">
            <a:off x="5621467" y="-393389"/>
            <a:ext cx="7792277" cy="7695000"/>
          </a:xfrm>
          <a:prstGeom prst="ellipse">
            <a:avLst/>
          </a:prstGeom>
        </p:spPr>
      </p:pic>
      <p:sp>
        <p:nvSpPr>
          <p:cNvPr id="18" name="Shape 18"/>
          <p:cNvSpPr>
            <a:spLocks noGrp="1"/>
          </p:cNvSpPr>
          <p:nvPr userDrawn="1">
            <p:ph type="title"/>
          </p:nvPr>
        </p:nvSpPr>
        <p:spPr>
          <a:xfrm>
            <a:off x="410382" y="1990159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 userDrawn="1">
            <p:ph type="body" idx="1"/>
          </p:nvPr>
        </p:nvSpPr>
        <p:spPr>
          <a:xfrm>
            <a:off x="410382" y="2720404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0383" y="4124353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  <p:pic>
        <p:nvPicPr>
          <p:cNvPr id="20" name="Picture 19" descr="ASKAP_sun up_antennas.JPG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4808" y="1549488"/>
            <a:ext cx="2318397" cy="2303438"/>
          </a:xfrm>
          <a:prstGeom prst="ellipse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3547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7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8004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3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000858" y="0"/>
            <a:ext cx="316430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1914" y="354688"/>
            <a:ext cx="2455664" cy="5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576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195320" indent="-19532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67" indent="-260055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074" indent="-18224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4435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 userDrawn="1"/>
        </p:nvSpPr>
        <p:spPr>
          <a:xfrm>
            <a:off x="454833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grpSp>
        <p:nvGrpSpPr>
          <p:cNvPr id="16" name="Group 16"/>
          <p:cNvGrpSpPr/>
          <p:nvPr userDrawn="1"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13" name="Shape 13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15" name="pasted-image.pdf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" name="pasted-image.pdf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52318" cy="7347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52318" cy="130572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6911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5"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3709419" y="-393389"/>
            <a:ext cx="8798847" cy="7680497"/>
            <a:chOff x="0" y="0"/>
            <a:chExt cx="12513915" cy="10923373"/>
          </a:xfrm>
        </p:grpSpPr>
        <p:sp>
          <p:nvSpPr>
            <p:cNvPr id="21" name="Shape 21"/>
            <p:cNvSpPr/>
            <p:nvPr/>
          </p:nvSpPr>
          <p:spPr>
            <a:xfrm>
              <a:off x="-1" y="2798121"/>
              <a:ext cx="3250656" cy="3250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 baseline="-250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590541" y="0"/>
              <a:ext cx="10923375" cy="10923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321457">
                <a:defRPr sz="180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/>
            </a:p>
          </p:txBody>
        </p:sp>
        <p:pic>
          <p:nvPicPr>
            <p:cNvPr id="23" name="pasted-image.pdf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575564" y="2904915"/>
              <a:ext cx="1619046" cy="31342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Shape 25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26" name="pasted-image.pdf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41076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63306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2">
                    <a:lumMod val="50000"/>
                  </a:schemeClr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4431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/ Circle and 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4481989" y="-4357688"/>
            <a:ext cx="11579764" cy="11579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31" name="pasted-image.pdf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409868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463762" y="4170164"/>
            <a:ext cx="261054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lvl="0" defTabSz="321457">
              <a:defRPr sz="12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419696" y="4205883"/>
            <a:ext cx="3763306" cy="7062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410766" y="4936129"/>
            <a:ext cx="3781165" cy="121939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8" y="301303"/>
            <a:ext cx="2869478" cy="400127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10766" y="6340078"/>
            <a:ext cx="3752701" cy="410766"/>
          </a:xfrm>
        </p:spPr>
        <p:txBody>
          <a:bodyPr vert="horz"/>
          <a:lstStyle>
            <a:lvl1pPr>
              <a:defRPr sz="1100" b="1" i="0">
                <a:solidFill>
                  <a:schemeClr val="tx1"/>
                </a:solidFill>
                <a:latin typeface="Helvetica"/>
              </a:defRPr>
            </a:lvl1pPr>
          </a:lstStyle>
          <a:p>
            <a:pPr lvl="0"/>
            <a:r>
              <a:rPr lang="en-US" dirty="0" smtClean="0"/>
              <a:t>Insert Name/Title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20829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w/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-3624738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9753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Subtitle, Photo -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2pPr marL="0" indent="160729">
              <a:buSzTx/>
              <a:buNone/>
            </a:lvl2pPr>
            <a:lvl3pPr marL="0" indent="321457">
              <a:buSzTx/>
              <a:buNone/>
            </a:lvl3pPr>
            <a:lvl4pPr marL="0" indent="482186">
              <a:buSzTx/>
              <a:buNone/>
            </a:lvl4pPr>
            <a:lvl5pPr marL="0" indent="642915"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0114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Subtitle, Photo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392906" y="981154"/>
            <a:ext cx="8358188" cy="31386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5276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5805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, Copy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5047" y="6235715"/>
            <a:ext cx="8617148" cy="333742"/>
          </a:xfrm>
          <a:prstGeom prst="rect">
            <a:avLst/>
          </a:prstGeom>
          <a:solidFill>
            <a:srgbClr val="000000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marL="0" marR="0" indent="0" algn="ctr" defTabSz="410751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7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0781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7703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366118" y="473274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53585F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53585F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53585F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53585F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53585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7" y="6251175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267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asted-image.pdf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40954"/>
            <a:ext cx="1400985" cy="31386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-4857035" y="-3705821"/>
            <a:ext cx="11415124" cy="11415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5389" y="3082571"/>
            <a:ext cx="10454780" cy="138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6580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40742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63152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0280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997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98453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977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344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07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5341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10217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163602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AU" noProof="0" dirty="0" smtClean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2442380" y="287496"/>
            <a:ext cx="6471433" cy="633417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Slide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9143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174625" marR="0" indent="-17462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CE1126"/>
              </a:buClr>
              <a:buSzTx/>
              <a:buFont typeface="Arial" pitchFamily="34" charset="0"/>
              <a:buChar char="›"/>
              <a:tabLst/>
              <a:defRPr/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  <a:p>
            <a:pPr lvl="5"/>
            <a:r>
              <a:rPr lang="en-AU" noProof="0" dirty="0" smtClean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71779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357297"/>
            <a:ext cx="8662989" cy="509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11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41173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60401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41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5394024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5394024" cy="5345234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3" name="Picture 2" descr="Sig_EDUAB_DunlapInst_SpaceSaver_655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431" y="353496"/>
            <a:ext cx="2455664" cy="553641"/>
          </a:xfrm>
          <a:prstGeom prst="rect">
            <a:avLst/>
          </a:prstGeom>
        </p:spPr>
      </p:pic>
      <p:sp>
        <p:nvSpPr>
          <p:cNvPr id="6" name="Rectangle 13"/>
          <p:cNvSpPr>
            <a:spLocks noChangeArrowheads="1"/>
          </p:cNvSpPr>
          <p:nvPr userDrawn="1"/>
        </p:nvSpPr>
        <p:spPr bwMode="auto">
          <a:xfrm>
            <a:off x="6118468" y="0"/>
            <a:ext cx="3059999" cy="6908800"/>
          </a:xfrm>
          <a:prstGeom prst="rect">
            <a:avLst/>
          </a:prstGeom>
          <a:solidFill>
            <a:srgbClr val="242C47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8784" y="170420"/>
            <a:ext cx="3037309" cy="82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38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2907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973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149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7056457" cy="633417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864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Title, Copy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03B5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 dirty="0">
                <a:solidFill>
                  <a:srgbClr val="303B59"/>
                </a:solidFill>
              </a:rP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8358188" cy="4741037"/>
          </a:xfrm>
          <a:prstGeom prst="rect">
            <a:avLst/>
          </a:prstGeom>
        </p:spPr>
        <p:txBody>
          <a:bodyPr/>
          <a:lstStyle>
            <a:lvl1pPr marL="195330" indent="-195330">
              <a:spcBef>
                <a:spcPts val="0"/>
              </a:spcBef>
              <a:buClr>
                <a:srgbClr val="FF0000"/>
              </a:buClr>
              <a:buFont typeface="Lucida Grande"/>
              <a:buChar char="›"/>
              <a:defRPr b="0" i="0">
                <a:solidFill>
                  <a:srgbClr val="000000"/>
                </a:solidFill>
                <a:latin typeface="Arial"/>
                <a:cs typeface="Arial"/>
              </a:defRPr>
            </a:lvl1pPr>
            <a:lvl2pPr marL="572596" indent="-260068">
              <a:spcBef>
                <a:spcPts val="0"/>
              </a:spcBef>
              <a:buClr>
                <a:srgbClr val="FF0000"/>
              </a:buClr>
              <a:buSzPct val="100000"/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2pPr>
            <a:lvl3pPr marL="807115" indent="-182251">
              <a:spcBef>
                <a:spcPts val="0"/>
              </a:spcBef>
              <a:buFont typeface="Lucida Grande"/>
              <a:buChar char="-"/>
              <a:defRPr b="0" i="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spcBef>
                <a:spcPts val="0"/>
              </a:spcBef>
              <a:defRPr b="0" i="0">
                <a:solidFill>
                  <a:srgbClr val="000000"/>
                </a:solidFill>
                <a:latin typeface="Arial"/>
                <a:cs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 smtClean="0">
                <a:solidFill>
                  <a:srgbClr val="53585F"/>
                </a:solidFill>
              </a:rPr>
              <a:t>Body </a:t>
            </a:r>
            <a:r>
              <a:rPr sz="1700" dirty="0">
                <a:solidFill>
                  <a:srgbClr val="53585F"/>
                </a:solidFill>
              </a:rPr>
              <a:t>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53585F"/>
                </a:solidFill>
              </a:rPr>
              <a:t>Body Level Five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118" y="6251176"/>
            <a:ext cx="8411766" cy="3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94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4" y="1295401"/>
            <a:ext cx="4321176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9" y="1295401"/>
            <a:ext cx="4270375" cy="50133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64605" y="6586742"/>
            <a:ext cx="249208" cy="214314"/>
          </a:xfrm>
          <a:prstGeom prst="rect">
            <a:avLst/>
          </a:prstGeom>
        </p:spPr>
        <p:txBody>
          <a:bodyPr lIns="91435" tIns="45718" rIns="91435" bIns="45718"/>
          <a:lstStyle/>
          <a:p>
            <a:fld id="{5EB0718A-1B3D-42D2-9A2B-FB6CFA4B4E8D}" type="slidenum">
              <a:rPr>
                <a:solidFill>
                  <a:srgbClr val="CE1126"/>
                </a:solidFill>
              </a:rPr>
              <a:pPr/>
              <a:t>‹#›</a:t>
            </a:fld>
            <a:endParaRPr>
              <a:solidFill>
                <a:srgbClr val="CE11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7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18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047" y="473274"/>
            <a:ext cx="8358188" cy="50494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SLIDE TITLE, FONT IN ARIAL 24PT  [1 line only]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4" y="1773238"/>
            <a:ext cx="8662989" cy="4679949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spcAft>
                <a:spcPts val="500"/>
              </a:spcAft>
              <a:defRPr/>
            </a:lvl1pPr>
            <a:lvl2pPr>
              <a:spcBef>
                <a:spcPts val="500"/>
              </a:spcBef>
              <a:spcAft>
                <a:spcPts val="500"/>
              </a:spcAft>
              <a:defRPr/>
            </a:lvl2pPr>
            <a:lvl3pPr>
              <a:spcBef>
                <a:spcPts val="500"/>
              </a:spcBef>
              <a:spcAft>
                <a:spcPts val="500"/>
              </a:spcAft>
              <a:defRPr/>
            </a:lvl3pPr>
            <a:lvl4pPr>
              <a:spcBef>
                <a:spcPts val="500"/>
              </a:spcBef>
              <a:spcAft>
                <a:spcPts val="500"/>
              </a:spcAft>
              <a:defRPr/>
            </a:lvl4pPr>
            <a:lvl5pPr>
              <a:spcBef>
                <a:spcPts val="500"/>
              </a:spcBef>
              <a:spcAft>
                <a:spcPts val="500"/>
              </a:spcAft>
              <a:defRPr/>
            </a:lvl5pPr>
            <a:lvl6pPr marL="1074738" indent="-174625">
              <a:buClr>
                <a:schemeClr val="accent1"/>
              </a:buClr>
              <a:defRPr sz="16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1268413"/>
            <a:ext cx="8662988" cy="485791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SUB HEADING [1 line only]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2582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-2214562" y="1331063"/>
            <a:ext cx="6172385" cy="6172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2145" tIns="32146" rIns="32145" bIns="32146" anchor="ctr"/>
          <a:lstStyle/>
          <a:p>
            <a:pPr lvl="0" algn="ctr" defTabSz="321457">
              <a:defRPr sz="180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648089" y="2047235"/>
            <a:ext cx="3120717" cy="3120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 sz="24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5866805" y="1033576"/>
            <a:ext cx="3120717" cy="688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00" b="1" i="0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500" b="1" dirty="0">
                <a:solidFill>
                  <a:srgbClr val="171F39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5866805" y="1736823"/>
            <a:ext cx="3120717" cy="1219392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172038"/>
                </a:solidFill>
                <a:latin typeface="Helvetica Light"/>
              </a:defRPr>
            </a:lvl1pPr>
            <a:lvl2pPr marL="0" indent="160729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2pPr>
            <a:lvl3pPr marL="0" indent="321457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3pPr>
            <a:lvl4pPr marL="0" indent="482186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4pPr>
            <a:lvl5pPr marL="0" indent="642915">
              <a:spcBef>
                <a:spcPts val="0"/>
              </a:spcBef>
              <a:buSzTx/>
              <a:buNone/>
              <a:defRPr>
                <a:solidFill>
                  <a:srgbClr val="172038"/>
                </a:solidFill>
                <a:latin typeface="Helvetica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172038"/>
                </a:solidFill>
              </a:rPr>
              <a:t>Body Level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5872821" y="4846484"/>
            <a:ext cx="3170039" cy="642938"/>
          </a:xfrm>
        </p:spPr>
        <p:txBody>
          <a:bodyPr vert="horz"/>
          <a:lstStyle>
            <a:lvl1pPr>
              <a:defRPr sz="1700" b="1" i="0" spc="70">
                <a:solidFill>
                  <a:schemeClr val="tx2">
                    <a:lumMod val="75000"/>
                  </a:schemeClr>
                </a:solidFill>
                <a:latin typeface="Helvetic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1100" b="1" dirty="0" smtClean="0">
                <a:solidFill>
                  <a:srgbClr val="53585F"/>
                </a:solidFill>
              </a:rPr>
              <a:t>Double-click to edit Name/Title</a:t>
            </a:r>
            <a:endParaRPr lang="en-US" sz="1100" b="1" dirty="0">
              <a:solidFill>
                <a:srgbClr val="5358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835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7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theme" Target="../theme/theme5.xml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6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405823" y="6249573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54"/>
          <p:cNvSpPr txBox="1">
            <a:spLocks/>
          </p:cNvSpPr>
          <p:nvPr userDrawn="1"/>
        </p:nvSpPr>
        <p:spPr>
          <a:xfrm>
            <a:off x="421927" y="351253"/>
            <a:ext cx="8358188" cy="504946"/>
          </a:xfrm>
          <a:prstGeom prst="rect">
            <a:avLst/>
          </a:prstGeom>
        </p:spPr>
        <p:txBody>
          <a:bodyPr/>
          <a:lstStyle>
            <a:lvl1pPr defTabSz="410625">
              <a:defRPr sz="2500" b="1">
                <a:solidFill>
                  <a:srgbClr val="303B5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dirty="0" smtClean="0"/>
              <a:t>Title Text</a:t>
            </a:r>
            <a:endParaRPr lang="en-US" dirty="0"/>
          </a:p>
        </p:txBody>
      </p:sp>
      <p:sp>
        <p:nvSpPr>
          <p:cNvPr id="10" name="Shape 55"/>
          <p:cNvSpPr txBox="1">
            <a:spLocks/>
          </p:cNvSpPr>
          <p:nvPr userDrawn="1"/>
        </p:nvSpPr>
        <p:spPr>
          <a:xfrm>
            <a:off x="392907" y="1115099"/>
            <a:ext cx="8358188" cy="5345234"/>
          </a:xfrm>
          <a:prstGeom prst="rect">
            <a:avLst/>
          </a:prstGeom>
        </p:spPr>
        <p:txBody>
          <a:bodyPr/>
          <a:lstStyle>
            <a:lvl1pPr marL="195330" marR="0" indent="-195330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Lucida Grande"/>
              <a:buChar char="›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1pPr>
            <a:lvl2pPr marL="572596" marR="0" indent="-260068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2pPr>
            <a:lvl3pPr marL="807115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Lucida Grande"/>
              <a:buChar char="-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3pPr>
            <a:lvl4pPr marL="1119549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4pPr>
            <a:lvl5pPr marL="1431978" marR="0" indent="-182251" defTabSz="4106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800" b="0">
                <a:solidFill>
                  <a:srgbClr val="000000"/>
                </a:solidFill>
                <a:latin typeface="Arial"/>
                <a:ea typeface="+mn-ea"/>
                <a:cs typeface="Arial"/>
                <a:sym typeface="Helvetica Light"/>
              </a:defRPr>
            </a:lvl5pPr>
            <a:lvl6pPr marL="177044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6pPr>
            <a:lvl7pPr marL="2082880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7pPr>
            <a:lvl8pPr marL="2395309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8pPr>
            <a:lvl9pPr marL="2707744" indent="-208288" defTabSz="410625">
              <a:spcBef>
                <a:spcPts val="2250"/>
              </a:spcBef>
              <a:buSzPct val="75000"/>
              <a:buChar char="•"/>
              <a:defRPr sz="1700">
                <a:solidFill>
                  <a:srgbClr val="A6AAA9"/>
                </a:solidFill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lang="en-US" sz="1700" smtClean="0">
                <a:solidFill>
                  <a:srgbClr val="53585F"/>
                </a:solidFill>
              </a:rPr>
              <a:t>Body Level Five</a:t>
            </a:r>
            <a:endParaRPr lang="en-US" sz="1700" dirty="0">
              <a:solidFill>
                <a:srgbClr val="53585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966093" y="170420"/>
            <a:ext cx="3037309" cy="826148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57" r:id="rId3"/>
    <p:sldLayoutId id="2147483666" r:id="rId4"/>
    <p:sldLayoutId id="2147483664" r:id="rId5"/>
    <p:sldLayoutId id="2147483660" r:id="rId6"/>
    <p:sldLayoutId id="2147483661" r:id="rId7"/>
    <p:sldLayoutId id="2147483665" r:id="rId8"/>
  </p:sldLayoutIdLst>
  <p:transition spd="med"/>
  <p:timing>
    <p:tnLst>
      <p:par>
        <p:cTn id="1" dur="indefinite" restart="never" nodeType="tmRoot"/>
      </p:par>
    </p:tnLst>
  </p:timing>
  <p:txStyles>
    <p:titleStyle>
      <a:lvl1pPr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679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35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038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71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397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075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4756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434" defTabSz="410625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marL="0" marR="0" indent="0" defTabSz="410625" eaLnBrk="1" fontAlgn="auto" latinLnBrk="0" hangingPunct="1">
        <a:lnSpc>
          <a:spcPct val="100000"/>
        </a:lnSpc>
        <a:spcBef>
          <a:spcPts val="2250"/>
        </a:spcBef>
        <a:spcAft>
          <a:spcPts val="0"/>
        </a:spcAft>
        <a:buClrTx/>
        <a:buSzTx/>
        <a:buFontTx/>
        <a:buNone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marL="49467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marL="807115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marL="1119549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marL="1431978" marR="0" indent="-182251" defTabSz="410625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8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177044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2880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5309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7744" indent="-208288" defTabSz="410625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679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35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038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71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397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075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4756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434" algn="ctr" defTabSz="410625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/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815" y="6258813"/>
            <a:ext cx="1400985" cy="3138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asted-image.pdf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>
            <a:off x="405823" y="6249567"/>
            <a:ext cx="2114252" cy="29663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375047" y="473274"/>
            <a:ext cx="8358188" cy="504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392906" y="1115099"/>
            <a:ext cx="8358188" cy="4741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2pPr>
              <a:spcBef>
                <a:spcPts val="0"/>
              </a:spcBef>
            </a:lvl2pPr>
            <a:lvl3pPr>
              <a:spcBef>
                <a:spcPts val="0"/>
              </a:spcBef>
            </a:lvl3pPr>
            <a:lvl4pPr>
              <a:spcBef>
                <a:spcPts val="0"/>
              </a:spcBef>
            </a:lvl4pPr>
            <a:lvl5pPr>
              <a:spcBef>
                <a:spcPts val="0"/>
              </a:spcBef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700">
                <a:solidFill>
                  <a:srgbClr val="A6AAA9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962865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 spd="med"/>
  <p:txStyles>
    <p:titleStyle>
      <a:lvl1pPr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1pPr>
      <a:lvl2pPr indent="1607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2pPr>
      <a:lvl3pPr indent="321457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3pPr>
      <a:lvl4pPr indent="482186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4pPr>
      <a:lvl5pPr indent="642915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5pPr>
      <a:lvl6pPr indent="803643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6pPr>
      <a:lvl7pPr indent="964372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7pPr>
      <a:lvl8pPr indent="1125101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8pPr>
      <a:lvl9pPr indent="1285829" defTabSz="410751">
        <a:defRPr sz="2500">
          <a:solidFill>
            <a:srgbClr val="FFFFFF"/>
          </a:solidFill>
          <a:latin typeface="Helvetica"/>
          <a:ea typeface="Helvetica"/>
          <a:cs typeface="Helvetica"/>
          <a:sym typeface="Helvetica"/>
        </a:defRPr>
      </a:lvl9pPr>
    </p:titleStyle>
    <p:bodyStyle>
      <a:lvl1pPr defTabSz="410751">
        <a:spcBef>
          <a:spcPts val="2250"/>
        </a:spcBef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1pPr>
      <a:lvl2pPr marL="494835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2pPr>
      <a:lvl3pPr marL="807363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3pPr>
      <a:lvl4pPr marL="1119891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4pPr>
      <a:lvl5pPr marL="1432419" indent="-182308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5pPr>
      <a:lvl6pPr marL="1770991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6pPr>
      <a:lvl7pPr marL="2083519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7pPr>
      <a:lvl8pPr marL="2396047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8pPr>
      <a:lvl9pPr marL="2708575" indent="-208352" defTabSz="410751">
        <a:spcBef>
          <a:spcPts val="2250"/>
        </a:spcBef>
        <a:buSzPct val="75000"/>
        <a:buChar char="•"/>
        <a:defRPr sz="1700">
          <a:solidFill>
            <a:srgbClr val="A6AAA9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73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20212_caastro_powerpoint6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 descr="20212_caastro_powerpoint6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72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20212_caastro_powerpoint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4688" r="1891" b="78905"/>
          <a:stretch>
            <a:fillRect/>
          </a:stretch>
        </p:blipFill>
        <p:spPr bwMode="auto">
          <a:xfrm>
            <a:off x="193675" y="128588"/>
            <a:ext cx="8793163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20212_caastro_powerpoint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" t="4134" r="73535" b="82224"/>
          <a:stretch>
            <a:fillRect/>
          </a:stretch>
        </p:blipFill>
        <p:spPr bwMode="auto">
          <a:xfrm>
            <a:off x="306388" y="133350"/>
            <a:ext cx="21383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2443163" y="287338"/>
            <a:ext cx="6470650" cy="6334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31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hf hdr="0" ftr="0" dt="0"/>
  <p:txStyles>
    <p:titleStyle>
      <a:lvl1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pitchFamily="34" charset="-128"/>
          <a:cs typeface="ＭＳ Ｐゴシック" charset="0"/>
        </a:defRPr>
      </a:lvl1pPr>
      <a:lvl2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2pPr>
      <a:lvl3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3pPr>
      <a:lvl4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4pPr>
      <a:lvl5pPr algn="ctr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  <a:cs typeface="ＭＳ Ｐゴシック" charset="0"/>
        </a:defRPr>
      </a:lvl5pPr>
      <a:lvl6pPr marL="4572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lnSpc>
          <a:spcPts val="25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174625" indent="-174625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›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ＭＳ Ｐゴシック" charset="0"/>
        </a:defRPr>
      </a:lvl1pPr>
      <a:lvl2pPr marL="361950" indent="-18415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5397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7175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-"/>
        <a:defRPr lang="en-US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895350" indent="-177800" algn="l" rtl="0" eaLnBrk="0" fontAlgn="base" hangingPunct="0">
        <a:spcBef>
          <a:spcPts val="500"/>
        </a:spcBef>
        <a:spcAft>
          <a:spcPts val="500"/>
        </a:spcAft>
        <a:buClr>
          <a:schemeClr val="accent1"/>
        </a:buClr>
        <a:buFont typeface="Arial" charset="0"/>
        <a:buChar char="•"/>
        <a:defRPr lang="en-AU" sz="2000" kern="1200" dirty="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1074738" indent="-174625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6" Type="http://schemas.openxmlformats.org/officeDocument/2006/relationships/image" Target="../media/image27.tiff"/><Relationship Id="rId7" Type="http://schemas.openxmlformats.org/officeDocument/2006/relationships/image" Target="../media/image2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image" Target="../media/image30.tif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t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0"/>
          <p:cNvSpPr>
            <a:spLocks noGrp="1"/>
          </p:cNvSpPr>
          <p:nvPr>
            <p:ph type="title"/>
          </p:nvPr>
        </p:nvSpPr>
        <p:spPr>
          <a:xfrm>
            <a:off x="160213" y="1453219"/>
            <a:ext cx="4420965" cy="145462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Kenyan Radio Astronomy School</a:t>
            </a:r>
            <a:endParaRPr lang="en-US" sz="3500" dirty="0"/>
          </a:p>
        </p:txBody>
      </p:sp>
      <p:sp>
        <p:nvSpPr>
          <p:cNvPr id="10" name="Title 10"/>
          <p:cNvSpPr txBox="1">
            <a:spLocks/>
          </p:cNvSpPr>
          <p:nvPr/>
        </p:nvSpPr>
        <p:spPr>
          <a:xfrm>
            <a:off x="259275" y="2780789"/>
            <a:ext cx="4338691" cy="1454620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3600" dirty="0" smtClean="0"/>
              <a:t> </a:t>
            </a:r>
            <a:endParaRPr lang="en-US" sz="3500" dirty="0"/>
          </a:p>
        </p:txBody>
      </p:sp>
      <p:sp>
        <p:nvSpPr>
          <p:cNvPr id="13" name="Title 10"/>
          <p:cNvSpPr txBox="1">
            <a:spLocks/>
          </p:cNvSpPr>
          <p:nvPr/>
        </p:nvSpPr>
        <p:spPr>
          <a:xfrm>
            <a:off x="181751" y="2715575"/>
            <a:ext cx="4260369" cy="2007155"/>
          </a:xfrm>
          <a:prstGeom prst="rect">
            <a:avLst/>
          </a:prstGeom>
        </p:spPr>
        <p:txBody>
          <a:bodyPr>
            <a:noAutofit/>
          </a:bodyPr>
          <a:lstStyle>
            <a:lvl1pPr defTabSz="410625">
              <a:defRPr sz="2500" b="1">
                <a:solidFill>
                  <a:srgbClr val="171F39"/>
                </a:solidFill>
                <a:latin typeface="+mj-lt"/>
                <a:ea typeface="+mj-ea"/>
                <a:cs typeface="+mj-cs"/>
                <a:sym typeface="Arial"/>
              </a:defRPr>
            </a:lvl1pPr>
            <a:lvl2pPr indent="160679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indent="32135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indent="482038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indent="64271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803397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964075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124756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285434" defTabSz="410625">
              <a:defRPr sz="25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2800" dirty="0" smtClean="0"/>
              <a:t>Unit 4</a:t>
            </a:r>
            <a:endParaRPr lang="en-US" sz="2800" i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1" y="120128"/>
            <a:ext cx="3606317" cy="98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4924" y="3114188"/>
            <a:ext cx="4113596" cy="253402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Joe </a:t>
            </a:r>
            <a:r>
              <a:rPr kumimoji="0" lang="en-US" sz="2400" b="0" i="0" u="none" strike="noStrike" cap="none" spc="0" normalizeH="0" baseline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Callingham</a:t>
            </a:r>
            <a:r>
              <a:rPr lang="en-US" sz="2400" dirty="0">
                <a:solidFill>
                  <a:srgbClr val="242C47"/>
                </a:solidFill>
              </a:rPr>
              <a:t> </a:t>
            </a:r>
            <a:r>
              <a:rPr lang="en-US" sz="2400" dirty="0" smtClean="0">
                <a:solidFill>
                  <a:srgbClr val="242C47"/>
                </a:solidFill>
              </a:rPr>
              <a:t>(ASTRON)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&amp;</a:t>
            </a:r>
            <a:r>
              <a:rPr kumimoji="0" lang="en-US" sz="2400" b="0" i="0" u="none" strike="noStrike" cap="none" spc="0" normalizeH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kumimoji="0" lang="en-US" sz="2400" b="0" i="0" u="none" strike="noStrike" cap="none" spc="0" normalizeH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Willice</a:t>
            </a:r>
            <a:r>
              <a:rPr kumimoji="0" lang="en-US" sz="2400" b="0" i="0" u="none" strike="noStrike" cap="none" spc="0" normalizeH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kumimoji="0" lang="en-US" sz="2400" b="0" i="0" u="none" strike="noStrike" cap="none" spc="0" normalizeH="0" dirty="0" err="1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Obonyo</a:t>
            </a:r>
            <a:r>
              <a:rPr kumimoji="0" lang="en-US" sz="2400" b="0" i="0" u="none" strike="noStrike" cap="none" spc="0" normalizeH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 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dirty="0" smtClean="0">
                <a:ln>
                  <a:noFill/>
                </a:ln>
                <a:solidFill>
                  <a:srgbClr val="242C47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(University of Leeds)</a:t>
            </a:r>
            <a:endParaRPr kumimoji="0" lang="en-US" sz="2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242C47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The Technical University of Kenya,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 smtClean="0">
                <a:solidFill>
                  <a:srgbClr val="242C47"/>
                </a:solidFill>
              </a:rPr>
              <a:t>Nairobi, Kenya</a:t>
            </a:r>
          </a:p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i="1" dirty="0">
                <a:solidFill>
                  <a:srgbClr val="242C47"/>
                </a:solidFill>
              </a:rPr>
              <a:t>2</a:t>
            </a:r>
            <a:r>
              <a:rPr lang="en-US" sz="1600" i="1" dirty="0" smtClean="0">
                <a:solidFill>
                  <a:srgbClr val="242C47"/>
                </a:solidFill>
              </a:rPr>
              <a:t>8</a:t>
            </a:r>
            <a:r>
              <a:rPr lang="en-US" sz="1600" i="1" baseline="30000" dirty="0" smtClean="0">
                <a:solidFill>
                  <a:srgbClr val="242C47"/>
                </a:solidFill>
              </a:rPr>
              <a:t>th</a:t>
            </a:r>
            <a:r>
              <a:rPr lang="en-US" sz="1600" i="1" dirty="0" smtClean="0">
                <a:solidFill>
                  <a:srgbClr val="242C47"/>
                </a:solidFill>
              </a:rPr>
              <a:t> of May 2018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115" y="1459722"/>
            <a:ext cx="2629069" cy="25117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http://www.jive.eu/sites/jive.nl/files/cms/projects/JJ-logo-no-tex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054" y="74186"/>
            <a:ext cx="1060107" cy="133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4156" y="5729468"/>
            <a:ext cx="3527968" cy="10231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898" y="5648215"/>
            <a:ext cx="1903265" cy="11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6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203369" cy="504946"/>
          </a:xfrm>
        </p:spPr>
        <p:txBody>
          <a:bodyPr/>
          <a:lstStyle/>
          <a:p>
            <a:r>
              <a:rPr lang="en-US" dirty="0" smtClean="0"/>
              <a:t>The Lecturers (aka your friends) </a:t>
            </a:r>
            <a:r>
              <a:rPr lang="mr-IN" dirty="0" smtClean="0"/>
              <a:t>–</a:t>
            </a:r>
            <a:r>
              <a:rPr lang="en-US" dirty="0" smtClean="0"/>
              <a:t> Dr. Joe </a:t>
            </a:r>
            <a:r>
              <a:rPr lang="en-US" dirty="0" err="1" smtClean="0"/>
              <a:t>Callingham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28525" y="1381316"/>
            <a:ext cx="3426741" cy="5345234"/>
          </a:xfrm>
        </p:spPr>
        <p:txBody>
          <a:bodyPr/>
          <a:lstStyle/>
          <a:p>
            <a:r>
              <a:rPr lang="en-US" dirty="0" smtClean="0"/>
              <a:t>ASTRON (Netherlands Institute of Radio Astronomy) Postdoctoral Fellow</a:t>
            </a:r>
          </a:p>
          <a:p>
            <a:endParaRPr lang="en-US" dirty="0"/>
          </a:p>
          <a:p>
            <a:r>
              <a:rPr lang="en-US" dirty="0" smtClean="0"/>
              <a:t>Born and raised on the East Coast </a:t>
            </a:r>
            <a:r>
              <a:rPr lang="en-US" dirty="0"/>
              <a:t>of Australia. If my accent is a problem, please let me know!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Bachelor of Science (Advanced) </a:t>
            </a:r>
            <a:r>
              <a:rPr lang="en-US" dirty="0" err="1" smtClean="0"/>
              <a:t>Honours</a:t>
            </a:r>
            <a:r>
              <a:rPr lang="en-US" dirty="0" smtClean="0"/>
              <a:t> Class 1 at the University of Sydney</a:t>
            </a:r>
          </a:p>
          <a:p>
            <a:endParaRPr lang="en-US" dirty="0"/>
          </a:p>
          <a:p>
            <a:r>
              <a:rPr lang="en-US" dirty="0" smtClean="0"/>
              <a:t>PhD at the University of Sydney working with Prof. Bryan </a:t>
            </a:r>
            <a:r>
              <a:rPr lang="en-US" dirty="0" err="1" smtClean="0"/>
              <a:t>Gaensler</a:t>
            </a:r>
            <a:r>
              <a:rPr lang="en-US" dirty="0" smtClean="0"/>
              <a:t> (</a:t>
            </a:r>
            <a:r>
              <a:rPr lang="en-US" dirty="0" err="1" smtClean="0"/>
              <a:t>U</a:t>
            </a:r>
            <a:r>
              <a:rPr lang="en-US" dirty="0" err="1"/>
              <a:t>T</a:t>
            </a:r>
            <a:r>
              <a:rPr lang="en-US" dirty="0" err="1" smtClean="0"/>
              <a:t>oronto</a:t>
            </a:r>
            <a:r>
              <a:rPr lang="en-US" dirty="0" smtClean="0"/>
              <a:t>) and Prof. Ron </a:t>
            </a:r>
            <a:r>
              <a:rPr lang="en-US" dirty="0" err="1" smtClean="0"/>
              <a:t>Ekers</a:t>
            </a:r>
            <a:r>
              <a:rPr lang="en-US" dirty="0" smtClean="0"/>
              <a:t> (CSIRO)</a:t>
            </a:r>
          </a:p>
          <a:p>
            <a:endParaRPr lang="en-US" dirty="0"/>
          </a:p>
        </p:txBody>
      </p:sp>
      <p:pic>
        <p:nvPicPr>
          <p:cNvPr id="4" name="Picture 3" descr="IMG_513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27" y="2002093"/>
            <a:ext cx="4875045" cy="365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8379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203369" cy="504946"/>
          </a:xfrm>
        </p:spPr>
        <p:txBody>
          <a:bodyPr/>
          <a:lstStyle/>
          <a:p>
            <a:r>
              <a:rPr lang="en-US" dirty="0" smtClean="0"/>
              <a:t>The Lecturers (aka your friends) </a:t>
            </a:r>
            <a:r>
              <a:rPr lang="mr-IN" dirty="0" smtClean="0"/>
              <a:t>–</a:t>
            </a:r>
            <a:r>
              <a:rPr lang="en-US" dirty="0" smtClean="0"/>
              <a:t> Dr. Joe </a:t>
            </a:r>
            <a:r>
              <a:rPr lang="en-US" dirty="0" err="1" smtClean="0"/>
              <a:t>Callingham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51" y="1320698"/>
            <a:ext cx="4170123" cy="41425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2671" y="1667938"/>
            <a:ext cx="4409294" cy="3127030"/>
          </a:xfrm>
          <a:prstGeom prst="rect">
            <a:avLst/>
          </a:prstGeom>
        </p:spPr>
      </p:pic>
      <p:pic>
        <p:nvPicPr>
          <p:cNvPr id="7" name="Simulation of colliding wind binary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71464" y="4056406"/>
            <a:ext cx="2912688" cy="281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527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203369" cy="504946"/>
          </a:xfrm>
        </p:spPr>
        <p:txBody>
          <a:bodyPr/>
          <a:lstStyle/>
          <a:p>
            <a:r>
              <a:rPr lang="en-US" dirty="0" smtClean="0"/>
              <a:t>The Lecturers (aka your friends)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r>
              <a:rPr lang="en-US" dirty="0" err="1" smtClean="0"/>
              <a:t>Willice</a:t>
            </a:r>
            <a:r>
              <a:rPr lang="en-US" dirty="0" smtClean="0"/>
              <a:t> </a:t>
            </a:r>
            <a:r>
              <a:rPr lang="en-US" dirty="0" err="1" smtClean="0"/>
              <a:t>Obonyo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1490" y="1212668"/>
            <a:ext cx="4630464" cy="5345234"/>
          </a:xfrm>
        </p:spPr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Born in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</a:rPr>
              <a:t>Migori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County, Kenya in 1981</a:t>
            </a: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1988-1996: </a:t>
            </a: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Primary school in </a:t>
            </a:r>
            <a:r>
              <a:rPr lang="en-GB" dirty="0" err="1">
                <a:solidFill>
                  <a:schemeClr val="bg2">
                    <a:lumMod val="50000"/>
                  </a:schemeClr>
                </a:solidFill>
              </a:rPr>
              <a:t>Uriri</a:t>
            </a: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 sub </a:t>
            </a:r>
            <a:r>
              <a:rPr lang="en-GB" dirty="0" smtClean="0">
                <a:solidFill>
                  <a:schemeClr val="bg2">
                    <a:lumMod val="50000"/>
                  </a:schemeClr>
                </a:solidFill>
              </a:rPr>
              <a:t>county</a:t>
            </a:r>
          </a:p>
          <a:p>
            <a:pPr marL="342900" indent="-342900" algn="l">
              <a:buFont typeface="Arial" charset="0"/>
              <a:buChar char="•"/>
            </a:pPr>
            <a:endParaRPr lang="en-GB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1988-1996: </a:t>
            </a: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Secondary school in </a:t>
            </a:r>
            <a:r>
              <a:rPr lang="en-GB" dirty="0" err="1">
                <a:solidFill>
                  <a:schemeClr val="bg2">
                    <a:lumMod val="50000"/>
                  </a:schemeClr>
                </a:solidFill>
              </a:rPr>
              <a:t>Bondo</a:t>
            </a: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 sub county (</a:t>
            </a:r>
            <a:r>
              <a:rPr lang="en-GB" dirty="0" err="1">
                <a:solidFill>
                  <a:schemeClr val="bg2">
                    <a:lumMod val="50000"/>
                  </a:schemeClr>
                </a:solidFill>
              </a:rPr>
              <a:t>Barkanyango</a:t>
            </a: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 secondary school</a:t>
            </a:r>
            <a:r>
              <a:rPr lang="en-GB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 algn="l">
              <a:buFont typeface="Arial" charset="0"/>
              <a:buChar char="•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2002-2006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: Bachelor of Education (science) </a:t>
            </a:r>
            <a:r>
              <a:rPr lang="mr-IN" dirty="0">
                <a:solidFill>
                  <a:schemeClr val="bg2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physics and Mathematics </a:t>
            </a:r>
            <a:r>
              <a:rPr lang="mr-IN" dirty="0">
                <a:solidFill>
                  <a:schemeClr val="bg2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Moi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University,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Eldoret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2007-2012: Teacher at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Rapogi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High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school</a:t>
            </a:r>
          </a:p>
          <a:p>
            <a:pPr marL="342900" indent="-342900" algn="l">
              <a:buFont typeface="Arial" charset="0"/>
              <a:buChar char="•"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 algn="l">
              <a:buFont typeface="Arial" charset="0"/>
              <a:buChar char="•"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2008-2009: Masters in Physics </a:t>
            </a:r>
            <a:r>
              <a:rPr lang="mr-IN" dirty="0">
                <a:solidFill>
                  <a:schemeClr val="bg2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Moi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University,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Eldoret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(Part time) - </a:t>
            </a:r>
            <a:r>
              <a:rPr lang="en-US" dirty="0">
                <a:solidFill>
                  <a:srgbClr val="FF0000"/>
                </a:solidFill>
              </a:rPr>
              <a:t>Research on Theoretical nuclear physics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27" y="1844393"/>
            <a:ext cx="3557768" cy="389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30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214944" cy="504946"/>
          </a:xfrm>
        </p:spPr>
        <p:txBody>
          <a:bodyPr/>
          <a:lstStyle/>
          <a:p>
            <a:r>
              <a:rPr lang="en-US" dirty="0"/>
              <a:t>The Lecturers (aka your friends) </a:t>
            </a:r>
            <a:r>
              <a:rPr lang="mr-IN" dirty="0"/>
              <a:t>–</a:t>
            </a:r>
            <a:r>
              <a:rPr lang="en-US" dirty="0"/>
              <a:t> </a:t>
            </a:r>
            <a:r>
              <a:rPr lang="en-US" dirty="0" err="1"/>
              <a:t>Willice</a:t>
            </a:r>
            <a:r>
              <a:rPr lang="en-US" dirty="0"/>
              <a:t> </a:t>
            </a:r>
            <a:r>
              <a:rPr lang="en-US" dirty="0" err="1"/>
              <a:t>Obonyo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5310" y="1277145"/>
            <a:ext cx="4710897" cy="5345234"/>
          </a:xfrm>
        </p:spPr>
        <p:txBody>
          <a:bodyPr/>
          <a:lstStyle/>
          <a:p>
            <a:r>
              <a:rPr lang="en-US" dirty="0"/>
              <a:t>2013-2014: MSc (Astrophysics and space science), University of Cape Town </a:t>
            </a:r>
            <a:r>
              <a:rPr lang="en-GB" dirty="0"/>
              <a:t>funded by</a:t>
            </a:r>
            <a:r>
              <a:rPr lang="en-US" dirty="0"/>
              <a:t> SKA bursary. </a:t>
            </a:r>
            <a:r>
              <a:rPr lang="en-US" dirty="0">
                <a:solidFill>
                  <a:srgbClr val="FF0000"/>
                </a:solidFill>
              </a:rPr>
              <a:t>     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	- Topic</a:t>
            </a:r>
            <a:r>
              <a:rPr lang="en-US" dirty="0">
                <a:solidFill>
                  <a:srgbClr val="FF0000"/>
                </a:solidFill>
              </a:rPr>
              <a:t>: Spectroscopic and Photometric </a:t>
            </a:r>
            <a:r>
              <a:rPr lang="en-US" dirty="0" smtClean="0">
                <a:solidFill>
                  <a:srgbClr val="FF0000"/>
                </a:solidFill>
              </a:rPr>
              <a:t> 	study of </a:t>
            </a:r>
            <a:r>
              <a:rPr lang="en-US" dirty="0">
                <a:solidFill>
                  <a:srgbClr val="FF0000"/>
                </a:solidFill>
              </a:rPr>
              <a:t>open star cluster </a:t>
            </a:r>
            <a:r>
              <a:rPr lang="mr-IN" dirty="0">
                <a:solidFill>
                  <a:srgbClr val="FF0000"/>
                </a:solidFill>
              </a:rPr>
              <a:t>–</a:t>
            </a:r>
            <a:r>
              <a:rPr lang="en-US" dirty="0" err="1">
                <a:solidFill>
                  <a:srgbClr val="FF0000"/>
                </a:solidFill>
              </a:rPr>
              <a:t>Trumpler</a:t>
            </a:r>
            <a:r>
              <a:rPr lang="en-US" dirty="0">
                <a:solidFill>
                  <a:srgbClr val="FF0000"/>
                </a:solidFill>
              </a:rPr>
              <a:t> 27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	-</a:t>
            </a:r>
            <a:r>
              <a:rPr lang="en-US" dirty="0">
                <a:solidFill>
                  <a:srgbClr val="FF0000"/>
                </a:solidFill>
              </a:rPr>
              <a:t>Data used: optical spectra from 1.9m </a:t>
            </a:r>
            <a:r>
              <a:rPr lang="en-US" dirty="0" smtClean="0">
                <a:solidFill>
                  <a:srgbClr val="FF0000"/>
                </a:solidFill>
              </a:rPr>
              <a:t>	telescope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endParaRPr lang="en-US" dirty="0" smtClean="0"/>
          </a:p>
          <a:p>
            <a:r>
              <a:rPr lang="en-US" dirty="0" smtClean="0"/>
              <a:t>2016-2018</a:t>
            </a:r>
            <a:r>
              <a:rPr lang="mr-IN" dirty="0"/>
              <a:t>–</a:t>
            </a:r>
            <a:r>
              <a:rPr lang="en-US" dirty="0"/>
              <a:t> PhD (Astronomy) </a:t>
            </a:r>
            <a:r>
              <a:rPr lang="mr-IN" dirty="0"/>
              <a:t>–</a:t>
            </a:r>
            <a:r>
              <a:rPr lang="en-US" dirty="0"/>
              <a:t> University of Leeds funded by Newton Fund.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	- Topic</a:t>
            </a:r>
            <a:r>
              <a:rPr lang="en-US" dirty="0">
                <a:solidFill>
                  <a:srgbClr val="FF0000"/>
                </a:solidFill>
              </a:rPr>
              <a:t>:  Properties of Jets from massive </a:t>
            </a:r>
            <a:r>
              <a:rPr lang="en-US" dirty="0" smtClean="0">
                <a:solidFill>
                  <a:srgbClr val="FF0000"/>
                </a:solidFill>
              </a:rPr>
              <a:t>	young stellar </a:t>
            </a:r>
            <a:r>
              <a:rPr lang="en-US" dirty="0">
                <a:solidFill>
                  <a:srgbClr val="FF0000"/>
                </a:solidFill>
              </a:rPr>
              <a:t>objects.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	- Data </a:t>
            </a:r>
            <a:r>
              <a:rPr lang="en-US" dirty="0">
                <a:solidFill>
                  <a:srgbClr val="FF0000"/>
                </a:solidFill>
              </a:rPr>
              <a:t>used: VLA data at 1.5 GHz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	- Numerical </a:t>
            </a:r>
            <a:r>
              <a:rPr lang="en-US" dirty="0">
                <a:solidFill>
                  <a:srgbClr val="FF0000"/>
                </a:solidFill>
              </a:rPr>
              <a:t>simulation of thermal MYSO </a:t>
            </a:r>
            <a:r>
              <a:rPr lang="en-US" dirty="0" smtClean="0">
                <a:solidFill>
                  <a:srgbClr val="FF0000"/>
                </a:solidFill>
              </a:rPr>
              <a:t>	jets 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8" y="1814233"/>
            <a:ext cx="4140532" cy="405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4113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this school - broad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07" y="1115099"/>
            <a:ext cx="4572632" cy="5345234"/>
          </a:xfrm>
        </p:spPr>
        <p:txBody>
          <a:bodyPr/>
          <a:lstStyle/>
          <a:p>
            <a:r>
              <a:rPr lang="en-US" dirty="0" smtClean="0"/>
              <a:t>Improve your understanding of the basics of radio interferometry</a:t>
            </a:r>
          </a:p>
          <a:p>
            <a:endParaRPr lang="en-US" dirty="0"/>
          </a:p>
          <a:p>
            <a:r>
              <a:rPr lang="en-US" dirty="0" smtClean="0"/>
              <a:t>Become familiar with the data produced by modern radio interferometers, in particular the EVN</a:t>
            </a:r>
          </a:p>
          <a:p>
            <a:endParaRPr lang="en-US" dirty="0"/>
          </a:p>
          <a:p>
            <a:r>
              <a:rPr lang="en-US" dirty="0" smtClean="0"/>
              <a:t>Introduction to calibration and imaging strategies such as continuum imaging, self-calibration, flagging, spectral lines, error recognition </a:t>
            </a:r>
            <a:r>
              <a:rPr lang="en-US" dirty="0" err="1" smtClean="0"/>
              <a:t>etc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Be able to produce science ready products</a:t>
            </a:r>
          </a:p>
          <a:p>
            <a:endParaRPr lang="en-US" dirty="0"/>
          </a:p>
          <a:p>
            <a:r>
              <a:rPr lang="en-US" dirty="0" err="1" smtClean="0"/>
              <a:t>Familarity</a:t>
            </a:r>
            <a:r>
              <a:rPr lang="en-US" dirty="0" smtClean="0"/>
              <a:t> with common astronomy tools, such as UNIX, Python, DS9, CASA</a:t>
            </a:r>
          </a:p>
          <a:p>
            <a:endParaRPr lang="en-US" dirty="0"/>
          </a:p>
          <a:p>
            <a:r>
              <a:rPr lang="en-US" dirty="0" smtClean="0"/>
              <a:t>Have fun! </a:t>
            </a:r>
            <a:endParaRPr lang="en-US" dirty="0"/>
          </a:p>
        </p:txBody>
      </p:sp>
      <p:pic>
        <p:nvPicPr>
          <p:cNvPr id="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78307" y="2361177"/>
            <a:ext cx="4032747" cy="227197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847337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Jam-packed Agenda </a:t>
            </a:r>
            <a:r>
              <a:rPr lang="mr-IN" dirty="0" smtClean="0"/>
              <a:t>–</a:t>
            </a:r>
            <a:r>
              <a:rPr lang="en-US" dirty="0" smtClean="0"/>
              <a:t> Week 1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181"/>
          <a:stretch/>
        </p:blipFill>
        <p:spPr>
          <a:xfrm>
            <a:off x="1967696" y="915172"/>
            <a:ext cx="4386805" cy="59428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06856" y="2775627"/>
            <a:ext cx="102657" cy="64120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5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6591151" y="1213969"/>
            <a:ext cx="1927816" cy="5345234"/>
          </a:xfrm>
        </p:spPr>
        <p:txBody>
          <a:bodyPr/>
          <a:lstStyle/>
          <a:p>
            <a:r>
              <a:rPr lang="en-US" smtClean="0"/>
              <a:t>Roughly one </a:t>
            </a:r>
            <a:r>
              <a:rPr lang="en-US" dirty="0" smtClean="0"/>
              <a:t>lecture in the morning and afternoon, with a couple of hours with hands on </a:t>
            </a:r>
            <a:r>
              <a:rPr lang="en-US" smtClean="0"/>
              <a:t>data reduction in between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054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927" y="351253"/>
            <a:ext cx="5400139" cy="504946"/>
          </a:xfrm>
        </p:spPr>
        <p:txBody>
          <a:bodyPr/>
          <a:lstStyle/>
          <a:p>
            <a:r>
              <a:rPr lang="en-US" dirty="0" smtClean="0"/>
              <a:t>The benefits from this experience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74598" y="1126673"/>
            <a:ext cx="4352713" cy="5345234"/>
          </a:xfrm>
        </p:spPr>
        <p:txBody>
          <a:bodyPr/>
          <a:lstStyle/>
          <a:p>
            <a:r>
              <a:rPr lang="en-US" dirty="0" smtClean="0"/>
              <a:t>Hands on experience with data similar to what will be produced by the AVN </a:t>
            </a:r>
          </a:p>
          <a:p>
            <a:endParaRPr lang="en-US" dirty="0"/>
          </a:p>
          <a:p>
            <a:r>
              <a:rPr lang="en-US" dirty="0" smtClean="0"/>
              <a:t>Experience with reducing data to a quality that you can produce scientific data</a:t>
            </a:r>
          </a:p>
          <a:p>
            <a:endParaRPr lang="en-US" dirty="0"/>
          </a:p>
          <a:p>
            <a:r>
              <a:rPr lang="en-US" dirty="0" smtClean="0"/>
              <a:t>Gain knowledge of what makes a compelling telescope proposal </a:t>
            </a:r>
          </a:p>
          <a:p>
            <a:endParaRPr lang="en-US" dirty="0"/>
          </a:p>
          <a:p>
            <a:r>
              <a:rPr lang="en-US" dirty="0" smtClean="0"/>
              <a:t>Programming experience that is applicable outside of astronomy too</a:t>
            </a:r>
          </a:p>
          <a:p>
            <a:endParaRPr lang="en-US" dirty="0"/>
          </a:p>
          <a:p>
            <a:r>
              <a:rPr lang="en-US" dirty="0" smtClean="0"/>
              <a:t>Signal processing vital to electronic engineering and hardware production</a:t>
            </a:r>
          </a:p>
          <a:p>
            <a:endParaRPr lang="en-US" dirty="0"/>
          </a:p>
          <a:p>
            <a:r>
              <a:rPr lang="en-US" dirty="0" smtClean="0"/>
              <a:t>SKA jobs coming up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243" b="-300"/>
          <a:stretch/>
        </p:blipFill>
        <p:spPr>
          <a:xfrm>
            <a:off x="296767" y="1786427"/>
            <a:ext cx="3911770" cy="306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027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do this!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1739337"/>
            <a:ext cx="65151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481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S Master">
  <a:themeElements>
    <a:clrScheme name="Custom 1">
      <a:dk1>
        <a:sysClr val="windowText" lastClr="000000"/>
      </a:dk1>
      <a:lt1>
        <a:sysClr val="window" lastClr="FFFFFF"/>
      </a:lt1>
      <a:dk2>
        <a:srgbClr val="12416C"/>
      </a:dk2>
      <a:lt2>
        <a:srgbClr val="FBCD6B"/>
      </a:lt2>
      <a:accent1>
        <a:srgbClr val="CE1126"/>
      </a:accent1>
      <a:accent2>
        <a:srgbClr val="12416C"/>
      </a:accent2>
      <a:accent3>
        <a:srgbClr val="F9B72C"/>
      </a:accent3>
      <a:accent4>
        <a:srgbClr val="BBBDC0"/>
      </a:accent4>
      <a:accent5>
        <a:srgbClr val="E68892"/>
      </a:accent5>
      <a:accent6>
        <a:srgbClr val="88A0B5"/>
      </a:accent6>
      <a:hlink>
        <a:srgbClr val="0000FF"/>
      </a:hlink>
      <a:folHlink>
        <a:srgbClr val="0000FF"/>
      </a:folHlink>
    </a:clrScheme>
    <a:fontScheme name="UNIS_0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15889</TotalTime>
  <Words>407</Words>
  <Application>Microsoft Macintosh PowerPoint</Application>
  <PresentationFormat>On-screen Show (4:3)</PresentationFormat>
  <Paragraphs>67</Paragraphs>
  <Slides>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Helvetica</vt:lpstr>
      <vt:lpstr>Helvetica Light</vt:lpstr>
      <vt:lpstr>Lucida Grande</vt:lpstr>
      <vt:lpstr>ＭＳ Ｐゴシック</vt:lpstr>
      <vt:lpstr>Trebuchet MS</vt:lpstr>
      <vt:lpstr>Arial</vt:lpstr>
      <vt:lpstr>White</vt:lpstr>
      <vt:lpstr>1_White</vt:lpstr>
      <vt:lpstr>2_UNIS Master</vt:lpstr>
      <vt:lpstr>1_UNIS Master</vt:lpstr>
      <vt:lpstr>3_UNIS Master</vt:lpstr>
      <vt:lpstr>Kenyan Radio Astronomy School</vt:lpstr>
      <vt:lpstr>The Lecturers (aka your friends) – Dr. Joe Callingham </vt:lpstr>
      <vt:lpstr>The Lecturers (aka your friends) – Dr. Joe Callingham </vt:lpstr>
      <vt:lpstr>The Lecturers (aka your friends) – Willice Obonyo</vt:lpstr>
      <vt:lpstr>The Lecturers (aka your friends) – Willice Obonyo</vt:lpstr>
      <vt:lpstr>Goals of this school - broad</vt:lpstr>
      <vt:lpstr>Jam-packed Agenda – Week 1</vt:lpstr>
      <vt:lpstr>The benefits from this experience</vt:lpstr>
      <vt:lpstr>Lets do this! 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jcal9993@uni.sydney.edu.au</cp:lastModifiedBy>
  <cp:revision>654</cp:revision>
  <dcterms:modified xsi:type="dcterms:W3CDTF">2018-05-28T06:49:08Z</dcterms:modified>
</cp:coreProperties>
</file>