
<file path=[Content_Types].xml><?xml version="1.0" encoding="utf-8"?>
<Types xmlns="http://schemas.openxmlformats.org/package/2006/content-types">
  <Default Extension="jpg" ContentType="image/jpeg"/>
  <Default Extension="emf" ContentType="image/x-emf"/>
  <Default Extension="jpeg" ContentType="image/jpeg"/>
  <Default Extension="xml" ContentType="application/xml"/>
  <Default Extension="bin" ContentType="application/vnd.openxmlformats-officedocument.oleObject"/>
  <Default Extension="vml" ContentType="application/vnd.openxmlformats-officedocument.vmlDrawing"/>
  <Default Extension="wdp" ContentType="image/vnd.ms-photo"/>
  <Default Extension="png" ContentType="image/png"/>
  <Default Extension="wmf" ContentType="image/x-wmf"/>
  <Default Extension="rels" ContentType="application/vnd.openxmlformats-package.relationships+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84" r:id="rId3"/>
    <p:sldMasterId id="2147483695" r:id="rId4"/>
    <p:sldMasterId id="2147483702" r:id="rId5"/>
  </p:sldMasterIdLst>
  <p:notesMasterIdLst>
    <p:notesMasterId r:id="rId24"/>
  </p:notesMasterIdLst>
  <p:handoutMasterIdLst>
    <p:handoutMasterId r:id="rId25"/>
  </p:handoutMasterIdLst>
  <p:sldIdLst>
    <p:sldId id="296" r:id="rId6"/>
    <p:sldId id="579" r:id="rId7"/>
    <p:sldId id="570" r:id="rId8"/>
    <p:sldId id="576" r:id="rId9"/>
    <p:sldId id="577" r:id="rId10"/>
    <p:sldId id="578" r:id="rId11"/>
    <p:sldId id="580" r:id="rId12"/>
    <p:sldId id="581" r:id="rId13"/>
    <p:sldId id="583" r:id="rId14"/>
    <p:sldId id="584" r:id="rId15"/>
    <p:sldId id="585" r:id="rId16"/>
    <p:sldId id="586" r:id="rId17"/>
    <p:sldId id="587" r:id="rId18"/>
    <p:sldId id="588" r:id="rId19"/>
    <p:sldId id="589" r:id="rId20"/>
    <p:sldId id="590" r:id="rId21"/>
    <p:sldId id="582" r:id="rId22"/>
    <p:sldId id="563" r:id="rId23"/>
  </p:sldIdLst>
  <p:sldSz cx="9144000" cy="6858000" type="screen4x3"/>
  <p:notesSz cx="6858000" cy="9144000"/>
  <p:defaultTextStyle>
    <a:lvl1pPr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1pPr>
    <a:lvl2pPr indent="160679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2pPr>
    <a:lvl3pPr indent="32135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3pPr>
    <a:lvl4pPr indent="482038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4pPr>
    <a:lvl5pPr indent="64271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5pPr>
    <a:lvl6pPr indent="80339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6pPr>
    <a:lvl7pPr indent="964075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7pPr>
    <a:lvl8pPr indent="1124756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8pPr>
    <a:lvl9pPr indent="1285434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cal9993@uni.sydney.edu.au" initials="j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7F7F7"/>
    <a:srgbClr val="C3022A"/>
    <a:srgbClr val="00016D"/>
    <a:srgbClr val="1F7C1A"/>
    <a:srgbClr val="1C78FF"/>
    <a:srgbClr val="242C47"/>
    <a:srgbClr val="E1E0DB"/>
    <a:srgbClr val="E2E0D5"/>
    <a:srgbClr val="E7E6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006"/>
    <p:restoredTop sz="85842" autoAdjust="0"/>
  </p:normalViewPr>
  <p:slideViewPr>
    <p:cSldViewPr snapToGrid="0" snapToObjects="1">
      <p:cViewPr varScale="1">
        <p:scale>
          <a:sx n="47" d="100"/>
          <a:sy n="47" d="100"/>
        </p:scale>
        <p:origin x="208" y="9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commentAuthors" Target="commentAuthors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Relationship Id="rId2" Type="http://schemas.openxmlformats.org/officeDocument/2006/relationships/image" Target="../media/image41.wmf"/><Relationship Id="rId3" Type="http://schemas.openxmlformats.org/officeDocument/2006/relationships/image" Target="../media/image4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Relationship Id="rId2" Type="http://schemas.openxmlformats.org/officeDocument/2006/relationships/image" Target="../media/image4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D2F2C-D0FA-6149-85B4-89BFCCA35B11}" type="datetimeFigureOut">
              <a:rPr lang="en-US" smtClean="0"/>
              <a:t>6/5/18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9683EF-2446-AE45-AAF6-6C43FDB73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075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82440477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321357">
      <a:defRPr sz="1500">
        <a:latin typeface="Lucida Grande"/>
        <a:ea typeface="Lucida Grande"/>
        <a:cs typeface="Lucida Grande"/>
        <a:sym typeface="Lucida Grande"/>
      </a:defRPr>
    </a:lvl1pPr>
    <a:lvl2pPr indent="160679" defTabSz="321357">
      <a:defRPr sz="1500">
        <a:latin typeface="Lucida Grande"/>
        <a:ea typeface="Lucida Grande"/>
        <a:cs typeface="Lucida Grande"/>
        <a:sym typeface="Lucida Grande"/>
      </a:defRPr>
    </a:lvl2pPr>
    <a:lvl3pPr indent="321357" defTabSz="321357">
      <a:defRPr sz="1500">
        <a:latin typeface="Lucida Grande"/>
        <a:ea typeface="Lucida Grande"/>
        <a:cs typeface="Lucida Grande"/>
        <a:sym typeface="Lucida Grande"/>
      </a:defRPr>
    </a:lvl3pPr>
    <a:lvl4pPr indent="482038" defTabSz="321357">
      <a:defRPr sz="1500">
        <a:latin typeface="Lucida Grande"/>
        <a:ea typeface="Lucida Grande"/>
        <a:cs typeface="Lucida Grande"/>
        <a:sym typeface="Lucida Grande"/>
      </a:defRPr>
    </a:lvl4pPr>
    <a:lvl5pPr indent="642717" defTabSz="321357">
      <a:defRPr sz="1500">
        <a:latin typeface="Lucida Grande"/>
        <a:ea typeface="Lucida Grande"/>
        <a:cs typeface="Lucida Grande"/>
        <a:sym typeface="Lucida Grande"/>
      </a:defRPr>
    </a:lvl5pPr>
    <a:lvl6pPr indent="803397" defTabSz="321357">
      <a:defRPr sz="1500">
        <a:latin typeface="Lucida Grande"/>
        <a:ea typeface="Lucida Grande"/>
        <a:cs typeface="Lucida Grande"/>
        <a:sym typeface="Lucida Grande"/>
      </a:defRPr>
    </a:lvl6pPr>
    <a:lvl7pPr indent="964075" defTabSz="321357">
      <a:defRPr sz="1500">
        <a:latin typeface="Lucida Grande"/>
        <a:ea typeface="Lucida Grande"/>
        <a:cs typeface="Lucida Grande"/>
        <a:sym typeface="Lucida Grande"/>
      </a:defRPr>
    </a:lvl7pPr>
    <a:lvl8pPr indent="1124756" defTabSz="321357">
      <a:defRPr sz="1500">
        <a:latin typeface="Lucida Grande"/>
        <a:ea typeface="Lucida Grande"/>
        <a:cs typeface="Lucida Grande"/>
        <a:sym typeface="Lucida Grande"/>
      </a:defRPr>
    </a:lvl8pPr>
    <a:lvl9pPr indent="1285434" defTabSz="321357">
      <a:defRPr sz="15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719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1.gif"/><Relationship Id="rId5" Type="http://schemas.openxmlformats.org/officeDocument/2006/relationships/image" Target="../media/image16.png"/><Relationship Id="rId6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6.png"/><Relationship Id="rId5" Type="http://schemas.openxmlformats.org/officeDocument/2006/relationships/image" Target="../media/image2.png"/><Relationship Id="rId6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20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emf"/><Relationship Id="rId3" Type="http://schemas.openxmlformats.org/officeDocument/2006/relationships/image" Target="../media/image4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>
            <a:spLocks noChangeAspect="1"/>
          </p:cNvSpPr>
          <p:nvPr userDrawn="1"/>
        </p:nvSpPr>
        <p:spPr>
          <a:xfrm>
            <a:off x="5638800" y="-437681"/>
            <a:ext cx="7812000" cy="7812000"/>
          </a:xfrm>
          <a:prstGeom prst="ellipse">
            <a:avLst/>
          </a:prstGeom>
          <a:solidFill>
            <a:srgbClr val="00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  <a:prstGeom prst="rect">
            <a:avLst/>
          </a:prstGeo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33" t="2267" r="6805" b="2032"/>
          <a:stretch/>
        </p:blipFill>
        <p:spPr>
          <a:xfrm>
            <a:off x="4484808" y="1513427"/>
            <a:ext cx="2340000" cy="2339499"/>
          </a:xfrm>
          <a:prstGeom prst="ellipse">
            <a:avLst/>
          </a:prstGeom>
          <a:ln>
            <a:solidFill>
              <a:srgbClr val="000000"/>
            </a:solidFill>
          </a:ln>
        </p:spPr>
      </p:pic>
      <p:pic>
        <p:nvPicPr>
          <p:cNvPr id="11" name="Picture 10" descr="fig_cena_all_pretty.jpg"/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49" b="93969" l="9989" r="89927">
                        <a14:foregroundMark x1="26749" y1="17174" x2="26749" y2="17174"/>
                        <a14:backgroundMark x1="49328" y1="10368" x2="48573" y2="2369"/>
                        <a14:backgroundMark x1="49328" y1="89575" x2="49328" y2="895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8208" y="-310681"/>
            <a:ext cx="3741592" cy="729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712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108536main_NeutronStar-Print1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890" b="-6118"/>
          <a:stretch/>
        </p:blipFill>
        <p:spPr>
          <a:xfrm flipH="1">
            <a:off x="5621467" y="-393389"/>
            <a:ext cx="7792277" cy="7695000"/>
          </a:xfrm>
          <a:prstGeom prst="ellipse">
            <a:avLst/>
          </a:prstGeom>
        </p:spPr>
      </p:pic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20" name="Picture 19" descr="ASKAP_sun up_antennas.JPG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4808" y="1549488"/>
            <a:ext cx="2318397" cy="2303438"/>
          </a:xfrm>
          <a:prstGeom prst="ellipse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135470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7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80047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000858" y="0"/>
            <a:ext cx="316430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Picture 6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1914" y="354688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576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04435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 userDrawn="1"/>
        </p:nvSpPr>
        <p:spPr>
          <a:xfrm>
            <a:off x="454833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grpSp>
        <p:nvGrpSpPr>
          <p:cNvPr id="16" name="Group 16"/>
          <p:cNvGrpSpPr/>
          <p:nvPr userDrawn="1"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13" name="Shape 13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4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15" name="pasted-image.pdf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7" name="pasted-image.pdf"/>
          <p:cNvPicPr/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46911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5"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4"/>
          <p:cNvGrpSpPr/>
          <p:nvPr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21" name="Shape 21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23" name="pasted-image.pdf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" name="Shape 25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pic>
        <p:nvPicPr>
          <p:cNvPr id="26" name="pasted-image.pdf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8" name="Shape 28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63306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044311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/ Circle and 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-4481989" y="-4357688"/>
            <a:ext cx="11579764" cy="11579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31" name="pasted-image.pdf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Shape 33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xfrm>
            <a:off x="41969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5" name="Shape 35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81165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0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1"/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208299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lank w/ 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-3624738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97538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Subtitle, Photo -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2pPr marL="0" indent="160729">
              <a:buSzTx/>
              <a:buNone/>
            </a:lvl2pPr>
            <a:lvl3pPr marL="0" indent="321457">
              <a:buSzTx/>
              <a:buNone/>
            </a:lvl3pPr>
            <a:lvl4pPr marL="0" indent="482186">
              <a:buSzTx/>
              <a:buNone/>
            </a:lvl4pPr>
            <a:lvl5pPr marL="0" indent="642915">
              <a:buSzTx/>
              <a:buNone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0114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Subtitle, Photo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47" name="Shape 47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65276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85805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Copy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97703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>
              <a:spcBef>
                <a:spcPts val="0"/>
              </a:spcBef>
              <a:defRPr>
                <a:solidFill>
                  <a:srgbClr val="53585F"/>
                </a:solidFill>
              </a:defRPr>
            </a:lvl2pPr>
            <a:lvl3pPr>
              <a:spcBef>
                <a:spcPts val="0"/>
              </a:spcBef>
              <a:defRPr>
                <a:solidFill>
                  <a:srgbClr val="53585F"/>
                </a:solidFill>
              </a:defRPr>
            </a:lvl3pPr>
            <a:lvl4pPr>
              <a:spcBef>
                <a:spcPts val="0"/>
              </a:spcBef>
              <a:defRPr>
                <a:solidFill>
                  <a:srgbClr val="53585F"/>
                </a:solidFill>
              </a:defRPr>
            </a:lvl4pPr>
            <a:lvl5pPr>
              <a:spcBef>
                <a:spcPts val="0"/>
              </a:spcBef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3267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asted-image.pdf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40954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58" name="Shape 58"/>
          <p:cNvSpPr/>
          <p:nvPr/>
        </p:nvSpPr>
        <p:spPr>
          <a:xfrm>
            <a:off x="-4857035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5389" y="3082571"/>
            <a:ext cx="10454780" cy="138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06580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240742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7631523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02800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19976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98453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7977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3445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7078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53411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10217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1636020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391434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4717790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011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41173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60401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7412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118468" y="0"/>
            <a:ext cx="305999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28784" y="170420"/>
            <a:ext cx="3037309" cy="82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383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42907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79736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41497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8648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4741037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8943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4" y="1295401"/>
            <a:ext cx="4321176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9" y="1295401"/>
            <a:ext cx="4270375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64605" y="6586742"/>
            <a:ext cx="249208" cy="214314"/>
          </a:xfrm>
          <a:prstGeom prst="rect">
            <a:avLst/>
          </a:prstGeom>
        </p:spPr>
        <p:txBody>
          <a:bodyPr lIns="91435" tIns="45718" rIns="91435" bIns="45718"/>
          <a:lstStyle/>
          <a:p>
            <a:fld id="{5EB0718A-1B3D-42D2-9A2B-FB6CFA4B4E8D}" type="slidenum">
              <a:rPr>
                <a:solidFill>
                  <a:srgbClr val="CE1126"/>
                </a:solidFill>
              </a:rPr>
              <a:pPr/>
              <a:t>‹#›</a:t>
            </a:fld>
            <a:endParaRPr>
              <a:solidFill>
                <a:srgbClr val="CE11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47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318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 HEADING [1 line only]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2582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/>
          <p:nvPr/>
        </p:nvSpPr>
        <p:spPr>
          <a:xfrm>
            <a:off x="-2214562" y="1331063"/>
            <a:ext cx="6172385" cy="61723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sp>
        <p:nvSpPr>
          <p:cNvPr id="8" name="Shape 8"/>
          <p:cNvSpPr/>
          <p:nvPr/>
        </p:nvSpPr>
        <p:spPr>
          <a:xfrm>
            <a:off x="2648089" y="2047235"/>
            <a:ext cx="3120717" cy="3120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9" name="Shape 9"/>
          <p:cNvSpPr>
            <a:spLocks noGrp="1"/>
          </p:cNvSpPr>
          <p:nvPr>
            <p:ph type="title"/>
          </p:nvPr>
        </p:nvSpPr>
        <p:spPr>
          <a:xfrm>
            <a:off x="5866805" y="1033576"/>
            <a:ext cx="3120717" cy="6883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 i="0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 dirty="0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xfrm>
            <a:off x="5866805" y="1736823"/>
            <a:ext cx="3120717" cy="121939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  <a:latin typeface="Helvetica Light"/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5872821" y="4846484"/>
            <a:ext cx="3170039" cy="642938"/>
          </a:xfrm>
        </p:spPr>
        <p:txBody>
          <a:bodyPr vert="horz"/>
          <a:lstStyle>
            <a:lvl1pPr>
              <a:defRPr sz="1700" b="1" i="0" spc="70">
                <a:solidFill>
                  <a:schemeClr val="tx2">
                    <a:lumMod val="75000"/>
                  </a:schemeClr>
                </a:solidFill>
                <a:latin typeface="Helvetic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1100" b="1" dirty="0" smtClean="0">
                <a:solidFill>
                  <a:srgbClr val="53585F"/>
                </a:solidFill>
              </a:rPr>
              <a:t>Double-click to edit Name/Title</a:t>
            </a:r>
            <a:endParaRPr lang="en-US" sz="1100" b="1" dirty="0">
              <a:solidFill>
                <a:srgbClr val="5358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2835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.png"/><Relationship Id="rId1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2.xml"/><Relationship Id="rId15" Type="http://schemas.openxmlformats.org/officeDocument/2006/relationships/theme" Target="../theme/theme2.xml"/><Relationship Id="rId16" Type="http://schemas.openxmlformats.org/officeDocument/2006/relationships/image" Target="../media/image2.png"/><Relationship Id="rId17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1.png"/><Relationship Id="rId12" Type="http://schemas.openxmlformats.org/officeDocument/2006/relationships/image" Target="../media/image22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theme" Target="../theme/theme5.xml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6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405823" y="6249573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hape 54"/>
          <p:cNvSpPr txBox="1">
            <a:spLocks/>
          </p:cNvSpPr>
          <p:nvPr userDrawn="1"/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 defTabSz="410625">
              <a:defRPr sz="2500" b="1">
                <a:solidFill>
                  <a:srgbClr val="303B5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dirty="0" smtClean="0"/>
              <a:t>Title Text</a:t>
            </a:r>
            <a:endParaRPr lang="en-US" dirty="0"/>
          </a:p>
        </p:txBody>
      </p:sp>
      <p:sp>
        <p:nvSpPr>
          <p:cNvPr id="10" name="Shape 55"/>
          <p:cNvSpPr txBox="1">
            <a:spLocks/>
          </p:cNvSpPr>
          <p:nvPr userDrawn="1"/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marR="0" indent="-195330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Lucida Grande"/>
              <a:buChar char="›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1pPr>
            <a:lvl2pPr marL="572596" marR="0" indent="-260068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2pPr>
            <a:lvl3pPr marL="807115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3pPr>
            <a:lvl4pPr marL="1119549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4pPr>
            <a:lvl5pPr marL="1431978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5pPr>
            <a:lvl6pPr marL="177044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082880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239530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2707744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Five</a:t>
            </a:r>
            <a:endParaRPr lang="en-US" sz="1700" dirty="0">
              <a:solidFill>
                <a:srgbClr val="53585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57" r:id="rId3"/>
    <p:sldLayoutId id="2147483666" r:id="rId4"/>
    <p:sldLayoutId id="2147483664" r:id="rId5"/>
    <p:sldLayoutId id="2147483660" r:id="rId6"/>
    <p:sldLayoutId id="2147483661" r:id="rId7"/>
    <p:sldLayoutId id="2147483665" r:id="rId8"/>
  </p:sldLayoutIdLst>
  <p:transition spd="med"/>
  <p:timing>
    <p:tnLst>
      <p:par>
        <p:cTn id="1" dur="indefinite" restart="never" nodeType="tmRoot"/>
      </p:par>
    </p:tnLst>
  </p:timing>
  <p:txStyles>
    <p:titleStyle>
      <a:lvl1pPr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679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35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038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71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39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075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4756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434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defTabSz="410625" eaLnBrk="1" fontAlgn="auto" latinLnBrk="0" hangingPunct="1">
        <a:lnSpc>
          <a:spcPct val="100000"/>
        </a:lnSpc>
        <a:spcBef>
          <a:spcPts val="2250"/>
        </a:spcBef>
        <a:spcAft>
          <a:spcPts val="0"/>
        </a:spcAft>
        <a:buClrTx/>
        <a:buSzTx/>
        <a:buFontTx/>
        <a:buNone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1pPr>
      <a:lvl2pPr marL="49467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2pPr>
      <a:lvl3pPr marL="807115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3pPr>
      <a:lvl4pPr marL="111954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4pPr>
      <a:lvl5pPr marL="1431978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5pPr>
      <a:lvl6pPr marL="177044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2880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530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7744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679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35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038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71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39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075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4756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434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405823" y="6249567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392906" y="1115099"/>
            <a:ext cx="8358188" cy="4741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4962865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</p:sldLayoutIdLst>
  <p:transition spd="med"/>
  <p:txStyles>
    <p:titleStyle>
      <a:lvl1pPr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7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457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186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915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643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372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5101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8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defTabSz="410751">
        <a:spcBef>
          <a:spcPts val="2250"/>
        </a:spcBef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1pPr>
      <a:lvl2pPr marL="494835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2pPr>
      <a:lvl3pPr marL="807363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3pPr>
      <a:lvl4pPr marL="1119891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4pPr>
      <a:lvl5pPr marL="1432419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5pPr>
      <a:lvl6pPr marL="1770991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3519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6047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8575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7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457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186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915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643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372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5101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8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573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20212_caastro_powerpoint6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7" descr="20212_caastro_powerpoint6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72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" t="4688" r="1891" b="78905"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1" t="4134" r="73535" b="82224"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3311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5.png"/><Relationship Id="rId5" Type="http://schemas.openxmlformats.org/officeDocument/2006/relationships/image" Target="../media/image26.jpeg"/><Relationship Id="rId6" Type="http://schemas.openxmlformats.org/officeDocument/2006/relationships/image" Target="../media/image27.tiff"/><Relationship Id="rId7" Type="http://schemas.openxmlformats.org/officeDocument/2006/relationships/image" Target="../media/image28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38.wmf"/><Relationship Id="rId5" Type="http://schemas.openxmlformats.org/officeDocument/2006/relationships/image" Target="../media/image39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40.wmf"/><Relationship Id="rId5" Type="http://schemas.openxmlformats.org/officeDocument/2006/relationships/oleObject" Target="../embeddings/oleObject3.bin"/><Relationship Id="rId6" Type="http://schemas.openxmlformats.org/officeDocument/2006/relationships/image" Target="../media/image41.wmf"/><Relationship Id="rId7" Type="http://schemas.openxmlformats.org/officeDocument/2006/relationships/oleObject" Target="../embeddings/oleObject4.bin"/><Relationship Id="rId8" Type="http://schemas.openxmlformats.org/officeDocument/2006/relationships/image" Target="../media/image42.w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4" Type="http://schemas.openxmlformats.org/officeDocument/2006/relationships/image" Target="../media/image43.w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4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4" Type="http://schemas.openxmlformats.org/officeDocument/2006/relationships/oleObject" Target="../embeddings/oleObject6.bin"/><Relationship Id="rId5" Type="http://schemas.openxmlformats.org/officeDocument/2006/relationships/image" Target="../media/image45.emf"/><Relationship Id="rId6" Type="http://schemas.openxmlformats.org/officeDocument/2006/relationships/oleObject" Target="../embeddings/oleObject7.bin"/><Relationship Id="rId7" Type="http://schemas.openxmlformats.org/officeDocument/2006/relationships/image" Target="../media/image46.emf"/><Relationship Id="rId8" Type="http://schemas.openxmlformats.org/officeDocument/2006/relationships/image" Target="../media/image48.jpeg"/><Relationship Id="rId9" Type="http://schemas.openxmlformats.org/officeDocument/2006/relationships/image" Target="../media/image49.png"/><Relationship Id="rId10" Type="http://schemas.openxmlformats.org/officeDocument/2006/relationships/image" Target="../media/image50.tif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3" Type="http://schemas.openxmlformats.org/officeDocument/2006/relationships/image" Target="../media/image33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0"/>
          <p:cNvSpPr>
            <a:spLocks noGrp="1"/>
          </p:cNvSpPr>
          <p:nvPr>
            <p:ph type="title"/>
          </p:nvPr>
        </p:nvSpPr>
        <p:spPr>
          <a:xfrm>
            <a:off x="160213" y="1453219"/>
            <a:ext cx="4420965" cy="145462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Introduction to </a:t>
            </a:r>
            <a:r>
              <a:rPr lang="en-US" sz="3600" dirty="0" err="1" smtClean="0"/>
              <a:t>polarisation</a:t>
            </a:r>
            <a:r>
              <a:rPr lang="en-US" sz="3600" dirty="0" smtClean="0"/>
              <a:t> (aka the hard stuff)</a:t>
            </a:r>
            <a:endParaRPr lang="en-US" sz="3500" dirty="0"/>
          </a:p>
        </p:txBody>
      </p:sp>
      <p:sp>
        <p:nvSpPr>
          <p:cNvPr id="10" name="Title 10"/>
          <p:cNvSpPr txBox="1">
            <a:spLocks/>
          </p:cNvSpPr>
          <p:nvPr/>
        </p:nvSpPr>
        <p:spPr>
          <a:xfrm>
            <a:off x="259275" y="2780789"/>
            <a:ext cx="4338691" cy="1454620"/>
          </a:xfrm>
          <a:prstGeom prst="rect">
            <a:avLst/>
          </a:prstGeom>
        </p:spPr>
        <p:txBody>
          <a:bodyPr>
            <a:noAutofit/>
          </a:bodyPr>
          <a:lstStyle>
            <a:lvl1pPr defTabSz="410625"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/>
            <a:r>
              <a:rPr lang="en-US" sz="3600" dirty="0" smtClean="0"/>
              <a:t> </a:t>
            </a:r>
            <a:endParaRPr lang="en-US" sz="35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11" y="120128"/>
            <a:ext cx="3606317" cy="9809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897" y="3085003"/>
            <a:ext cx="4113596" cy="228780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spc="0" normalizeH="0" baseline="0" dirty="0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Joe </a:t>
            </a:r>
            <a:r>
              <a:rPr kumimoji="0" lang="en-US" sz="2400" b="0" i="0" u="none" strike="noStrike" cap="none" spc="0" normalizeH="0" baseline="0" dirty="0" err="1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Callingham</a:t>
            </a:r>
            <a:r>
              <a:rPr lang="en-US" sz="2400" dirty="0">
                <a:solidFill>
                  <a:srgbClr val="242C47"/>
                </a:solidFill>
              </a:rPr>
              <a:t> </a:t>
            </a:r>
            <a:r>
              <a:rPr lang="en-US" sz="2400" dirty="0" smtClean="0">
                <a:solidFill>
                  <a:srgbClr val="242C47"/>
                </a:solidFill>
              </a:rPr>
              <a:t>(ASTRON)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Kenyan Radio Astronomy School,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Nairobi, Kenya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6</a:t>
            </a:r>
            <a:r>
              <a:rPr lang="en-US" sz="1600" i="1" baseline="30000" dirty="0" smtClean="0">
                <a:solidFill>
                  <a:srgbClr val="242C47"/>
                </a:solidFill>
              </a:rPr>
              <a:t>th</a:t>
            </a:r>
            <a:r>
              <a:rPr lang="en-US" sz="1600" i="1" dirty="0" smtClean="0">
                <a:solidFill>
                  <a:srgbClr val="242C47"/>
                </a:solidFill>
              </a:rPr>
              <a:t> </a:t>
            </a:r>
            <a:r>
              <a:rPr lang="en-US" sz="1600" i="1" dirty="0" smtClean="0">
                <a:solidFill>
                  <a:srgbClr val="242C47"/>
                </a:solidFill>
              </a:rPr>
              <a:t>of June </a:t>
            </a:r>
            <a:r>
              <a:rPr lang="en-US" sz="1600" i="1" dirty="0" smtClean="0">
                <a:solidFill>
                  <a:srgbClr val="242C47"/>
                </a:solidFill>
              </a:rPr>
              <a:t>2018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600" i="1" dirty="0">
              <a:solidFill>
                <a:srgbClr val="242C47"/>
              </a:solidFill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dirty="0" smtClean="0">
                <a:solidFill>
                  <a:srgbClr val="242C47"/>
                </a:solidFill>
              </a:rPr>
              <a:t>Thanks to Dave McConnell and Bob Sault</a:t>
            </a:r>
            <a:endParaRPr lang="en-US" sz="1600" dirty="0" smtClean="0">
              <a:solidFill>
                <a:srgbClr val="242C47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2115" y="1459722"/>
            <a:ext cx="2629069" cy="25117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6" name="Picture 2" descr="http://www.jive.eu/sites/jive.nl/files/cms/projects/JJ-logo-no-tex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054" y="74186"/>
            <a:ext cx="1060107" cy="133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4156" y="5729468"/>
            <a:ext cx="3527968" cy="10231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898" y="5648215"/>
            <a:ext cx="1903265" cy="110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1060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of Stokes</a:t>
            </a:r>
            <a:endParaRPr lang="en-US" dirty="0"/>
          </a:p>
        </p:txBody>
      </p:sp>
      <p:graphicFrame>
        <p:nvGraphicFramePr>
          <p:cNvPr id="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703779"/>
              </p:ext>
            </p:extLst>
          </p:nvPr>
        </p:nvGraphicFramePr>
        <p:xfrm>
          <a:off x="3473896" y="2349063"/>
          <a:ext cx="225425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Equation" r:id="rId3" imgW="914400" imgH="863280" progId="Equation.3">
                  <p:embed/>
                </p:oleObj>
              </mc:Choice>
              <mc:Fallback>
                <p:oleObj name="Equation" r:id="rId3" imgW="914400" imgH="863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3896" y="2349063"/>
                        <a:ext cx="225425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6615" y="4700627"/>
            <a:ext cx="7683500" cy="109220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1769991"/>
          </a:xfrm>
        </p:spPr>
        <p:txBody>
          <a:bodyPr/>
          <a:lstStyle/>
          <a:p>
            <a:r>
              <a:rPr lang="en-US" dirty="0"/>
              <a:t>Conceptually use many feeds to measure the different orthogonal </a:t>
            </a:r>
            <a:r>
              <a:rPr lang="en-US" dirty="0" smtClean="0"/>
              <a:t>polarizations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At </a:t>
            </a:r>
            <a:r>
              <a:rPr lang="en-US" dirty="0"/>
              <a:t>radio frequencies voltages can be measured and correlated!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6602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stokes images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Each antenna measures two orthogonal polarizations - X and Y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For every baseline, form all four possible correlations - XX, YY, XY, YX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Calibration and other </a:t>
            </a:r>
            <a:r>
              <a:rPr lang="en-US" dirty="0" smtClean="0"/>
              <a:t>tricks</a:t>
            </a:r>
          </a:p>
          <a:p>
            <a:endParaRPr lang="en-US" dirty="0"/>
          </a:p>
          <a:p>
            <a:r>
              <a:rPr lang="en-US" dirty="0"/>
              <a:t>Appropriately combine the four correlations to get four Stokes “visibilities</a:t>
            </a:r>
            <a:r>
              <a:rPr lang="en-US" dirty="0" smtClean="0"/>
              <a:t>”.</a:t>
            </a:r>
          </a:p>
          <a:p>
            <a:endParaRPr lang="en-US" dirty="0"/>
          </a:p>
          <a:p>
            <a:r>
              <a:rPr lang="en-US" dirty="0"/>
              <a:t>Perform standard imaging with these Stokes visibilities to make Stokes images.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774253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07" y="430081"/>
            <a:ext cx="8358188" cy="504946"/>
          </a:xfrm>
        </p:spPr>
        <p:txBody>
          <a:bodyPr/>
          <a:lstStyle/>
          <a:p>
            <a:r>
              <a:rPr lang="en-US" dirty="0" smtClean="0"/>
              <a:t>Talking about the Jones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103313" y="1385888"/>
            <a:ext cx="7343775" cy="4922837"/>
          </a:xfrm>
          <a:prstGeom prst="rect">
            <a:avLst/>
          </a:prstGeom>
        </p:spPr>
        <p:txBody>
          <a:bodyPr/>
          <a:lstStyle>
            <a:lvl1pPr marL="195330" marR="0" indent="-195330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Lucida Grande"/>
              <a:buChar char="›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1pPr>
            <a:lvl2pPr marL="572596" marR="0" indent="-260068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2pPr>
            <a:lvl3pPr marL="807115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3pPr>
            <a:lvl4pPr marL="1119549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4pPr>
            <a:lvl5pPr marL="1431978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5pPr>
            <a:lvl6pPr marL="177044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082880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239530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2707744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lang="en-US" altLang="x-none" dirty="0" smtClean="0">
                <a:ea typeface="ＭＳ Ｐゴシック" charset="-128"/>
              </a:rPr>
              <a:t>Jones matrices are “antenna based”</a:t>
            </a:r>
          </a:p>
          <a:p>
            <a:pPr>
              <a:buFontTx/>
              <a:buNone/>
            </a:pPr>
            <a:endParaRPr lang="en-US" altLang="x-none" dirty="0" smtClean="0">
              <a:ea typeface="ＭＳ Ｐゴシック" charset="-128"/>
            </a:endParaRPr>
          </a:p>
          <a:p>
            <a:pPr>
              <a:buFontTx/>
              <a:buNone/>
            </a:pPr>
            <a:endParaRPr lang="en-US" altLang="x-none" dirty="0">
              <a:ea typeface="ＭＳ Ｐゴシック" charset="-128"/>
            </a:endParaRPr>
          </a:p>
          <a:p>
            <a:pPr>
              <a:buFontTx/>
              <a:buNone/>
            </a:pPr>
            <a:endParaRPr lang="en-US" altLang="x-none" dirty="0" smtClean="0">
              <a:ea typeface="ＭＳ Ｐゴシック" charset="-128"/>
            </a:endParaRPr>
          </a:p>
          <a:p>
            <a:r>
              <a:rPr lang="en-US" altLang="x-none" dirty="0" smtClean="0">
                <a:ea typeface="ＭＳ Ｐゴシック" charset="-128"/>
              </a:rPr>
              <a:t>Antenna gain:</a:t>
            </a:r>
          </a:p>
          <a:p>
            <a:endParaRPr lang="en-US" altLang="x-none" dirty="0" smtClean="0">
              <a:ea typeface="ＭＳ Ｐゴシック" charset="-128"/>
            </a:endParaRPr>
          </a:p>
          <a:p>
            <a:endParaRPr lang="en-US" altLang="x-none" dirty="0">
              <a:ea typeface="ＭＳ Ｐゴシック" charset="-128"/>
            </a:endParaRPr>
          </a:p>
          <a:p>
            <a:endParaRPr lang="en-US" altLang="x-none" dirty="0" smtClean="0">
              <a:ea typeface="ＭＳ Ｐゴシック" charset="-128"/>
            </a:endParaRPr>
          </a:p>
          <a:p>
            <a:endParaRPr lang="en-US" altLang="x-none" dirty="0" smtClean="0">
              <a:ea typeface="ＭＳ Ｐゴシック" charset="-128"/>
            </a:endParaRPr>
          </a:p>
          <a:p>
            <a:endParaRPr lang="en-US" altLang="x-none" dirty="0" smtClean="0">
              <a:ea typeface="ＭＳ Ｐゴシック" charset="-128"/>
            </a:endParaRPr>
          </a:p>
          <a:p>
            <a:r>
              <a:rPr lang="en-US" altLang="x-none" dirty="0" smtClean="0">
                <a:ea typeface="ＭＳ Ｐゴシック" charset="-128"/>
              </a:rPr>
              <a:t>Polarization leakage:</a:t>
            </a:r>
          </a:p>
          <a:p>
            <a:endParaRPr lang="en-US" altLang="x-none" dirty="0" smtClean="0">
              <a:ea typeface="ＭＳ Ｐゴシック" charset="-128"/>
            </a:endParaRPr>
          </a:p>
          <a:p>
            <a:endParaRPr lang="en-US" altLang="x-none" dirty="0" smtClean="0">
              <a:ea typeface="ＭＳ Ｐゴシック" charset="-128"/>
            </a:endParaRPr>
          </a:p>
          <a:p>
            <a:endParaRPr lang="en-US" altLang="x-none" dirty="0">
              <a:ea typeface="ＭＳ Ｐゴシック" charset="-128"/>
            </a:endParaRPr>
          </a:p>
          <a:p>
            <a:endParaRPr lang="en-US" altLang="x-none" dirty="0" smtClean="0">
              <a:ea typeface="ＭＳ Ｐゴシック" charset="-128"/>
            </a:endParaRPr>
          </a:p>
          <a:p>
            <a:r>
              <a:rPr lang="en-US" altLang="x-none" dirty="0" smtClean="0">
                <a:ea typeface="ＭＳ Ｐゴシック" charset="-128"/>
              </a:rPr>
              <a:t>Rotation:  </a:t>
            </a:r>
          </a:p>
          <a:p>
            <a:pPr>
              <a:buFontTx/>
              <a:buNone/>
            </a:pPr>
            <a:endParaRPr lang="en-US" altLang="x-none" dirty="0">
              <a:ea typeface="ＭＳ Ｐゴシック" charset="-128"/>
            </a:endParaRP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4911725" y="2046288"/>
          <a:ext cx="1566863" cy="116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Equation" r:id="rId3" imgW="647640" imgH="482400" progId="Equation.3">
                  <p:embed/>
                </p:oleObj>
              </mc:Choice>
              <mc:Fallback>
                <p:oleObj name="Equation" r:id="rId3" imgW="64764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1725" y="2046288"/>
                        <a:ext cx="1566863" cy="1166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929188" y="3622675"/>
          <a:ext cx="1606550" cy="1220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5" imgW="634680" imgH="482400" progId="Equation.3">
                  <p:embed/>
                </p:oleObj>
              </mc:Choice>
              <mc:Fallback>
                <p:oleObj name="Equation" r:id="rId5" imgW="63468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88" y="3622675"/>
                        <a:ext cx="1606550" cy="1220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4356100" y="5083175"/>
          <a:ext cx="2678113" cy="1176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Equation" r:id="rId7" imgW="1041120" imgH="457200" progId="Equation.3">
                  <p:embed/>
                </p:oleObj>
              </mc:Choice>
              <mc:Fallback>
                <p:oleObj name="Equation" r:id="rId7" imgW="10411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5083175"/>
                        <a:ext cx="2678113" cy="1176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1150325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Leakage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real-world feeds, the feed will respond both to the desired polarization, and to a small degree the orthogonal polarization:</a:t>
            </a:r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  The leakage (“d term”) is typically ~10</a:t>
            </a:r>
            <a:r>
              <a:rPr lang="en-US" baseline="30000" dirty="0"/>
              <a:t>-2</a:t>
            </a:r>
            <a:r>
              <a:rPr lang="en-US" dirty="0"/>
              <a:t>. It is caused by alignment error, feed </a:t>
            </a:r>
            <a:r>
              <a:rPr lang="en-US" dirty="0" err="1"/>
              <a:t>ellipticity</a:t>
            </a:r>
            <a:r>
              <a:rPr lang="en-US" dirty="0"/>
              <a:t>, etc. Generic linear model (will suit practically anything).</a:t>
            </a:r>
          </a:p>
          <a:p>
            <a:endParaRPr lang="en-US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123864"/>
              </p:ext>
            </p:extLst>
          </p:nvPr>
        </p:nvGraphicFramePr>
        <p:xfrm>
          <a:off x="2794274" y="1998334"/>
          <a:ext cx="2784475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3" imgW="1015920" imgH="457200" progId="Equation.3">
                  <p:embed/>
                </p:oleObj>
              </mc:Choice>
              <mc:Fallback>
                <p:oleObj name="Equation" r:id="rId3" imgW="10159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4274" y="1998334"/>
                        <a:ext cx="2784475" cy="1254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917714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Rotation and </a:t>
            </a:r>
            <a:r>
              <a:rPr lang="en-US" dirty="0" err="1" smtClean="0"/>
              <a:t>parallactic</a:t>
            </a:r>
            <a:r>
              <a:rPr lang="en-US" dirty="0" smtClean="0"/>
              <a:t> angle</a:t>
            </a:r>
            <a:endParaRPr lang="en-US" dirty="0"/>
          </a:p>
        </p:txBody>
      </p:sp>
      <p:pic>
        <p:nvPicPr>
          <p:cNvPr id="4" name="Picture 2" descr="C:\rsault\anim\cru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16063" y="1385888"/>
            <a:ext cx="6562725" cy="49228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547093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Rotation and </a:t>
            </a:r>
            <a:r>
              <a:rPr lang="en-US" dirty="0" err="1"/>
              <a:t>parallactic</a:t>
            </a:r>
            <a:r>
              <a:rPr lang="en-US" dirty="0"/>
              <a:t> angle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Alt-</a:t>
            </a:r>
            <a:r>
              <a:rPr lang="en-US" dirty="0" err="1"/>
              <a:t>az</a:t>
            </a:r>
            <a:r>
              <a:rPr lang="en-US" dirty="0"/>
              <a:t> mount</a:t>
            </a:r>
          </a:p>
          <a:p>
            <a:r>
              <a:rPr lang="en-US" dirty="0"/>
              <a:t>For a conventional alt-</a:t>
            </a:r>
            <a:r>
              <a:rPr lang="en-US" dirty="0" err="1"/>
              <a:t>az</a:t>
            </a:r>
            <a:r>
              <a:rPr lang="en-US" dirty="0"/>
              <a:t> mount, the sky rotates relative to the antenna feed - ``</a:t>
            </a:r>
            <a:r>
              <a:rPr lang="en-US" dirty="0" err="1"/>
              <a:t>parallactic</a:t>
            </a:r>
            <a:r>
              <a:rPr lang="en-US" dirty="0"/>
              <a:t> angle rotation</a:t>
            </a:r>
            <a:r>
              <a:rPr lang="en-US" dirty="0" smtClean="0"/>
              <a:t>’’</a:t>
            </a:r>
          </a:p>
          <a:p>
            <a:endParaRPr lang="en-US" dirty="0"/>
          </a:p>
          <a:p>
            <a:r>
              <a:rPr lang="en-US" dirty="0"/>
              <a:t>Instrumental polarization (leakage) will be in the frame of the </a:t>
            </a:r>
            <a:r>
              <a:rPr lang="en-US" dirty="0" smtClean="0"/>
              <a:t>antenna</a:t>
            </a:r>
          </a:p>
          <a:p>
            <a:endParaRPr lang="en-US" dirty="0"/>
          </a:p>
          <a:p>
            <a:r>
              <a:rPr lang="en-US" dirty="0"/>
              <a:t>Astronomical polarization will be in the frame of the sky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Instrumental and astronomical characteristics can be decoupled if the your observation spans a good range of </a:t>
            </a:r>
            <a:r>
              <a:rPr lang="en-US" dirty="0" err="1"/>
              <a:t>parallactic</a:t>
            </a:r>
            <a:r>
              <a:rPr lang="en-US" dirty="0"/>
              <a:t> angles.</a:t>
            </a:r>
          </a:p>
        </p:txBody>
      </p:sp>
    </p:spTree>
    <p:extLst>
      <p:ext uri="{BB962C8B-B14F-4D97-AF65-F5344CB8AC3E}">
        <p14:creationId xmlns:p14="http://schemas.microsoft.com/office/powerpoint/2010/main" val="113679976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Depolarisation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Depolarization = loss of </a:t>
            </a:r>
            <a:r>
              <a:rPr lang="en-US" dirty="0" err="1"/>
              <a:t>polarimetric</a:t>
            </a:r>
            <a:r>
              <a:rPr lang="en-US" dirty="0"/>
              <a:t> signal.</a:t>
            </a:r>
          </a:p>
          <a:p>
            <a:endParaRPr lang="en-US" dirty="0"/>
          </a:p>
          <a:p>
            <a:r>
              <a:rPr lang="en-US" dirty="0"/>
              <a:t>Caused by the system </a:t>
            </a:r>
            <a:r>
              <a:rPr lang="en-US" dirty="0" err="1"/>
              <a:t>polarimetric</a:t>
            </a:r>
            <a:r>
              <a:rPr lang="en-US" dirty="0"/>
              <a:t> response not being constant (i.e. varying spatially, with time, across bandwidth </a:t>
            </a:r>
            <a:r>
              <a:rPr lang="en-US" dirty="0" err="1"/>
              <a:t>etc</a:t>
            </a:r>
            <a:r>
              <a:rPr lang="en-US" dirty="0"/>
              <a:t> </a:t>
            </a:r>
            <a:r>
              <a:rPr lang="en-US" dirty="0" err="1"/>
              <a:t>etc</a:t>
            </a:r>
            <a:r>
              <a:rPr lang="en-US" dirty="0"/>
              <a:t>) smearing out the </a:t>
            </a:r>
            <a:r>
              <a:rPr lang="en-US" dirty="0" err="1"/>
              <a:t>polarimetric</a:t>
            </a:r>
            <a:r>
              <a:rPr lang="en-US" dirty="0"/>
              <a:t> signal.</a:t>
            </a:r>
          </a:p>
          <a:p>
            <a:endParaRPr lang="en-US" dirty="0"/>
          </a:p>
          <a:p>
            <a:r>
              <a:rPr lang="en-US" dirty="0"/>
              <a:t>Calibrated interferometers generally have very low depolarization (in </a:t>
            </a:r>
            <a:r>
              <a:rPr lang="en-US" dirty="0" err="1"/>
              <a:t>polarimetric</a:t>
            </a:r>
            <a:r>
              <a:rPr lang="en-US" dirty="0"/>
              <a:t> jargon, a system with no depolarization is called “pure”).</a:t>
            </a:r>
          </a:p>
        </p:txBody>
      </p:sp>
    </p:spTree>
    <p:extLst>
      <p:ext uri="{BB962C8B-B14F-4D97-AF65-F5344CB8AC3E}">
        <p14:creationId xmlns:p14="http://schemas.microsoft.com/office/powerpoint/2010/main" val="1808593534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927" y="351253"/>
            <a:ext cx="5474376" cy="504946"/>
          </a:xfrm>
        </p:spPr>
        <p:txBody>
          <a:bodyPr/>
          <a:lstStyle/>
          <a:p>
            <a:r>
              <a:rPr lang="en-US" dirty="0" smtClean="0"/>
              <a:t>Some of the </a:t>
            </a:r>
            <a:r>
              <a:rPr lang="en-US" dirty="0" err="1" smtClean="0"/>
              <a:t>quanities</a:t>
            </a:r>
            <a:r>
              <a:rPr lang="en-US" dirty="0" smtClean="0"/>
              <a:t> we measure with </a:t>
            </a:r>
            <a:r>
              <a:rPr lang="en-US" dirty="0" err="1" smtClean="0"/>
              <a:t>polarisation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926" y="1360373"/>
            <a:ext cx="8722073" cy="5345234"/>
          </a:xfrm>
        </p:spPr>
        <p:txBody>
          <a:bodyPr/>
          <a:lstStyle/>
          <a:p>
            <a:r>
              <a:rPr lang="en-US" dirty="0"/>
              <a:t>Rotation measures – provide integrated magnetic fields through Faraday rotation of linear </a:t>
            </a:r>
            <a:r>
              <a:rPr lang="en-US" dirty="0" err="1"/>
              <a:t>polarisation</a:t>
            </a:r>
            <a:r>
              <a:rPr lang="en-US" dirty="0"/>
              <a:t> – integral along the line of sight of the electron density and line-of-sight magnetic </a:t>
            </a:r>
            <a:r>
              <a:rPr lang="en-US" dirty="0" smtClean="0"/>
              <a:t>field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/>
              <a:t>Polarisation</a:t>
            </a:r>
            <a:r>
              <a:rPr lang="en-US" dirty="0"/>
              <a:t> vectors – provide field strength and direction in plane of sky through computation of measured Stokes Q and U to obtain linear </a:t>
            </a:r>
            <a:r>
              <a:rPr lang="en-US" dirty="0" err="1"/>
              <a:t>polarisation</a:t>
            </a:r>
            <a:r>
              <a:rPr lang="en-US" dirty="0"/>
              <a:t> and </a:t>
            </a:r>
            <a:r>
              <a:rPr lang="en-US" dirty="0" err="1"/>
              <a:t>polarisation</a:t>
            </a:r>
            <a:r>
              <a:rPr lang="en-US" dirty="0"/>
              <a:t> angle</a:t>
            </a:r>
          </a:p>
          <a:p>
            <a:endParaRPr lang="en-US" dirty="0"/>
          </a:p>
          <a:p>
            <a:r>
              <a:rPr lang="en-US" dirty="0"/>
              <a:t>Gradient of Stokes Q and U – provide direct imaging of interstellar turbulence – changing of magnetic field orientation with gas motions</a:t>
            </a:r>
          </a:p>
          <a:p>
            <a:endParaRPr lang="en-US" dirty="0"/>
          </a:p>
          <a:p>
            <a:r>
              <a:rPr lang="en-US" dirty="0"/>
              <a:t>Circular </a:t>
            </a:r>
            <a:r>
              <a:rPr lang="en-US" dirty="0" err="1"/>
              <a:t>polarisation</a:t>
            </a:r>
            <a:r>
              <a:rPr lang="en-US" dirty="0"/>
              <a:t> from synchrotron emission (it has a small, &lt;0.1% Stokes I, component in Stokes V) – provide direct measurement of field strength and direction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2" descr="junk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116" y="2482741"/>
            <a:ext cx="4454525" cy="86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41668"/>
              </p:ext>
            </p:extLst>
          </p:nvPr>
        </p:nvGraphicFramePr>
        <p:xfrm>
          <a:off x="4520378" y="3962356"/>
          <a:ext cx="1195388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4" imgW="889000" imgH="241300" progId="Equation.3">
                  <p:embed/>
                </p:oleObj>
              </mc:Choice>
              <mc:Fallback>
                <p:oleObj name="Equation" r:id="rId4" imgW="8890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0378" y="3962356"/>
                        <a:ext cx="1195388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1109673"/>
              </p:ext>
            </p:extLst>
          </p:nvPr>
        </p:nvGraphicFramePr>
        <p:xfrm>
          <a:off x="5896303" y="3962356"/>
          <a:ext cx="10810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6" imgW="939800" imgH="431800" progId="Equation.3">
                  <p:embed/>
                </p:oleObj>
              </mc:Choice>
              <mc:Fallback>
                <p:oleObj name="Equation" r:id="rId6" imgW="9398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6303" y="3962356"/>
                        <a:ext cx="1081088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3" descr="junk4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847" y="4720162"/>
            <a:ext cx="24971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766" y="5945611"/>
            <a:ext cx="249713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77391" y="2018509"/>
            <a:ext cx="1657556" cy="1247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227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Huge amount of information in </a:t>
            </a:r>
            <a:r>
              <a:rPr lang="en-US" dirty="0" err="1" smtClean="0"/>
              <a:t>polarised</a:t>
            </a:r>
            <a:r>
              <a:rPr lang="en-US" dirty="0" smtClean="0"/>
              <a:t> light </a:t>
            </a:r>
            <a:r>
              <a:rPr lang="mr-IN" dirty="0" smtClean="0"/>
              <a:t>–</a:t>
            </a:r>
            <a:r>
              <a:rPr lang="en-US" dirty="0" smtClean="0"/>
              <a:t> an something radio astronomy (since we store phase) is uniquely suited to exploit</a:t>
            </a:r>
          </a:p>
          <a:p>
            <a:endParaRPr lang="en-US" dirty="0"/>
          </a:p>
          <a:p>
            <a:r>
              <a:rPr lang="en-US" dirty="0" smtClean="0"/>
              <a:t>It is hard</a:t>
            </a:r>
            <a:r>
              <a:rPr lang="mr-IN" dirty="0" smtClean="0"/>
              <a:t>…</a:t>
            </a:r>
            <a:r>
              <a:rPr lang="en-US" dirty="0" smtClean="0"/>
              <a:t> instrumental calibration, weak signals, </a:t>
            </a:r>
            <a:r>
              <a:rPr lang="en-US" dirty="0" err="1" smtClean="0"/>
              <a:t>depolarisation</a:t>
            </a:r>
            <a:r>
              <a:rPr lang="en-US" dirty="0" smtClean="0"/>
              <a:t>, many structures between us and the source</a:t>
            </a:r>
          </a:p>
          <a:p>
            <a:endParaRPr lang="en-US" dirty="0"/>
          </a:p>
          <a:p>
            <a:r>
              <a:rPr lang="en-US" dirty="0" smtClean="0"/>
              <a:t>Worth doing, but make sure your know your instrument and calibrators!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544" y="3704458"/>
            <a:ext cx="3479261" cy="2167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384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</a:t>
            </a:r>
            <a:r>
              <a:rPr lang="en-US" dirty="0" err="1" smtClean="0"/>
              <a:t>polarisation</a:t>
            </a:r>
            <a:r>
              <a:rPr lang="en-US" dirty="0" smtClean="0"/>
              <a:t> info interesting?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Radio is key to measuring </a:t>
            </a:r>
            <a:r>
              <a:rPr lang="en-US" dirty="0" err="1" smtClean="0"/>
              <a:t>polarisation</a:t>
            </a:r>
            <a:r>
              <a:rPr lang="en-US" dirty="0" smtClean="0"/>
              <a:t>, better than any other wavelength</a:t>
            </a:r>
            <a:endParaRPr lang="en-US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" r="6"/>
          <a:stretch>
            <a:fillRect/>
          </a:stretch>
        </p:blipFill>
        <p:spPr>
          <a:xfrm>
            <a:off x="392907" y="1737658"/>
            <a:ext cx="8115300" cy="49815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7889999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927" y="351253"/>
            <a:ext cx="5584735" cy="504946"/>
          </a:xfrm>
        </p:spPr>
        <p:txBody>
          <a:bodyPr/>
          <a:lstStyle/>
          <a:p>
            <a:r>
              <a:rPr lang="en-US" dirty="0" smtClean="0"/>
              <a:t>Light can have a preferential direction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Linear </a:t>
            </a:r>
            <a:r>
              <a:rPr lang="en-US" dirty="0" err="1" smtClean="0"/>
              <a:t>polaristion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821568"/>
            <a:ext cx="9144000" cy="393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1537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any angle </a:t>
            </a:r>
            <a:r>
              <a:rPr lang="en-US" dirty="0" err="1" smtClean="0"/>
              <a:t>inbetween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289" y="1061341"/>
            <a:ext cx="6838293" cy="564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8006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927" y="351253"/>
            <a:ext cx="5521673" cy="504946"/>
          </a:xfrm>
        </p:spPr>
        <p:txBody>
          <a:bodyPr/>
          <a:lstStyle/>
          <a:p>
            <a:r>
              <a:rPr lang="en-US" dirty="0" smtClean="0"/>
              <a:t>Light can also be circularly </a:t>
            </a:r>
            <a:r>
              <a:rPr lang="en-US" dirty="0" err="1" smtClean="0"/>
              <a:t>polarised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5652"/>
            <a:ext cx="9144000" cy="41596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369" y="2190969"/>
            <a:ext cx="3479261" cy="2167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439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describe </a:t>
            </a:r>
            <a:r>
              <a:rPr lang="en-US" dirty="0" err="1" smtClean="0"/>
              <a:t>polarisation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>
                <a:ea typeface="ＭＳ Ｐゴシック" charset="-128"/>
              </a:rPr>
              <a:t>Polarized state of light can be described by 4 parameters e.g.</a:t>
            </a:r>
          </a:p>
          <a:p>
            <a:pPr lvl="1"/>
            <a:r>
              <a:rPr lang="en-US" altLang="x-none" dirty="0">
                <a:ea typeface="ＭＳ Ｐゴシック" charset="-128"/>
              </a:rPr>
              <a:t>Total power;</a:t>
            </a:r>
          </a:p>
          <a:p>
            <a:pPr lvl="1"/>
            <a:r>
              <a:rPr lang="en-US" altLang="x-none" dirty="0">
                <a:ea typeface="ＭＳ Ｐゴシック" charset="-128"/>
              </a:rPr>
              <a:t>Fractional powers in horizontal and vertical linear components;</a:t>
            </a:r>
          </a:p>
          <a:p>
            <a:pPr lvl="1"/>
            <a:r>
              <a:rPr lang="en-US" altLang="x-none" dirty="0">
                <a:ea typeface="ＭＳ Ｐゴシック" charset="-128"/>
              </a:rPr>
              <a:t>Phase relationship between the horizontal and vertical components</a:t>
            </a:r>
            <a:r>
              <a:rPr lang="en-US" altLang="x-none" dirty="0" smtClean="0">
                <a:ea typeface="ＭＳ Ｐゴシック" charset="-128"/>
              </a:rPr>
              <a:t>.</a:t>
            </a:r>
            <a:endParaRPr lang="en-US" altLang="x-none" dirty="0">
              <a:ea typeface="ＭＳ Ｐゴシック" charset="-128"/>
            </a:endParaRPr>
          </a:p>
        </p:txBody>
      </p:sp>
      <p:pic>
        <p:nvPicPr>
          <p:cNvPr id="4" name="Content Placeholder 4" descr="110825-17323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7516" y="2646702"/>
            <a:ext cx="4588969" cy="344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23319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Stokes Parameters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Ease of use over direct </a:t>
            </a:r>
          </a:p>
          <a:p>
            <a:r>
              <a:rPr lang="en-US" dirty="0" smtClean="0"/>
              <a:t>Can </a:t>
            </a:r>
            <a:r>
              <a:rPr lang="en-US" dirty="0"/>
              <a:t>be used for partially </a:t>
            </a:r>
            <a:r>
              <a:rPr lang="en-US" dirty="0" err="1"/>
              <a:t>polarised</a:t>
            </a:r>
            <a:r>
              <a:rPr lang="en-US" dirty="0"/>
              <a:t> radiation.</a:t>
            </a:r>
          </a:p>
          <a:p>
            <a:r>
              <a:rPr lang="en-US" dirty="0"/>
              <a:t>Not a vector quantity!  Deals with power instead of electric field amplitudes.</a:t>
            </a:r>
          </a:p>
          <a:p>
            <a:r>
              <a:rPr lang="en-US" dirty="0"/>
              <a:t>The correlator can produce ALL Stokes parameters simultaneously (not so easy in optical astronomy!)</a:t>
            </a:r>
          </a:p>
          <a:p>
            <a:r>
              <a:rPr lang="en-US" dirty="0"/>
              <a:t>Exact definition of Stokes parameters dependent on feeds of telescope.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45010"/>
            <a:ext cx="9144000" cy="3874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468544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07" y="271823"/>
            <a:ext cx="8358188" cy="504946"/>
          </a:xfrm>
        </p:spPr>
        <p:txBody>
          <a:bodyPr/>
          <a:lstStyle/>
          <a:p>
            <a:r>
              <a:rPr lang="en-US" dirty="0" smtClean="0"/>
              <a:t>How to measure </a:t>
            </a:r>
            <a:r>
              <a:rPr lang="en-US" dirty="0" err="1" smtClean="0"/>
              <a:t>polarisation</a:t>
            </a:r>
            <a:r>
              <a:rPr lang="en-US" dirty="0" smtClean="0"/>
              <a:t> </a:t>
            </a:r>
            <a:r>
              <a:rPr lang="mr-IN" dirty="0" smtClean="0"/>
              <a:t>–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linear feeds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5099"/>
            <a:ext cx="9144000" cy="56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13931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measure </a:t>
            </a:r>
            <a:r>
              <a:rPr lang="en-US" dirty="0" err="1"/>
              <a:t>polarisation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smtClean="0"/>
              <a:t>circular feeds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8" descr="http://www.g-romahn.de/wxsat/download/helic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721" y="1748996"/>
            <a:ext cx="6226559" cy="407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880132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2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1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16360</TotalTime>
  <Words>637</Words>
  <Application>Microsoft Macintosh PowerPoint</Application>
  <PresentationFormat>On-screen Show (4:3)</PresentationFormat>
  <Paragraphs>102</Paragraphs>
  <Slides>18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31" baseType="lpstr">
      <vt:lpstr>Helvetica</vt:lpstr>
      <vt:lpstr>Helvetica Light</vt:lpstr>
      <vt:lpstr>Lucida Grande</vt:lpstr>
      <vt:lpstr>ＭＳ Ｐゴシック</vt:lpstr>
      <vt:lpstr>Trebuchet MS</vt:lpstr>
      <vt:lpstr>Arial</vt:lpstr>
      <vt:lpstr>White</vt:lpstr>
      <vt:lpstr>1_White</vt:lpstr>
      <vt:lpstr>2_UNIS Master</vt:lpstr>
      <vt:lpstr>1_UNIS Master</vt:lpstr>
      <vt:lpstr>3_UNIS Master</vt:lpstr>
      <vt:lpstr>Microsoft Equation</vt:lpstr>
      <vt:lpstr>Microsoft Equation 3.0</vt:lpstr>
      <vt:lpstr>Introduction to polarisation (aka the hard stuff)</vt:lpstr>
      <vt:lpstr>Why is polarisation info interesting?</vt:lpstr>
      <vt:lpstr>Light can have a preferential direction</vt:lpstr>
      <vt:lpstr>And any angle inbetween</vt:lpstr>
      <vt:lpstr>Light can also be circularly polarised</vt:lpstr>
      <vt:lpstr>How to describe polarisation?</vt:lpstr>
      <vt:lpstr>Stokes Parameters</vt:lpstr>
      <vt:lpstr>How to measure polarisation –  linear feeds </vt:lpstr>
      <vt:lpstr>How to measure polarisation –  circular feeds </vt:lpstr>
      <vt:lpstr>Measurement of Stokes</vt:lpstr>
      <vt:lpstr>Making stokes images</vt:lpstr>
      <vt:lpstr>Talking about the Jones</vt:lpstr>
      <vt:lpstr>Leakage</vt:lpstr>
      <vt:lpstr>Rotation and parallactic angle</vt:lpstr>
      <vt:lpstr>Rotation and parallactic angle</vt:lpstr>
      <vt:lpstr>Depolarisation</vt:lpstr>
      <vt:lpstr>Some of the quanities we measure with polarisation</vt:lpstr>
      <vt:lpstr>Conclusions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jcal9993@uni.sydney.edu.au</cp:lastModifiedBy>
  <cp:revision>705</cp:revision>
  <dcterms:modified xsi:type="dcterms:W3CDTF">2018-06-05T18:54:53Z</dcterms:modified>
</cp:coreProperties>
</file>