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media/image32.tif" ContentType="image/t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14"/>
  </p:notesMasterIdLst>
  <p:handoutMasterIdLst>
    <p:handoutMasterId r:id="rId15"/>
  </p:handoutMasterIdLst>
  <p:sldIdLst>
    <p:sldId id="296" r:id="rId6"/>
    <p:sldId id="570" r:id="rId7"/>
    <p:sldId id="571" r:id="rId8"/>
    <p:sldId id="572" r:id="rId9"/>
    <p:sldId id="573" r:id="rId10"/>
    <p:sldId id="574" r:id="rId11"/>
    <p:sldId id="575" r:id="rId12"/>
    <p:sldId id="563" r:id="rId13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74"/>
    <p:restoredTop sz="85817" autoAdjust="0"/>
  </p:normalViewPr>
  <p:slideViewPr>
    <p:cSldViewPr snapToGrid="0" snapToObjects="1">
      <p:cViewPr varScale="1">
        <p:scale>
          <a:sx n="80" d="100"/>
          <a:sy n="80" d="100"/>
        </p:scale>
        <p:origin x="44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commentAuthors" Target="commentAuthors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6/5/18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tif"/><Relationship Id="rId3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t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Designing a Telescope Proposal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897" y="3331224"/>
            <a:ext cx="4113596" cy="17953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>
                <a:solidFill>
                  <a:srgbClr val="242C47"/>
                </a:solidFill>
              </a:rPr>
              <a:t>5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of </a:t>
            </a:r>
            <a:r>
              <a:rPr lang="en-US" sz="1600" i="1" dirty="0" smtClean="0">
                <a:solidFill>
                  <a:srgbClr val="242C47"/>
                </a:solidFill>
              </a:rPr>
              <a:t>June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1: Identify Sources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3153413" cy="5345234"/>
          </a:xfrm>
        </p:spPr>
        <p:txBody>
          <a:bodyPr/>
          <a:lstStyle/>
          <a:p>
            <a:r>
              <a:rPr lang="en-US" dirty="0" smtClean="0"/>
              <a:t>You have your favorite source(s) or population</a:t>
            </a:r>
          </a:p>
          <a:p>
            <a:endParaRPr lang="en-US" dirty="0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171" y="1493263"/>
            <a:ext cx="5260751" cy="52259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07" y="2803095"/>
            <a:ext cx="3153413" cy="223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537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2: Identify Question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035620" cy="5345234"/>
          </a:xfrm>
        </p:spPr>
        <p:txBody>
          <a:bodyPr/>
          <a:lstStyle/>
          <a:p>
            <a:r>
              <a:rPr lang="en-US" dirty="0" smtClean="0"/>
              <a:t>What do you want to know about your </a:t>
            </a:r>
            <a:r>
              <a:rPr lang="en-US" dirty="0" err="1" smtClean="0"/>
              <a:t>favourite</a:t>
            </a:r>
            <a:r>
              <a:rPr lang="en-US" dirty="0" smtClean="0"/>
              <a:t> source(s) or population?</a:t>
            </a:r>
          </a:p>
          <a:p>
            <a:endParaRPr lang="en-US" dirty="0"/>
          </a:p>
          <a:p>
            <a:r>
              <a:rPr lang="en-US" dirty="0" smtClean="0"/>
              <a:t>This should attempt to solve a physical problem.</a:t>
            </a:r>
          </a:p>
          <a:p>
            <a:endParaRPr lang="en-US" dirty="0"/>
          </a:p>
          <a:p>
            <a:r>
              <a:rPr lang="en-US" dirty="0" smtClean="0"/>
              <a:t>E.g. My model predicts that this source is undergoing evolution, so we predict at frequency X there should be this type of structure. If we find that, it </a:t>
            </a:r>
            <a:r>
              <a:rPr lang="en-US" dirty="0" err="1" smtClean="0"/>
              <a:t>provies</a:t>
            </a:r>
            <a:r>
              <a:rPr lang="en-US" dirty="0" smtClean="0"/>
              <a:t> the model correct.</a:t>
            </a:r>
          </a:p>
          <a:p>
            <a:endParaRPr lang="en-US" dirty="0"/>
          </a:p>
          <a:p>
            <a:r>
              <a:rPr lang="en-US" dirty="0" smtClean="0"/>
              <a:t>It can also be a community output (e.g. calibration solutions or new imaging techniques for the community).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527" y="1828800"/>
            <a:ext cx="3206187" cy="320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3859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4682508" cy="504946"/>
          </a:xfrm>
        </p:spPr>
        <p:txBody>
          <a:bodyPr/>
          <a:lstStyle/>
          <a:p>
            <a:r>
              <a:rPr lang="en-US" dirty="0" smtClean="0"/>
              <a:t>Step 3: Identify a telescope to answer that question 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203767"/>
            <a:ext cx="8358188" cy="5256566"/>
          </a:xfrm>
        </p:spPr>
        <p:txBody>
          <a:bodyPr/>
          <a:lstStyle/>
          <a:p>
            <a:r>
              <a:rPr lang="en-US" dirty="0" smtClean="0"/>
              <a:t>Do you need spectral resolution? Do you want high angular resolution? Do you need to observe over a wide-field of view?</a:t>
            </a:r>
            <a:endParaRPr lang="en-US" dirty="0"/>
          </a:p>
        </p:txBody>
      </p:sp>
      <p:pic>
        <p:nvPicPr>
          <p:cNvPr id="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1927" y="2098439"/>
            <a:ext cx="8448218" cy="475956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748108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4890853" cy="504946"/>
          </a:xfrm>
        </p:spPr>
        <p:txBody>
          <a:bodyPr/>
          <a:lstStyle/>
          <a:p>
            <a:r>
              <a:rPr lang="en-US" dirty="0" smtClean="0"/>
              <a:t>Step 4: Work out how much time you need to do this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296365"/>
            <a:ext cx="3403589" cy="5163968"/>
          </a:xfrm>
        </p:spPr>
        <p:txBody>
          <a:bodyPr/>
          <a:lstStyle/>
          <a:p>
            <a:r>
              <a:rPr lang="en-US" dirty="0" smtClean="0"/>
              <a:t>Each telescope has observing tools to work this out (sensitivity calculators). Some work based on </a:t>
            </a:r>
            <a:r>
              <a:rPr lang="en-US" dirty="0" err="1" smtClean="0"/>
              <a:t>rms</a:t>
            </a:r>
            <a:r>
              <a:rPr lang="en-US" dirty="0" smtClean="0"/>
              <a:t> required and others on total time</a:t>
            </a:r>
          </a:p>
          <a:p>
            <a:endParaRPr lang="en-US" dirty="0" smtClean="0"/>
          </a:p>
          <a:p>
            <a:r>
              <a:rPr lang="en-US" dirty="0" smtClean="0"/>
              <a:t>Depends if spectral line or continuum or VLBI</a:t>
            </a:r>
          </a:p>
          <a:p>
            <a:endParaRPr lang="en-US" dirty="0"/>
          </a:p>
          <a:p>
            <a:r>
              <a:rPr lang="en-US" dirty="0" smtClean="0"/>
              <a:t>Has to be realistic or you are applying for large programs (if you start exceeding ~3 days of observing on radio telescopes, you are entering large program world)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864" y="1041722"/>
            <a:ext cx="4015643" cy="581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353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5: Write a compelling proposal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612197" cy="5345234"/>
          </a:xfrm>
        </p:spPr>
        <p:txBody>
          <a:bodyPr/>
          <a:lstStyle/>
          <a:p>
            <a:r>
              <a:rPr lang="en-US" dirty="0" smtClean="0"/>
              <a:t>What makes a compelling proposal is in the eye of the beholder somewhat</a:t>
            </a:r>
          </a:p>
          <a:p>
            <a:endParaRPr lang="en-US" dirty="0"/>
          </a:p>
          <a:p>
            <a:r>
              <a:rPr lang="en-US" dirty="0" smtClean="0"/>
              <a:t>TACs are used to assess, so bias should be limited (or entrenched?) </a:t>
            </a:r>
          </a:p>
          <a:p>
            <a:endParaRPr lang="en-US" dirty="0"/>
          </a:p>
          <a:p>
            <a:r>
              <a:rPr lang="en-US" dirty="0" smtClean="0"/>
              <a:t>Best practice to writing a proposal in my view:</a:t>
            </a:r>
          </a:p>
          <a:p>
            <a:pPr lvl="1"/>
            <a:r>
              <a:rPr lang="en-US" dirty="0" smtClean="0"/>
              <a:t>Make the question you are trying to solve so obvious it hurts</a:t>
            </a:r>
          </a:p>
          <a:p>
            <a:pPr lvl="1"/>
            <a:r>
              <a:rPr lang="en-US" dirty="0" smtClean="0"/>
              <a:t>Best if question impacts broadly (particularly around hot science topics)</a:t>
            </a:r>
          </a:p>
          <a:p>
            <a:pPr lvl="1"/>
            <a:r>
              <a:rPr lang="en-US" dirty="0" smtClean="0"/>
              <a:t>Stress the key role the telescope you are applying at is the only (or close to it) telescope that can solve this</a:t>
            </a:r>
          </a:p>
          <a:p>
            <a:pPr lvl="1"/>
            <a:r>
              <a:rPr lang="en-US" dirty="0" smtClean="0"/>
              <a:t>(sometimes) conclude with potential prospects if science is successful</a:t>
            </a:r>
          </a:p>
        </p:txBody>
      </p:sp>
      <p:pic>
        <p:nvPicPr>
          <p:cNvPr id="1026" name="Picture 2" descr="https://static1.squarespace.com/static/55146bdde4b0392be7184074/t/57d0fcf9e4fcb5df487a5069/1473314055276/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63" b="9606"/>
          <a:stretch/>
        </p:blipFill>
        <p:spPr bwMode="auto">
          <a:xfrm>
            <a:off x="1791146" y="3935521"/>
            <a:ext cx="5619750" cy="278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454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reverse order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truth, a lot of astronomers work in the reverse order (step 3 to 1) </a:t>
            </a:r>
            <a:r>
              <a:rPr lang="mr-IN" dirty="0" smtClean="0"/>
              <a:t>–</a:t>
            </a:r>
            <a:r>
              <a:rPr lang="en-US" dirty="0" smtClean="0"/>
              <a:t> keeping in mind their </a:t>
            </a:r>
            <a:r>
              <a:rPr lang="en-US" dirty="0" err="1" smtClean="0"/>
              <a:t>favourite</a:t>
            </a:r>
            <a:r>
              <a:rPr lang="en-US" dirty="0" smtClean="0"/>
              <a:t> source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649" y="1982294"/>
            <a:ext cx="4736939" cy="473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086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and tips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</a:t>
            </a:r>
            <a:r>
              <a:rPr lang="en-US" dirty="0" smtClean="0"/>
              <a:t>e many ways to write telescope proposals, and you get better with practice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science goal and </a:t>
            </a:r>
            <a:r>
              <a:rPr lang="en-US" smtClean="0"/>
              <a:t>technical capabilities </a:t>
            </a:r>
            <a:r>
              <a:rPr lang="en-US" dirty="0" smtClean="0"/>
              <a:t>of the telescope must go hand in hand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Make the question you are trying to answer VERY obvious throughout</a:t>
            </a:r>
          </a:p>
          <a:p>
            <a:endParaRPr lang="en-US" dirty="0"/>
          </a:p>
          <a:p>
            <a:r>
              <a:rPr lang="en-US" dirty="0" smtClean="0"/>
              <a:t>Compelling abstract is key</a:t>
            </a:r>
            <a:r>
              <a:rPr lang="mr-IN" dirty="0" smtClean="0"/>
              <a:t>…</a:t>
            </a:r>
            <a:r>
              <a:rPr lang="en-US" dirty="0" smtClean="0"/>
              <a:t> but hard.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9651" y="3891304"/>
            <a:ext cx="4584700" cy="25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84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16278</TotalTime>
  <Words>415</Words>
  <Application>Microsoft Macintosh PowerPoint</Application>
  <PresentationFormat>On-screen Show (4:3)</PresentationFormat>
  <Paragraphs>46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Helvetica</vt:lpstr>
      <vt:lpstr>Helvetica Light</vt:lpstr>
      <vt:lpstr>Lucida Grande</vt:lpstr>
      <vt:lpstr>ＭＳ Ｐゴシック</vt:lpstr>
      <vt:lpstr>Trebuchet MS</vt:lpstr>
      <vt:lpstr>Arial</vt:lpstr>
      <vt:lpstr>White</vt:lpstr>
      <vt:lpstr>1_White</vt:lpstr>
      <vt:lpstr>2_UNIS Master</vt:lpstr>
      <vt:lpstr>1_UNIS Master</vt:lpstr>
      <vt:lpstr>3_UNIS Master</vt:lpstr>
      <vt:lpstr>Designing a Telescope Proposal</vt:lpstr>
      <vt:lpstr>Step 1: Identify Sources</vt:lpstr>
      <vt:lpstr>Step 2: Identify Question</vt:lpstr>
      <vt:lpstr>Step 3: Identify a telescope to answer that question  </vt:lpstr>
      <vt:lpstr>Step 4: Work out how much time you need to do this</vt:lpstr>
      <vt:lpstr>Step 5: Write a compelling proposal</vt:lpstr>
      <vt:lpstr>The reverse order…</vt:lpstr>
      <vt:lpstr>Conclusions and tips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696</cp:revision>
  <dcterms:modified xsi:type="dcterms:W3CDTF">2018-06-05T08:31:12Z</dcterms:modified>
</cp:coreProperties>
</file>