
<file path=[Content_Types].xml><?xml version="1.0" encoding="utf-8"?>
<Types xmlns="http://schemas.openxmlformats.org/package/2006/content-types">
  <Default Extension="xml" ContentType="application/xml"/>
  <Default Extension="jpeg" ContentType="image/jpeg"/>
  <Default Extension="tif" ContentType="image/tif"/>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7" r:id="rId22"/>
    <p:sldId id="278" r:id="rId23"/>
    <p:sldId id="279" r:id="rId24"/>
    <p:sldId id="280" r:id="rId25"/>
    <p:sldId id="281" r:id="rId26"/>
    <p:sldId id="282" r:id="rId27"/>
    <p:sldId id="283" r:id="rId28"/>
    <p:sldId id="286" r:id="rId29"/>
    <p:sldId id="287" r:id="rId30"/>
    <p:sldId id="288" r:id="rId31"/>
    <p:sldId id="289" r:id="rId32"/>
    <p:sldId id="290" r:id="rId33"/>
    <p:sldId id="291" r:id="rId34"/>
    <p:sldId id="292" r:id="rId35"/>
    <p:sldId id="294" r:id="rId36"/>
    <p:sldId id="295" r:id="rId37"/>
    <p:sldId id="296" r:id="rId38"/>
    <p:sldId id="297" r:id="rId39"/>
    <p:sldId id="298" r:id="rId40"/>
    <p:sldId id="299" r:id="rId41"/>
    <p:sldId id="300" r:id="rId42"/>
    <p:sldId id="301" r:id="rId4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24"/>
  </p:normalViewPr>
  <p:slideViewPr>
    <p:cSldViewPr snapToGrid="0" snapToObjects="1">
      <p:cViewPr varScale="1">
        <p:scale>
          <a:sx n="63" d="100"/>
          <a:sy n="63" d="100"/>
        </p:scale>
        <p:origin x="8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nchor="t"/>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nchor="t"/>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tiff"/><Relationship Id="rId5" Type="http://schemas.openxmlformats.org/officeDocument/2006/relationships/image" Target="../media/image5.tiff"/><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ned.ipac.caltech.edu/" TargetMode="External"/><Relationship Id="rId4" Type="http://schemas.openxmlformats.org/officeDocument/2006/relationships/hyperlink" Target="http://cds.u-strasbg.fr/" TargetMode="External"/><Relationship Id="rId1" Type="http://schemas.openxmlformats.org/officeDocument/2006/relationships/slideLayout" Target="../slideLayouts/slideLayout6.xml"/><Relationship Id="rId2" Type="http://schemas.openxmlformats.org/officeDocument/2006/relationships/hyperlink" Target="http://www.adsabs.harvard.edu/"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jpeg"/><Relationship Id="rId3"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t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6.xml"/><Relationship Id="rId2"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ctrTitle"/>
          </p:nvPr>
        </p:nvSpPr>
        <p:spPr>
          <a:prstGeom prst="rect">
            <a:avLst/>
          </a:prstGeom>
        </p:spPr>
        <p:txBody>
          <a:bodyPr/>
          <a:lstStyle/>
          <a:p>
            <a:r>
              <a:t>Spectral Line Data Reduction</a:t>
            </a:r>
          </a:p>
        </p:txBody>
      </p:sp>
      <p:sp>
        <p:nvSpPr>
          <p:cNvPr id="120" name="Shape 120"/>
          <p:cNvSpPr>
            <a:spLocks noGrp="1"/>
          </p:cNvSpPr>
          <p:nvPr>
            <p:ph type="subTitle" sz="quarter" idx="1"/>
          </p:nvPr>
        </p:nvSpPr>
        <p:spPr>
          <a:prstGeom prst="rect">
            <a:avLst/>
          </a:prstGeom>
        </p:spPr>
        <p:txBody>
          <a:bodyPr>
            <a:normAutofit lnSpcReduction="10000"/>
          </a:bodyPr>
          <a:lstStyle/>
          <a:p>
            <a:pPr defTabSz="414781">
              <a:defRPr sz="2272"/>
            </a:pPr>
            <a:r>
              <a:rPr lang="en-US" dirty="0" smtClean="0"/>
              <a:t>Joe </a:t>
            </a:r>
            <a:r>
              <a:rPr lang="en-US" dirty="0" err="1" smtClean="0"/>
              <a:t>Callingham</a:t>
            </a:r>
            <a:endParaRPr dirty="0"/>
          </a:p>
          <a:p>
            <a:pPr defTabSz="414781">
              <a:defRPr sz="2272"/>
            </a:pPr>
            <a:r>
              <a:rPr lang="en-US" smtClean="0"/>
              <a:t>Kenya </a:t>
            </a:r>
            <a:r>
              <a:rPr dirty="0" smtClean="0"/>
              <a:t>201</a:t>
            </a:r>
            <a:r>
              <a:rPr lang="en-US" dirty="0" smtClean="0"/>
              <a:t>8</a:t>
            </a:r>
            <a:endParaRPr dirty="0"/>
          </a:p>
          <a:p>
            <a:pPr defTabSz="414781">
              <a:defRPr sz="2272"/>
            </a:pPr>
            <a:r>
              <a:rPr dirty="0"/>
              <a:t>Based </a:t>
            </a:r>
            <a:r>
              <a:rPr dirty="0" smtClean="0"/>
              <a:t>on talk</a:t>
            </a:r>
            <a:r>
              <a:rPr lang="en-US" dirty="0" smtClean="0"/>
              <a:t>s</a:t>
            </a:r>
            <a:r>
              <a:rPr dirty="0" smtClean="0"/>
              <a:t> </a:t>
            </a:r>
            <a:r>
              <a:rPr dirty="0"/>
              <a:t>by Katharine Johnston (University of Leeds</a:t>
            </a:r>
            <a:r>
              <a:rPr dirty="0" smtClean="0"/>
              <a:t>)</a:t>
            </a:r>
            <a:r>
              <a:rPr lang="en-US" dirty="0" smtClean="0"/>
              <a:t> and Luke Hindson</a:t>
            </a:r>
            <a:endParaRPr dirty="0"/>
          </a:p>
        </p:txBody>
      </p:sp>
      <p:pic>
        <p:nvPicPr>
          <p:cNvPr id="4" name="Picture 3"/>
          <p:cNvPicPr>
            <a:picLocks noChangeAspect="1"/>
          </p:cNvPicPr>
          <p:nvPr/>
        </p:nvPicPr>
        <p:blipFill>
          <a:blip r:embed="rId2"/>
          <a:stretch>
            <a:fillRect/>
          </a:stretch>
        </p:blipFill>
        <p:spPr>
          <a:xfrm>
            <a:off x="89711" y="120128"/>
            <a:ext cx="3606317" cy="980918"/>
          </a:xfrm>
          <a:prstGeom prst="rect">
            <a:avLst/>
          </a:prstGeom>
        </p:spPr>
      </p:pic>
      <p:pic>
        <p:nvPicPr>
          <p:cNvPr id="5" name="Picture 4" descr="http://www.jive.eu/sites/jive.nl/files/cms/projects/JJ-logo-no-tex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054" y="74186"/>
            <a:ext cx="1060107" cy="13395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9199465" y="8329563"/>
            <a:ext cx="3527968" cy="1023111"/>
          </a:xfrm>
          <a:prstGeom prst="rect">
            <a:avLst/>
          </a:prstGeom>
        </p:spPr>
      </p:pic>
      <p:pic>
        <p:nvPicPr>
          <p:cNvPr id="7" name="Picture 6"/>
          <p:cNvPicPr>
            <a:picLocks noChangeAspect="1"/>
          </p:cNvPicPr>
          <p:nvPr/>
        </p:nvPicPr>
        <p:blipFill>
          <a:blip r:embed="rId5"/>
          <a:stretch>
            <a:fillRect/>
          </a:stretch>
        </p:blipFill>
        <p:spPr>
          <a:xfrm>
            <a:off x="6658207" y="8248310"/>
            <a:ext cx="1903265" cy="1104364"/>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p:cNvSpPr>
          <p:nvPr>
            <p:ph type="title"/>
          </p:nvPr>
        </p:nvSpPr>
        <p:spPr>
          <a:prstGeom prst="rect">
            <a:avLst/>
          </a:prstGeom>
        </p:spPr>
        <p:txBody>
          <a:bodyPr/>
          <a:lstStyle>
            <a:lvl1pPr defTabSz="490727">
              <a:defRPr sz="6719"/>
            </a:lvl1pPr>
          </a:lstStyle>
          <a:p>
            <a:r>
              <a:t>2. Choose your source and research its properties</a:t>
            </a:r>
          </a:p>
        </p:txBody>
      </p:sp>
      <p:sp>
        <p:nvSpPr>
          <p:cNvPr id="176" name="Shape 176"/>
          <p:cNvSpPr>
            <a:spLocks noGrp="1"/>
          </p:cNvSpPr>
          <p:nvPr>
            <p:ph type="body" idx="1"/>
          </p:nvPr>
        </p:nvSpPr>
        <p:spPr>
          <a:prstGeom prst="rect">
            <a:avLst/>
          </a:prstGeom>
        </p:spPr>
        <p:txBody>
          <a:bodyPr/>
          <a:lstStyle/>
          <a:p>
            <a:pPr marL="0" indent="0" defTabSz="385572">
              <a:spcBef>
                <a:spcPts val="2700"/>
              </a:spcBef>
              <a:buSzTx/>
              <a:buNone/>
              <a:defRPr sz="2376"/>
            </a:pPr>
            <a:r>
              <a:t>Learn about the object you wish to study e.g</a:t>
            </a:r>
          </a:p>
          <a:p>
            <a:pPr marL="293370" indent="-293370" defTabSz="385572">
              <a:spcBef>
                <a:spcPts val="2700"/>
              </a:spcBef>
              <a:defRPr sz="2376"/>
            </a:pPr>
            <a:r>
              <a:t>Position (and equinox)</a:t>
            </a:r>
          </a:p>
          <a:p>
            <a:pPr marL="293370" indent="-293370" defTabSz="385572">
              <a:spcBef>
                <a:spcPts val="2700"/>
              </a:spcBef>
              <a:defRPr sz="2376"/>
            </a:pPr>
            <a:r>
              <a:t>Size</a:t>
            </a:r>
          </a:p>
          <a:p>
            <a:pPr marL="293370" indent="-293370" defTabSz="385572">
              <a:spcBef>
                <a:spcPts val="2700"/>
              </a:spcBef>
              <a:defRPr sz="2376"/>
            </a:pPr>
            <a:r>
              <a:t>Velocity (and reference frame)</a:t>
            </a:r>
          </a:p>
          <a:p>
            <a:pPr marL="293370" indent="-293370" defTabSz="385572">
              <a:spcBef>
                <a:spcPts val="2700"/>
              </a:spcBef>
              <a:defRPr sz="2376"/>
            </a:pPr>
            <a:r>
              <a:t>Estimated brightness</a:t>
            </a:r>
          </a:p>
          <a:p>
            <a:pPr marL="0" indent="0" defTabSz="385572">
              <a:spcBef>
                <a:spcPts val="2700"/>
              </a:spcBef>
              <a:buSzTx/>
              <a:buNone/>
              <a:defRPr sz="2376"/>
            </a:pPr>
            <a:r>
              <a:t>Search for literature on your source using resources like:</a:t>
            </a:r>
          </a:p>
          <a:p>
            <a:pPr marL="293370" indent="-293370" defTabSz="385572">
              <a:spcBef>
                <a:spcPts val="2700"/>
              </a:spcBef>
              <a:defRPr sz="2376"/>
            </a:pPr>
            <a:r>
              <a:t>ADS (</a:t>
            </a:r>
            <a:r>
              <a:rPr u="sng">
                <a:hlinkClick r:id="rId2"/>
              </a:rPr>
              <a:t>http://www.adsabs.harvard.edu/</a:t>
            </a:r>
            <a:r>
              <a:t>)</a:t>
            </a:r>
          </a:p>
          <a:p>
            <a:pPr marL="293370" indent="-293370" defTabSz="385572">
              <a:spcBef>
                <a:spcPts val="2700"/>
              </a:spcBef>
              <a:defRPr sz="2376"/>
            </a:pPr>
            <a:r>
              <a:t>NED (</a:t>
            </a:r>
            <a:r>
              <a:rPr u="sng">
                <a:hlinkClick r:id="rId3"/>
              </a:rPr>
              <a:t>https://ned.ipac.caltech.edu/</a:t>
            </a:r>
            <a:r>
              <a:t>)</a:t>
            </a:r>
          </a:p>
          <a:p>
            <a:pPr marL="293370" indent="-293370" defTabSz="385572">
              <a:spcBef>
                <a:spcPts val="2700"/>
              </a:spcBef>
              <a:defRPr sz="2376"/>
            </a:pPr>
            <a:r>
              <a:t>CDS (</a:t>
            </a:r>
            <a:r>
              <a:rPr u="sng">
                <a:hlinkClick r:id="rId4"/>
              </a:rPr>
              <a:t>http://cds.u-strasbg.fr/</a:t>
            </a:r>
            <a:r>
              <a:t>)</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p:cNvSpPr>
          <p:nvPr>
            <p:ph type="title"/>
          </p:nvPr>
        </p:nvSpPr>
        <p:spPr>
          <a:prstGeom prst="rect">
            <a:avLst/>
          </a:prstGeom>
        </p:spPr>
        <p:txBody>
          <a:bodyPr/>
          <a:lstStyle>
            <a:lvl1pPr defTabSz="490727">
              <a:defRPr sz="6719"/>
            </a:lvl1pPr>
          </a:lstStyle>
          <a:p>
            <a:r>
              <a:t>Choose your interferometer and configuration</a:t>
            </a:r>
          </a:p>
        </p:txBody>
      </p:sp>
      <p:sp>
        <p:nvSpPr>
          <p:cNvPr id="179" name="Shape 179"/>
          <p:cNvSpPr>
            <a:spLocks noGrp="1"/>
          </p:cNvSpPr>
          <p:nvPr>
            <p:ph type="body" idx="1"/>
          </p:nvPr>
        </p:nvSpPr>
        <p:spPr>
          <a:prstGeom prst="rect">
            <a:avLst/>
          </a:prstGeom>
        </p:spPr>
        <p:txBody>
          <a:bodyPr/>
          <a:lstStyle/>
          <a:p>
            <a:pPr marL="444500" indent="-444500">
              <a:defRPr sz="3100"/>
            </a:pPr>
            <a:r>
              <a:t>Large number of possible instruments to name just a few:</a:t>
            </a:r>
          </a:p>
          <a:p>
            <a:pPr lvl="1">
              <a:defRPr sz="3100"/>
            </a:pPr>
            <a:r>
              <a:t>(J)VLA, ALMA, MWA, LOFAR, PdB, ATCA, EVN, AVN</a:t>
            </a:r>
          </a:p>
          <a:p>
            <a:pPr marL="444500" indent="-444500">
              <a:defRPr sz="3100"/>
            </a:pPr>
            <a:r>
              <a:t>Read about the telescope online e.g for the VLA</a:t>
            </a:r>
          </a:p>
        </p:txBody>
      </p:sp>
      <p:pic>
        <p:nvPicPr>
          <p:cNvPr id="180" name="page11image2544.png"/>
          <p:cNvPicPr>
            <a:picLocks noChangeAspect="1"/>
          </p:cNvPicPr>
          <p:nvPr/>
        </p:nvPicPr>
        <p:blipFill>
          <a:blip r:embed="rId2">
            <a:extLst/>
          </a:blip>
          <a:stretch>
            <a:fillRect/>
          </a:stretch>
        </p:blipFill>
        <p:spPr>
          <a:xfrm>
            <a:off x="4242858" y="5480018"/>
            <a:ext cx="4519083" cy="3346482"/>
          </a:xfrm>
          <a:prstGeom prst="rect">
            <a:avLst/>
          </a:prstGeom>
          <a:ln w="12700">
            <a:miter lim="400000"/>
          </a:ln>
        </p:spPr>
      </p:pic>
      <p:sp>
        <p:nvSpPr>
          <p:cNvPr id="181" name="Shape 181"/>
          <p:cNvSpPr/>
          <p:nvPr/>
        </p:nvSpPr>
        <p:spPr>
          <a:xfrm>
            <a:off x="190500" y="-228601"/>
            <a:ext cx="5939367" cy="45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a:spLocks noGrp="1"/>
          </p:cNvSpPr>
          <p:nvPr>
            <p:ph type="title"/>
          </p:nvPr>
        </p:nvSpPr>
        <p:spPr>
          <a:prstGeom prst="rect">
            <a:avLst/>
          </a:prstGeom>
        </p:spPr>
        <p:txBody>
          <a:bodyPr/>
          <a:lstStyle>
            <a:lvl1pPr defTabSz="473201">
              <a:defRPr sz="6480"/>
            </a:lvl1pPr>
          </a:lstStyle>
          <a:p>
            <a:r>
              <a:t>3. Choose your interferometer and configuration(s)</a:t>
            </a:r>
          </a:p>
        </p:txBody>
      </p:sp>
      <p:pic>
        <p:nvPicPr>
          <p:cNvPr id="184" name="page12image4560.jpg"/>
          <p:cNvPicPr>
            <a:picLocks noChangeAspect="1"/>
          </p:cNvPicPr>
          <p:nvPr/>
        </p:nvPicPr>
        <p:blipFill>
          <a:blip r:embed="rId2">
            <a:extLst/>
          </a:blip>
          <a:stretch>
            <a:fillRect/>
          </a:stretch>
        </p:blipFill>
        <p:spPr>
          <a:xfrm>
            <a:off x="883101" y="3520002"/>
            <a:ext cx="5067296" cy="3798969"/>
          </a:xfrm>
          <a:prstGeom prst="rect">
            <a:avLst/>
          </a:prstGeom>
          <a:ln w="12700">
            <a:miter lim="400000"/>
          </a:ln>
        </p:spPr>
      </p:pic>
      <p:sp>
        <p:nvSpPr>
          <p:cNvPr id="185" name="Shape 185"/>
          <p:cNvSpPr/>
          <p:nvPr/>
        </p:nvSpPr>
        <p:spPr>
          <a:xfrm>
            <a:off x="1149350" y="749299"/>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pic>
        <p:nvPicPr>
          <p:cNvPr id="186" name="page12image4728.jpg"/>
          <p:cNvPicPr>
            <a:picLocks noChangeAspect="1"/>
          </p:cNvPicPr>
          <p:nvPr/>
        </p:nvPicPr>
        <p:blipFill>
          <a:blip r:embed="rId3">
            <a:extLst/>
          </a:blip>
          <a:stretch>
            <a:fillRect/>
          </a:stretch>
        </p:blipFill>
        <p:spPr>
          <a:xfrm>
            <a:off x="6691419" y="3597936"/>
            <a:ext cx="5693734" cy="3643101"/>
          </a:xfrm>
          <a:prstGeom prst="rect">
            <a:avLst/>
          </a:prstGeom>
          <a:ln w="12700">
            <a:miter lim="400000"/>
          </a:ln>
        </p:spPr>
      </p:pic>
      <p:sp>
        <p:nvSpPr>
          <p:cNvPr id="187" name="Shape 187"/>
          <p:cNvSpPr/>
          <p:nvPr/>
        </p:nvSpPr>
        <p:spPr>
          <a:xfrm>
            <a:off x="2883348" y="2992966"/>
            <a:ext cx="106680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(J)VLA</a:t>
            </a:r>
          </a:p>
        </p:txBody>
      </p:sp>
      <p:sp>
        <p:nvSpPr>
          <p:cNvPr id="188" name="Shape 188"/>
          <p:cNvSpPr/>
          <p:nvPr/>
        </p:nvSpPr>
        <p:spPr>
          <a:xfrm>
            <a:off x="7157988" y="2992966"/>
            <a:ext cx="476059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Part of the ALMA Compact Array</a:t>
            </a:r>
          </a:p>
        </p:txBody>
      </p:sp>
      <p:sp>
        <p:nvSpPr>
          <p:cNvPr id="189" name="Shape 189"/>
          <p:cNvSpPr/>
          <p:nvPr/>
        </p:nvSpPr>
        <p:spPr>
          <a:xfrm>
            <a:off x="971628" y="7363406"/>
            <a:ext cx="4890242" cy="1625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500"/>
            </a:lvl1pPr>
          </a:lstStyle>
          <a:p>
            <a:r>
              <a:t>Larger arrays: better resolution! Good for absorption studies as want to detect a small, bright background source</a:t>
            </a:r>
          </a:p>
        </p:txBody>
      </p:sp>
      <p:sp>
        <p:nvSpPr>
          <p:cNvPr id="190" name="Shape 190"/>
          <p:cNvSpPr/>
          <p:nvPr/>
        </p:nvSpPr>
        <p:spPr>
          <a:xfrm>
            <a:off x="6720631" y="7363406"/>
            <a:ext cx="5635309" cy="1244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500"/>
            </a:lvl1pPr>
          </a:lstStyle>
          <a:p>
            <a:r>
              <a:t>Smaller arrays: have better surface brightness sensitivity so easier to detect extended or faint emission</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Shape 192"/>
          <p:cNvSpPr>
            <a:spLocks noGrp="1"/>
          </p:cNvSpPr>
          <p:nvPr>
            <p:ph type="title"/>
          </p:nvPr>
        </p:nvSpPr>
        <p:spPr>
          <a:prstGeom prst="rect">
            <a:avLst/>
          </a:prstGeom>
        </p:spPr>
        <p:txBody>
          <a:bodyPr/>
          <a:lstStyle>
            <a:lvl1pPr defTabSz="490727">
              <a:defRPr sz="6719"/>
            </a:lvl1pPr>
          </a:lstStyle>
          <a:p>
            <a:r>
              <a:t>4. Check source velocity reference frame</a:t>
            </a:r>
          </a:p>
        </p:txBody>
      </p:sp>
      <p:sp>
        <p:nvSpPr>
          <p:cNvPr id="193" name="Shape 193"/>
          <p:cNvSpPr>
            <a:spLocks noGrp="1"/>
          </p:cNvSpPr>
          <p:nvPr>
            <p:ph type="body" idx="1"/>
          </p:nvPr>
        </p:nvSpPr>
        <p:spPr>
          <a:prstGeom prst="rect">
            <a:avLst/>
          </a:prstGeom>
        </p:spPr>
        <p:txBody>
          <a:bodyPr/>
          <a:lstStyle>
            <a:lvl1pPr marL="0" indent="0">
              <a:buSzTx/>
              <a:buNone/>
            </a:lvl1pPr>
          </a:lstStyle>
          <a:p>
            <a:r>
              <a:t>Need to always specify the velocity reference frame</a:t>
            </a:r>
          </a:p>
        </p:txBody>
      </p:sp>
      <p:pic>
        <p:nvPicPr>
          <p:cNvPr id="194" name="pasted-image.pdf"/>
          <p:cNvPicPr>
            <a:picLocks noChangeAspect="1"/>
          </p:cNvPicPr>
          <p:nvPr/>
        </p:nvPicPr>
        <p:blipFill>
          <a:blip r:embed="rId2">
            <a:extLst/>
          </a:blip>
          <a:stretch>
            <a:fillRect/>
          </a:stretch>
        </p:blipFill>
        <p:spPr>
          <a:xfrm>
            <a:off x="2493209" y="3874942"/>
            <a:ext cx="8018383" cy="4577583"/>
          </a:xfrm>
          <a:prstGeom prst="rect">
            <a:avLst/>
          </a:prstGeom>
          <a:ln w="12700">
            <a:miter lim="400000"/>
          </a:ln>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6"/>
          <p:cNvSpPr>
            <a:spLocks noGrp="1"/>
          </p:cNvSpPr>
          <p:nvPr>
            <p:ph type="body" idx="1"/>
          </p:nvPr>
        </p:nvSpPr>
        <p:spPr>
          <a:prstGeom prst="rect">
            <a:avLst/>
          </a:prstGeom>
        </p:spPr>
        <p:txBody>
          <a:bodyPr/>
          <a:lstStyle/>
          <a:p>
            <a:r>
              <a:t>Optical Barycentric or Heliocentric system often used for extragalactic observations</a:t>
            </a:r>
          </a:p>
          <a:p>
            <a:r>
              <a:t>Radio Local Standard of Rest (LSR) used for Milky Way observations</a:t>
            </a:r>
          </a:p>
        </p:txBody>
      </p:sp>
      <p:sp>
        <p:nvSpPr>
          <p:cNvPr id="197" name="Shape 197"/>
          <p:cNvSpPr>
            <a:spLocks noGrp="1"/>
          </p:cNvSpPr>
          <p:nvPr>
            <p:ph type="title"/>
          </p:nvPr>
        </p:nvSpPr>
        <p:spPr>
          <a:prstGeom prst="rect">
            <a:avLst/>
          </a:prstGeom>
        </p:spPr>
        <p:txBody>
          <a:bodyPr/>
          <a:lstStyle>
            <a:lvl1pPr defTabSz="490727">
              <a:defRPr sz="6719"/>
            </a:lvl1pPr>
          </a:lstStyle>
          <a:p>
            <a:r>
              <a:t>4. Check source velocity reference frame</a:t>
            </a:r>
          </a:p>
        </p:txBody>
      </p:sp>
      <p:pic>
        <p:nvPicPr>
          <p:cNvPr id="198" name="pasted-image.png"/>
          <p:cNvPicPr>
            <a:picLocks noChangeAspect="1"/>
          </p:cNvPicPr>
          <p:nvPr/>
        </p:nvPicPr>
        <p:blipFill>
          <a:blip r:embed="rId2">
            <a:extLst/>
          </a:blip>
          <a:stretch>
            <a:fillRect/>
          </a:stretch>
        </p:blipFill>
        <p:spPr>
          <a:xfrm>
            <a:off x="4817467" y="5996185"/>
            <a:ext cx="2997201" cy="977901"/>
          </a:xfrm>
          <a:prstGeom prst="rect">
            <a:avLst/>
          </a:prstGeom>
          <a:ln w="12700">
            <a:miter lim="400000"/>
          </a:ln>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Shape 200"/>
          <p:cNvSpPr>
            <a:spLocks noGrp="1"/>
          </p:cNvSpPr>
          <p:nvPr>
            <p:ph type="title"/>
          </p:nvPr>
        </p:nvSpPr>
        <p:spPr>
          <a:prstGeom prst="rect">
            <a:avLst/>
          </a:prstGeom>
        </p:spPr>
        <p:txBody>
          <a:bodyPr/>
          <a:lstStyle>
            <a:lvl1pPr defTabSz="490727">
              <a:defRPr sz="6719"/>
            </a:lvl1pPr>
          </a:lstStyle>
          <a:p>
            <a:r>
              <a:t>Doppler shift and Doppler Tracking</a:t>
            </a:r>
          </a:p>
        </p:txBody>
      </p:sp>
      <p:sp>
        <p:nvSpPr>
          <p:cNvPr id="201" name="Shape 201"/>
          <p:cNvSpPr>
            <a:spLocks noGrp="1"/>
          </p:cNvSpPr>
          <p:nvPr>
            <p:ph type="body" idx="1"/>
          </p:nvPr>
        </p:nvSpPr>
        <p:spPr>
          <a:prstGeom prst="rect">
            <a:avLst/>
          </a:prstGeom>
        </p:spPr>
        <p:txBody>
          <a:bodyPr/>
          <a:lstStyle/>
          <a:p>
            <a:pPr marL="324485" indent="-324485" defTabSz="426466">
              <a:spcBef>
                <a:spcPts val="3000"/>
              </a:spcBef>
              <a:defRPr sz="2628" b="1">
                <a:latin typeface="Helvetica"/>
                <a:ea typeface="Helvetica"/>
                <a:cs typeface="Helvetica"/>
                <a:sym typeface="Helvetica"/>
              </a:defRPr>
            </a:pPr>
            <a:r>
              <a:t>on-line Doppler tracking</a:t>
            </a:r>
            <a:r>
              <a:rPr b="0">
                <a:latin typeface="+mn-lt"/>
                <a:ea typeface="+mn-ea"/>
                <a:cs typeface="+mn-cs"/>
                <a:sym typeface="Helvetica Light"/>
              </a:rPr>
              <a:t> automatically corrects to a given reference frame during the observation in real time</a:t>
            </a:r>
          </a:p>
          <a:p>
            <a:pPr marL="324485" indent="-324485" defTabSz="426466">
              <a:spcBef>
                <a:spcPts val="3000"/>
              </a:spcBef>
              <a:defRPr sz="2628" b="1">
                <a:latin typeface="Helvetica"/>
                <a:ea typeface="Helvetica"/>
                <a:cs typeface="Helvetica"/>
                <a:sym typeface="Helvetica"/>
              </a:defRPr>
            </a:pPr>
            <a:r>
              <a:rPr b="0">
                <a:latin typeface="+mn-lt"/>
                <a:ea typeface="+mn-ea"/>
                <a:cs typeface="+mn-cs"/>
                <a:sym typeface="Helvetica Light"/>
              </a:rPr>
              <a:t>The tracked or observed frequency is usually called the </a:t>
            </a:r>
            <a:r>
              <a:t>sky frequency</a:t>
            </a:r>
            <a:endParaRPr b="0">
              <a:latin typeface="+mn-lt"/>
              <a:ea typeface="+mn-ea"/>
              <a:cs typeface="+mn-cs"/>
              <a:sym typeface="Helvetica Light"/>
            </a:endParaRPr>
          </a:p>
          <a:p>
            <a:pPr marL="324485" indent="-324485" defTabSz="426466">
              <a:spcBef>
                <a:spcPts val="3000"/>
              </a:spcBef>
              <a:defRPr sz="2628" b="1">
                <a:latin typeface="Helvetica"/>
                <a:ea typeface="Helvetica"/>
                <a:cs typeface="Helvetica"/>
                <a:sym typeface="Helvetica"/>
              </a:defRPr>
            </a:pPr>
            <a:r>
              <a:rPr b="0">
                <a:latin typeface="+mn-lt"/>
                <a:ea typeface="+mn-ea"/>
                <a:cs typeface="+mn-cs"/>
                <a:sym typeface="Helvetica Light"/>
              </a:rPr>
              <a:t>However, for wide frequency bands (most modern interferometers) on-line Doppler tracking is not done / recommended as correction is only strictly correct at one frequency</a:t>
            </a:r>
          </a:p>
          <a:p>
            <a:pPr marL="324485" indent="-324485" defTabSz="426466">
              <a:spcBef>
                <a:spcPts val="3000"/>
              </a:spcBef>
              <a:defRPr sz="2628" b="1">
                <a:latin typeface="Helvetica"/>
                <a:ea typeface="Helvetica"/>
                <a:cs typeface="Helvetica"/>
                <a:sym typeface="Helvetica"/>
              </a:defRPr>
            </a:pPr>
            <a:r>
              <a:rPr b="0">
                <a:latin typeface="+mn-lt"/>
                <a:ea typeface="+mn-ea"/>
                <a:cs typeface="+mn-cs"/>
                <a:sym typeface="Helvetica Light"/>
              </a:rPr>
              <a:t>Instead </a:t>
            </a:r>
            <a:r>
              <a:t>Doppler Setting</a:t>
            </a:r>
            <a:r>
              <a:rPr b="0">
                <a:latin typeface="+mn-lt"/>
                <a:ea typeface="+mn-ea"/>
                <a:cs typeface="+mn-cs"/>
                <a:sym typeface="Helvetica Light"/>
              </a:rPr>
              <a:t> is used, i.e. sky frequency calculated once at the start of the observation</a:t>
            </a:r>
          </a:p>
          <a:p>
            <a:pPr marL="324485" indent="-324485" defTabSz="426466">
              <a:spcBef>
                <a:spcPts val="3000"/>
              </a:spcBef>
              <a:defRPr sz="2628" b="1">
                <a:latin typeface="Helvetica"/>
                <a:ea typeface="Helvetica"/>
                <a:cs typeface="Helvetica"/>
                <a:sym typeface="Helvetica"/>
              </a:defRPr>
            </a:pPr>
            <a:r>
              <a:rPr b="0">
                <a:latin typeface="+mn-lt"/>
                <a:ea typeface="+mn-ea"/>
                <a:cs typeface="+mn-cs"/>
                <a:sym typeface="Helvetica Light"/>
              </a:rPr>
              <a:t>Further corrections can be made during the data reduction and imaging stages (need &gt; 4 channels across the line for good correction)</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p:cNvSpPr>
          <p:nvPr>
            <p:ph type="title"/>
          </p:nvPr>
        </p:nvSpPr>
        <p:spPr>
          <a:prstGeom prst="rect">
            <a:avLst/>
          </a:prstGeom>
        </p:spPr>
        <p:txBody>
          <a:bodyPr/>
          <a:lstStyle>
            <a:lvl1pPr defTabSz="397256">
              <a:defRPr sz="5440"/>
            </a:lvl1pPr>
          </a:lstStyle>
          <a:p>
            <a:r>
              <a:t>5. Choose the channel width, total bandwidth and number of channels</a:t>
            </a:r>
          </a:p>
        </p:txBody>
      </p:sp>
      <p:sp>
        <p:nvSpPr>
          <p:cNvPr id="204" name="Shape 204"/>
          <p:cNvSpPr>
            <a:spLocks noGrp="1"/>
          </p:cNvSpPr>
          <p:nvPr>
            <p:ph type="body" idx="1"/>
          </p:nvPr>
        </p:nvSpPr>
        <p:spPr>
          <a:prstGeom prst="rect">
            <a:avLst/>
          </a:prstGeom>
        </p:spPr>
        <p:txBody>
          <a:bodyPr/>
          <a:lstStyle/>
          <a:p>
            <a:pPr marL="413384" indent="-413384" defTabSz="543305">
              <a:spcBef>
                <a:spcPts val="3900"/>
              </a:spcBef>
              <a:defRPr sz="3348"/>
            </a:pPr>
            <a:r>
              <a:t>Channel width determined by required </a:t>
            </a:r>
            <a:r>
              <a:rPr b="1">
                <a:latin typeface="Helvetica"/>
                <a:ea typeface="Helvetica"/>
                <a:cs typeface="Helvetica"/>
                <a:sym typeface="Helvetica"/>
              </a:rPr>
              <a:t>spectral resolution</a:t>
            </a:r>
            <a:r>
              <a:t> and </a:t>
            </a:r>
            <a:r>
              <a:rPr b="1">
                <a:latin typeface="Helvetica"/>
                <a:ea typeface="Helvetica"/>
                <a:cs typeface="Helvetica"/>
                <a:sym typeface="Helvetica"/>
              </a:rPr>
              <a:t>sensitivity</a:t>
            </a:r>
          </a:p>
          <a:p>
            <a:pPr marL="413384" indent="-413384" defTabSz="543305">
              <a:spcBef>
                <a:spcPts val="3900"/>
              </a:spcBef>
              <a:defRPr sz="3348"/>
            </a:pPr>
            <a:r>
              <a:t>Total bandwidth should:</a:t>
            </a:r>
          </a:p>
          <a:p>
            <a:pPr marL="826769" lvl="1" indent="-413384" defTabSz="543305">
              <a:spcBef>
                <a:spcPts val="3900"/>
              </a:spcBef>
              <a:defRPr sz="3348"/>
            </a:pPr>
            <a:r>
              <a:t>Leave good line free channels at the ends of the band for continuum subtraction (end channels often bad)</a:t>
            </a:r>
          </a:p>
          <a:p>
            <a:pPr marL="413384" indent="-413384" defTabSz="543305">
              <a:spcBef>
                <a:spcPts val="3900"/>
              </a:spcBef>
              <a:defRPr sz="3348"/>
            </a:pPr>
            <a:r>
              <a:t>In a “lag” correlation, total number of channels is conserved, so total bandwidth is directly related to channel width</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a:spLocks noGrp="1"/>
          </p:cNvSpPr>
          <p:nvPr>
            <p:ph type="title"/>
          </p:nvPr>
        </p:nvSpPr>
        <p:spPr>
          <a:prstGeom prst="rect">
            <a:avLst/>
          </a:prstGeom>
        </p:spPr>
        <p:txBody>
          <a:bodyPr/>
          <a:lstStyle/>
          <a:p>
            <a:r>
              <a:t>Velocity Coverage</a:t>
            </a:r>
          </a:p>
        </p:txBody>
      </p:sp>
      <p:sp>
        <p:nvSpPr>
          <p:cNvPr id="207" name="Shape 207"/>
          <p:cNvSpPr>
            <a:spLocks noGrp="1"/>
          </p:cNvSpPr>
          <p:nvPr>
            <p:ph type="body" idx="1"/>
          </p:nvPr>
        </p:nvSpPr>
        <p:spPr>
          <a:xfrm>
            <a:off x="952499" y="2609850"/>
            <a:ext cx="11099801" cy="6286500"/>
          </a:xfrm>
          <a:prstGeom prst="rect">
            <a:avLst/>
          </a:prstGeom>
        </p:spPr>
        <p:txBody>
          <a:bodyPr/>
          <a:lstStyle/>
          <a:p>
            <a:pPr marL="342264" indent="-342264" defTabSz="449833">
              <a:spcBef>
                <a:spcPts val="3200"/>
              </a:spcBef>
              <a:defRPr sz="2772"/>
            </a:pPr>
            <a:r>
              <a:t>For radio/millimetre frequency observations:</a:t>
            </a:r>
          </a:p>
          <a:p>
            <a:pPr marL="342264" indent="-342264" defTabSz="449833">
              <a:spcBef>
                <a:spcPts val="3200"/>
              </a:spcBef>
              <a:defRPr sz="2772"/>
            </a:pPr>
            <a:endParaRPr/>
          </a:p>
          <a:p>
            <a:pPr marL="0" indent="0" defTabSz="449833">
              <a:spcBef>
                <a:spcPts val="3200"/>
              </a:spcBef>
              <a:buSzTx/>
              <a:buNone/>
              <a:defRPr sz="2772"/>
            </a:pPr>
            <a:r>
              <a:t>Where </a:t>
            </a:r>
            <a:r>
              <a:rPr i="1"/>
              <a:t>Δf </a:t>
            </a:r>
            <a:r>
              <a:t>is the bandwidth (Hz), </a:t>
            </a:r>
            <a:r>
              <a:rPr i="1"/>
              <a:t>f </a:t>
            </a:r>
            <a:r>
              <a:t>the rest frequency (Hz), </a:t>
            </a:r>
            <a:r>
              <a:rPr i="1"/>
              <a:t>Δv </a:t>
            </a:r>
            <a:r>
              <a:t>is the velocity  span (kms</a:t>
            </a:r>
            <a:r>
              <a:rPr sz="1925" baseline="54545"/>
              <a:t>-1</a:t>
            </a:r>
            <a:r>
              <a:t>) and </a:t>
            </a:r>
            <a:r>
              <a:rPr i="1"/>
              <a:t>c </a:t>
            </a:r>
            <a:r>
              <a:t>= 3 x 10</a:t>
            </a:r>
            <a:r>
              <a:rPr sz="1925" baseline="54545"/>
              <a:t>5 </a:t>
            </a:r>
            <a:r>
              <a:t>kms</a:t>
            </a:r>
            <a:r>
              <a:rPr sz="1925" baseline="54545"/>
              <a:t>-1</a:t>
            </a:r>
            <a:r>
              <a:t>, the speed of light</a:t>
            </a:r>
          </a:p>
          <a:p>
            <a:pPr marL="342264" indent="-342264" defTabSz="449833">
              <a:spcBef>
                <a:spcPts val="3200"/>
              </a:spcBef>
              <a:defRPr sz="2772"/>
            </a:pPr>
            <a:r>
              <a:t>So if you want a velocity coverage of 100 kms</a:t>
            </a:r>
            <a:r>
              <a:rPr sz="1925" baseline="54545"/>
              <a:t>-1 </a:t>
            </a:r>
            <a:r>
              <a:t>at a frequency of 22.2 GHz then:</a:t>
            </a:r>
            <a:r>
              <a:rPr sz="924"/>
              <a:t/>
            </a:r>
            <a:br>
              <a:rPr sz="924"/>
            </a:br>
            <a:r>
              <a:rPr sz="924"/>
              <a:t/>
            </a:r>
            <a:br>
              <a:rPr sz="924"/>
            </a:br>
            <a:endParaRPr sz="924"/>
          </a:p>
          <a:p>
            <a:pPr marL="342264" indent="-342264" defTabSz="449833">
              <a:spcBef>
                <a:spcPts val="3200"/>
              </a:spcBef>
              <a:defRPr sz="2772"/>
            </a:pPr>
            <a:endParaRPr sz="924"/>
          </a:p>
          <a:p>
            <a:pPr marL="342264" indent="-342264" defTabSz="449833">
              <a:spcBef>
                <a:spcPts val="3200"/>
              </a:spcBef>
              <a:defRPr sz="2772"/>
            </a:pPr>
            <a:r>
              <a:t>Allow some leeway for filter edge effects. </a:t>
            </a:r>
            <a:r>
              <a:rPr sz="924"/>
              <a:t/>
            </a:r>
            <a:br>
              <a:rPr sz="924"/>
            </a:br>
            <a:endParaRPr sz="924"/>
          </a:p>
        </p:txBody>
      </p:sp>
      <p:pic>
        <p:nvPicPr>
          <p:cNvPr id="208" name="pasted-image.png"/>
          <p:cNvPicPr>
            <a:picLocks noChangeAspect="1"/>
          </p:cNvPicPr>
          <p:nvPr/>
        </p:nvPicPr>
        <p:blipFill>
          <a:blip r:embed="rId2">
            <a:extLst/>
          </a:blip>
          <a:stretch>
            <a:fillRect/>
          </a:stretch>
        </p:blipFill>
        <p:spPr>
          <a:xfrm>
            <a:off x="5319183" y="3238416"/>
            <a:ext cx="1648108" cy="850985"/>
          </a:xfrm>
          <a:prstGeom prst="rect">
            <a:avLst/>
          </a:prstGeom>
          <a:ln w="12700">
            <a:miter lim="400000"/>
          </a:ln>
        </p:spPr>
      </p:pic>
      <p:pic>
        <p:nvPicPr>
          <p:cNvPr id="209" name="pasted-image.png"/>
          <p:cNvPicPr>
            <a:picLocks noChangeAspect="1"/>
          </p:cNvPicPr>
          <p:nvPr/>
        </p:nvPicPr>
        <p:blipFill>
          <a:blip r:embed="rId3">
            <a:extLst/>
          </a:blip>
          <a:stretch>
            <a:fillRect/>
          </a:stretch>
        </p:blipFill>
        <p:spPr>
          <a:xfrm>
            <a:off x="3562350" y="6512762"/>
            <a:ext cx="6607222" cy="916738"/>
          </a:xfrm>
          <a:prstGeom prst="rect">
            <a:avLst/>
          </a:prstGeom>
          <a:ln w="12700">
            <a:miter lim="400000"/>
          </a:ln>
        </p:spPr>
      </p:pic>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p:cNvSpPr>
          <p:nvPr>
            <p:ph type="title"/>
          </p:nvPr>
        </p:nvSpPr>
        <p:spPr>
          <a:prstGeom prst="rect">
            <a:avLst/>
          </a:prstGeom>
        </p:spPr>
        <p:txBody>
          <a:bodyPr/>
          <a:lstStyle/>
          <a:p>
            <a:pPr lvl="1"/>
            <a:r>
              <a:t>Velocity Resolution</a:t>
            </a:r>
          </a:p>
        </p:txBody>
      </p:sp>
      <p:sp>
        <p:nvSpPr>
          <p:cNvPr id="212" name="Shape 212"/>
          <p:cNvSpPr>
            <a:spLocks noGrp="1"/>
          </p:cNvSpPr>
          <p:nvPr>
            <p:ph type="body" idx="1"/>
          </p:nvPr>
        </p:nvSpPr>
        <p:spPr>
          <a:xfrm>
            <a:off x="952500" y="2609850"/>
            <a:ext cx="11099800" cy="6286500"/>
          </a:xfrm>
          <a:prstGeom prst="rect">
            <a:avLst/>
          </a:prstGeom>
        </p:spPr>
        <p:txBody>
          <a:bodyPr/>
          <a:lstStyle/>
          <a:p>
            <a:pPr marL="413384" indent="-413384" defTabSz="543305">
              <a:spcBef>
                <a:spcPts val="3900"/>
              </a:spcBef>
              <a:defRPr sz="3348"/>
            </a:pPr>
            <a:r>
              <a:t>It is good practice to have a velocity resolution with at least 3 channels between the half power points of a typical spectral line</a:t>
            </a:r>
          </a:p>
          <a:p>
            <a:pPr marL="413384" indent="-413384" defTabSz="543305">
              <a:spcBef>
                <a:spcPts val="3900"/>
              </a:spcBef>
              <a:defRPr sz="3348"/>
            </a:pPr>
            <a:r>
              <a:t>So if you have lines with typical FWHM of 1 km/s at 22.2 GHz then you want a spectral resolution of:</a:t>
            </a:r>
          </a:p>
          <a:p>
            <a:pPr marL="413384" indent="-413384" defTabSz="543305">
              <a:spcBef>
                <a:spcPts val="3900"/>
              </a:spcBef>
              <a:defRPr sz="3348"/>
            </a:pPr>
            <a:endParaRPr/>
          </a:p>
          <a:p>
            <a:pPr marL="413384" indent="-413384" defTabSz="543305">
              <a:spcBef>
                <a:spcPts val="3900"/>
              </a:spcBef>
              <a:defRPr sz="3348"/>
            </a:pPr>
            <a:r>
              <a:t>Many correlates have a maximum channel bandwidth product. Often you want to select the configuration with maximum bandwidth for the required velocity resolution</a:t>
            </a:r>
          </a:p>
        </p:txBody>
      </p:sp>
      <p:pic>
        <p:nvPicPr>
          <p:cNvPr id="213" name="pasted-image.png"/>
          <p:cNvPicPr>
            <a:picLocks noChangeAspect="1"/>
          </p:cNvPicPr>
          <p:nvPr/>
        </p:nvPicPr>
        <p:blipFill>
          <a:blip r:embed="rId2">
            <a:extLst/>
          </a:blip>
          <a:stretch>
            <a:fillRect/>
          </a:stretch>
        </p:blipFill>
        <p:spPr>
          <a:xfrm>
            <a:off x="2895599" y="5968999"/>
            <a:ext cx="7213601" cy="1066801"/>
          </a:xfrm>
          <a:prstGeom prst="rect">
            <a:avLst/>
          </a:prstGeom>
          <a:ln w="12700">
            <a:miter lim="400000"/>
          </a:ln>
        </p:spPr>
      </p:pic>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title"/>
          </p:nvPr>
        </p:nvSpPr>
        <p:spPr>
          <a:prstGeom prst="rect">
            <a:avLst/>
          </a:prstGeom>
        </p:spPr>
        <p:txBody>
          <a:bodyPr/>
          <a:lstStyle>
            <a:lvl1pPr defTabSz="490727">
              <a:defRPr sz="6719"/>
            </a:lvl1pPr>
          </a:lstStyle>
          <a:p>
            <a:r>
              <a:t>Gibbs Ringing and Hanning Smoothing</a:t>
            </a:r>
          </a:p>
        </p:txBody>
      </p:sp>
      <p:sp>
        <p:nvSpPr>
          <p:cNvPr id="220" name="Shape 220"/>
          <p:cNvSpPr>
            <a:spLocks noGrp="1"/>
          </p:cNvSpPr>
          <p:nvPr>
            <p:ph type="body" sz="half" idx="1"/>
          </p:nvPr>
        </p:nvSpPr>
        <p:spPr>
          <a:xfrm>
            <a:off x="8013700" y="2857500"/>
            <a:ext cx="4732867" cy="6286500"/>
          </a:xfrm>
          <a:prstGeom prst="rect">
            <a:avLst/>
          </a:prstGeom>
        </p:spPr>
        <p:txBody>
          <a:bodyPr>
            <a:normAutofit lnSpcReduction="10000"/>
          </a:bodyPr>
          <a:lstStyle/>
          <a:p>
            <a:pPr marL="0" indent="0" defTabSz="525779">
              <a:spcBef>
                <a:spcPts val="3700"/>
              </a:spcBef>
              <a:buSzTx/>
              <a:buNone/>
              <a:defRPr sz="2250" b="1">
                <a:latin typeface="Helvetica"/>
                <a:ea typeface="Helvetica"/>
                <a:cs typeface="Helvetica"/>
                <a:sym typeface="Helvetica"/>
              </a:defRPr>
            </a:pPr>
            <a:r>
              <a:t>Hanning Smoothing</a:t>
            </a:r>
            <a:endParaRPr b="0">
              <a:latin typeface="+mn-lt"/>
              <a:ea typeface="+mn-ea"/>
              <a:cs typeface="+mn-cs"/>
              <a:sym typeface="Helvetica Light"/>
            </a:endParaRPr>
          </a:p>
          <a:p>
            <a:pPr marL="400050" indent="-400050" defTabSz="525779">
              <a:spcBef>
                <a:spcPts val="3700"/>
              </a:spcBef>
              <a:defRPr sz="2250" b="1">
                <a:latin typeface="Helvetica"/>
                <a:ea typeface="Helvetica"/>
                <a:cs typeface="Helvetica"/>
                <a:sym typeface="Helvetica"/>
              </a:defRPr>
            </a:pPr>
            <a:r>
              <a:rPr b="0">
                <a:latin typeface="+mn-lt"/>
                <a:ea typeface="+mn-ea"/>
                <a:cs typeface="+mn-cs"/>
                <a:sym typeface="Helvetica Light"/>
              </a:rPr>
              <a:t>Smooth data with a running mean in frequency with weightsL</a:t>
            </a:r>
          </a:p>
          <a:p>
            <a:pPr marL="800100" lvl="1" indent="-400050" defTabSz="525779">
              <a:spcBef>
                <a:spcPts val="3700"/>
              </a:spcBef>
              <a:defRPr sz="2250" b="1">
                <a:latin typeface="Helvetica"/>
                <a:ea typeface="Helvetica"/>
                <a:cs typeface="Helvetica"/>
                <a:sym typeface="Helvetica"/>
              </a:defRPr>
            </a:pPr>
            <a:r>
              <a:rPr b="0">
                <a:latin typeface="+mn-lt"/>
                <a:ea typeface="+mn-ea"/>
                <a:cs typeface="+mn-cs"/>
                <a:sym typeface="Helvetica Light"/>
              </a:rPr>
              <a:t>0.5 for central channels</a:t>
            </a:r>
          </a:p>
          <a:p>
            <a:pPr marL="800100" lvl="1" indent="-400050" defTabSz="525779">
              <a:spcBef>
                <a:spcPts val="3700"/>
              </a:spcBef>
              <a:defRPr sz="2250" b="1">
                <a:latin typeface="Helvetica"/>
                <a:ea typeface="Helvetica"/>
                <a:cs typeface="Helvetica"/>
                <a:sym typeface="Helvetica"/>
              </a:defRPr>
            </a:pPr>
            <a:r>
              <a:rPr b="0">
                <a:latin typeface="+mn-lt"/>
                <a:ea typeface="+mn-ea"/>
                <a:cs typeface="+mn-cs"/>
                <a:sym typeface="Helvetica Light"/>
              </a:rPr>
              <a:t>0.25 for adjacent channels</a:t>
            </a:r>
          </a:p>
          <a:p>
            <a:pPr marL="800100" lvl="1" indent="-400050" defTabSz="525779">
              <a:spcBef>
                <a:spcPts val="3700"/>
              </a:spcBef>
              <a:defRPr sz="2250" b="1">
                <a:latin typeface="Helvetica"/>
                <a:ea typeface="Helvetica"/>
                <a:cs typeface="Helvetica"/>
                <a:sym typeface="Helvetica"/>
              </a:defRPr>
            </a:pPr>
            <a:r>
              <a:rPr b="0">
                <a:latin typeface="+mn-lt"/>
                <a:ea typeface="+mn-ea"/>
                <a:cs typeface="+mn-cs"/>
                <a:sym typeface="Helvetica Light"/>
              </a:rPr>
              <a:t>i.e a triangular smoothing kernel</a:t>
            </a:r>
          </a:p>
          <a:p>
            <a:pPr marL="400050" indent="-400050" defTabSz="525779">
              <a:spcBef>
                <a:spcPts val="3700"/>
              </a:spcBef>
              <a:defRPr sz="2250" b="1">
                <a:latin typeface="Helvetica"/>
                <a:ea typeface="Helvetica"/>
                <a:cs typeface="Helvetica"/>
                <a:sym typeface="Helvetica"/>
              </a:defRPr>
            </a:pPr>
            <a:r>
              <a:t>Pro:</a:t>
            </a:r>
            <a:r>
              <a:rPr b="0">
                <a:latin typeface="+mn-lt"/>
                <a:ea typeface="+mn-ea"/>
                <a:cs typeface="+mn-cs"/>
                <a:sym typeface="Helvetica Light"/>
              </a:rPr>
              <a:t> reduce ringing</a:t>
            </a:r>
          </a:p>
          <a:p>
            <a:pPr marL="400050" indent="-400050" defTabSz="525779">
              <a:spcBef>
                <a:spcPts val="3700"/>
              </a:spcBef>
              <a:defRPr sz="2250" b="1">
                <a:latin typeface="Helvetica"/>
                <a:ea typeface="Helvetica"/>
                <a:cs typeface="Helvetica"/>
                <a:sym typeface="Helvetica"/>
              </a:defRPr>
            </a:pPr>
            <a:r>
              <a:t>Con:</a:t>
            </a:r>
            <a:r>
              <a:rPr b="0">
                <a:latin typeface="+mn-lt"/>
                <a:ea typeface="+mn-ea"/>
                <a:cs typeface="+mn-cs"/>
                <a:sym typeface="Helvetica Light"/>
              </a:rPr>
              <a:t> reduces spectral resolution by 2</a:t>
            </a:r>
          </a:p>
        </p:txBody>
      </p:sp>
      <p:pic>
        <p:nvPicPr>
          <p:cNvPr id="221" name="page19image3280.png"/>
          <p:cNvPicPr>
            <a:picLocks noChangeAspect="1"/>
          </p:cNvPicPr>
          <p:nvPr/>
        </p:nvPicPr>
        <p:blipFill>
          <a:blip r:embed="rId2">
            <a:extLst/>
          </a:blip>
          <a:stretch>
            <a:fillRect/>
          </a:stretch>
        </p:blipFill>
        <p:spPr>
          <a:xfrm>
            <a:off x="393700" y="2819400"/>
            <a:ext cx="7035800" cy="5029200"/>
          </a:xfrm>
          <a:prstGeom prst="rect">
            <a:avLst/>
          </a:prstGeom>
          <a:ln w="12700">
            <a:miter lim="400000"/>
          </a:ln>
        </p:spPr>
      </p:pic>
      <p:sp>
        <p:nvSpPr>
          <p:cNvPr id="222" name="Shape 222"/>
          <p:cNvSpPr/>
          <p:nvPr/>
        </p:nvSpPr>
        <p:spPr>
          <a:xfrm>
            <a:off x="2984500" y="2247899"/>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223" name="Shape 223"/>
          <p:cNvSpPr/>
          <p:nvPr/>
        </p:nvSpPr>
        <p:spPr>
          <a:xfrm>
            <a:off x="1722966" y="7675033"/>
            <a:ext cx="4732867" cy="1612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pPr marL="444500" indent="-444500" algn="l">
              <a:buSzPct val="75000"/>
              <a:buChar char="•"/>
              <a:defRPr sz="2500"/>
            </a:pPr>
            <a:r>
              <a:t>Seen at channel edges</a:t>
            </a:r>
          </a:p>
          <a:p>
            <a:pPr marL="444500" indent="-444500" algn="l">
              <a:buSzPct val="75000"/>
              <a:buChar char="•"/>
              <a:defRPr sz="2500"/>
            </a:pPr>
            <a:r>
              <a:t>Also see for bright lines e.g masers, RFI</a:t>
            </a:r>
          </a:p>
        </p:txBody>
      </p:sp>
      <p:sp>
        <p:nvSpPr>
          <p:cNvPr id="224" name="Shape 224"/>
          <p:cNvSpPr/>
          <p:nvPr/>
        </p:nvSpPr>
        <p:spPr>
          <a:xfrm>
            <a:off x="2769787" y="2815166"/>
            <a:ext cx="228362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b="1">
                <a:latin typeface="Helvetica"/>
                <a:ea typeface="Helvetica"/>
                <a:cs typeface="Helvetica"/>
                <a:sym typeface="Helvetica"/>
              </a:defRPr>
            </a:lvl1pPr>
          </a:lstStyle>
          <a:p>
            <a:r>
              <a:t>Gibbs Ringing</a:t>
            </a:r>
          </a:p>
        </p:txBody>
      </p:sp>
      <p:sp>
        <p:nvSpPr>
          <p:cNvPr id="225" name="Shape 225"/>
          <p:cNvSpPr/>
          <p:nvPr/>
        </p:nvSpPr>
        <p:spPr>
          <a:xfrm>
            <a:off x="6149869" y="2815166"/>
            <a:ext cx="133159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Fixed by</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a:spLocks noGrp="1"/>
          </p:cNvSpPr>
          <p:nvPr>
            <p:ph type="title"/>
          </p:nvPr>
        </p:nvSpPr>
        <p:spPr>
          <a:prstGeom prst="rect">
            <a:avLst/>
          </a:prstGeom>
        </p:spPr>
        <p:txBody>
          <a:bodyPr/>
          <a:lstStyle/>
          <a:p>
            <a:r>
              <a:t>Introduction</a:t>
            </a:r>
          </a:p>
        </p:txBody>
      </p:sp>
      <p:sp>
        <p:nvSpPr>
          <p:cNvPr id="123" name="Shape 123"/>
          <p:cNvSpPr>
            <a:spLocks noGrp="1"/>
          </p:cNvSpPr>
          <p:nvPr>
            <p:ph type="body" idx="1"/>
          </p:nvPr>
        </p:nvSpPr>
        <p:spPr>
          <a:prstGeom prst="rect">
            <a:avLst/>
          </a:prstGeom>
        </p:spPr>
        <p:txBody>
          <a:bodyPr/>
          <a:lstStyle/>
          <a:p>
            <a:pPr marL="422275" indent="-422275" defTabSz="554990">
              <a:spcBef>
                <a:spcPts val="3900"/>
              </a:spcBef>
              <a:defRPr sz="3420"/>
            </a:pPr>
            <a:r>
              <a:t>We have discussed some of the science you can do with spectral lines</a:t>
            </a:r>
          </a:p>
          <a:p>
            <a:pPr marL="422275" indent="-422275" defTabSz="554990">
              <a:spcBef>
                <a:spcPts val="3900"/>
              </a:spcBef>
              <a:defRPr sz="3420"/>
            </a:pPr>
            <a:r>
              <a:t>In this lecture we will explore the important differences between spectral line and continuum data reduction</a:t>
            </a:r>
          </a:p>
          <a:p>
            <a:pPr marL="844550" lvl="1" indent="-422275" defTabSz="554990">
              <a:spcBef>
                <a:spcPts val="3900"/>
              </a:spcBef>
              <a:defRPr sz="3420"/>
            </a:pPr>
            <a:r>
              <a:t>Setting up your observations</a:t>
            </a:r>
          </a:p>
          <a:p>
            <a:pPr marL="844550" lvl="1" indent="-422275" defTabSz="554990">
              <a:spcBef>
                <a:spcPts val="3900"/>
              </a:spcBef>
              <a:defRPr sz="3420"/>
            </a:pPr>
            <a:r>
              <a:t>Data reduction</a:t>
            </a:r>
          </a:p>
          <a:p>
            <a:pPr marL="844550" lvl="1" indent="-422275" defTabSz="554990">
              <a:spcBef>
                <a:spcPts val="3900"/>
              </a:spcBef>
              <a:defRPr sz="3420"/>
            </a:pPr>
            <a:r>
              <a:t>Image and spectral analysis</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p:cNvSpPr>
          <p:nvPr>
            <p:ph type="title"/>
          </p:nvPr>
        </p:nvSpPr>
        <p:spPr>
          <a:prstGeom prst="rect">
            <a:avLst/>
          </a:prstGeom>
        </p:spPr>
        <p:txBody>
          <a:bodyPr/>
          <a:lstStyle>
            <a:lvl1pPr defTabSz="397256">
              <a:defRPr sz="5440"/>
            </a:lvl1pPr>
          </a:lstStyle>
          <a:p>
            <a:r>
              <a:t>6. Determine your required channel sensitivity and time on source</a:t>
            </a:r>
          </a:p>
        </p:txBody>
      </p:sp>
      <p:sp>
        <p:nvSpPr>
          <p:cNvPr id="228" name="Shape 228"/>
          <p:cNvSpPr>
            <a:spLocks noGrp="1"/>
          </p:cNvSpPr>
          <p:nvPr>
            <p:ph type="body" idx="1"/>
          </p:nvPr>
        </p:nvSpPr>
        <p:spPr>
          <a:prstGeom prst="rect">
            <a:avLst/>
          </a:prstGeom>
        </p:spPr>
        <p:txBody>
          <a:bodyPr>
            <a:normAutofit lnSpcReduction="10000"/>
          </a:bodyPr>
          <a:lstStyle/>
          <a:p>
            <a:pPr marL="337820" indent="-337820" defTabSz="443991">
              <a:spcBef>
                <a:spcPts val="3100"/>
              </a:spcBef>
              <a:defRPr sz="2736"/>
            </a:pPr>
            <a:r>
              <a:t>Determine how many channels needed to adequately resolve your line (e.g. &gt;5)</a:t>
            </a:r>
          </a:p>
          <a:p>
            <a:pPr marL="337820" indent="-337820" defTabSz="443991">
              <a:spcBef>
                <a:spcPts val="3100"/>
              </a:spcBef>
              <a:defRPr sz="2736"/>
            </a:pPr>
            <a:r>
              <a:t>If </a:t>
            </a:r>
            <a:r>
              <a:rPr b="1">
                <a:latin typeface="Helvetica"/>
                <a:ea typeface="Helvetica"/>
                <a:cs typeface="Helvetica"/>
                <a:sym typeface="Helvetica"/>
              </a:rPr>
              <a:t>detection is important</a:t>
            </a:r>
            <a:r>
              <a:t>, need to detect line </a:t>
            </a:r>
            <a:r>
              <a:rPr b="1">
                <a:latin typeface="Helvetica"/>
                <a:ea typeface="Helvetica"/>
                <a:cs typeface="Helvetica"/>
                <a:sym typeface="Helvetica"/>
              </a:rPr>
              <a:t>peak channel</a:t>
            </a:r>
            <a:r>
              <a:t> with &gt;3-5 sigma</a:t>
            </a:r>
          </a:p>
          <a:p>
            <a:pPr marL="337820" indent="-337820" defTabSz="443991">
              <a:spcBef>
                <a:spcPts val="3100"/>
              </a:spcBef>
              <a:defRPr sz="2736"/>
            </a:pPr>
            <a:r>
              <a:t>If </a:t>
            </a:r>
            <a:r>
              <a:rPr b="1">
                <a:latin typeface="Helvetica"/>
                <a:ea typeface="Helvetica"/>
                <a:cs typeface="Helvetica"/>
                <a:sym typeface="Helvetica"/>
              </a:rPr>
              <a:t>need to resolve emission in different channels</a:t>
            </a:r>
            <a:r>
              <a:t> for e.g. dynamics, need to detect line in </a:t>
            </a:r>
            <a:r>
              <a:rPr b="1">
                <a:latin typeface="Helvetica"/>
                <a:ea typeface="Helvetica"/>
                <a:cs typeface="Helvetica"/>
                <a:sym typeface="Helvetica"/>
              </a:rPr>
              <a:t>faintest of these channels</a:t>
            </a:r>
            <a:r>
              <a:t> with &gt;3-5 sigma</a:t>
            </a:r>
          </a:p>
          <a:p>
            <a:pPr marL="337820" indent="-337820" defTabSz="443991">
              <a:spcBef>
                <a:spcPts val="3100"/>
              </a:spcBef>
              <a:defRPr sz="2736"/>
            </a:pPr>
            <a:r>
              <a:t>You should determine the estimated flux of the source (May need to convert from brightness temperature T</a:t>
            </a:r>
            <a:r>
              <a:rPr baseline="-5999"/>
              <a:t>b</a:t>
            </a:r>
            <a:r>
              <a:t> or expected column density)</a:t>
            </a:r>
          </a:p>
          <a:p>
            <a:pPr marL="337820" indent="-337820" defTabSz="443991">
              <a:spcBef>
                <a:spcPts val="3100"/>
              </a:spcBef>
              <a:defRPr sz="2736"/>
            </a:pPr>
            <a:r>
              <a:t>Use sensitivity calculator to determine required time on-source (e.g. VLA, ALMA, SMA, ATCA)</a:t>
            </a: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p:cNvSpPr>
          <p:nvPr>
            <p:ph type="body" sz="quarter" idx="1"/>
          </p:nvPr>
        </p:nvSpPr>
        <p:spPr>
          <a:xfrm>
            <a:off x="952500" y="2609850"/>
            <a:ext cx="11099800" cy="1206500"/>
          </a:xfrm>
          <a:prstGeom prst="rect">
            <a:avLst/>
          </a:prstGeom>
        </p:spPr>
        <p:txBody>
          <a:bodyPr/>
          <a:lstStyle>
            <a:lvl1pPr marL="0" indent="0" algn="ctr">
              <a:buSzTx/>
              <a:buNone/>
            </a:lvl1pPr>
          </a:lstStyle>
          <a:p>
            <a:r>
              <a:t>The bandpass is the spectral frequency response of an antenna to spectrally flat source of unit amplitude</a:t>
            </a:r>
          </a:p>
        </p:txBody>
      </p:sp>
      <p:sp>
        <p:nvSpPr>
          <p:cNvPr id="231" name="Shape 231"/>
          <p:cNvSpPr>
            <a:spLocks noGrp="1"/>
          </p:cNvSpPr>
          <p:nvPr>
            <p:ph type="title"/>
          </p:nvPr>
        </p:nvSpPr>
        <p:spPr>
          <a:prstGeom prst="rect">
            <a:avLst/>
          </a:prstGeom>
        </p:spPr>
        <p:txBody>
          <a:bodyPr/>
          <a:lstStyle>
            <a:lvl1pPr defTabSz="490727">
              <a:defRPr sz="6719"/>
            </a:lvl1pPr>
            <a:lvl2pPr indent="192023" defTabSz="490727">
              <a:defRPr sz="6719"/>
            </a:lvl2pPr>
          </a:lstStyle>
          <a:p>
            <a:r>
              <a:t>7. Choose your calibrators</a:t>
            </a:r>
          </a:p>
          <a:p>
            <a:pPr lvl="1"/>
            <a:r>
              <a:t>Bandpass calibration</a:t>
            </a:r>
          </a:p>
        </p:txBody>
      </p:sp>
      <p:grpSp>
        <p:nvGrpSpPr>
          <p:cNvPr id="266" name="Group 266"/>
          <p:cNvGrpSpPr/>
          <p:nvPr/>
        </p:nvGrpSpPr>
        <p:grpSpPr>
          <a:xfrm>
            <a:off x="1528508" y="3956050"/>
            <a:ext cx="9935084" cy="3594100"/>
            <a:chOff x="0" y="0"/>
            <a:chExt cx="9935083" cy="3594100"/>
          </a:xfrm>
        </p:grpSpPr>
        <p:sp>
          <p:nvSpPr>
            <p:cNvPr id="232" name="Shape 232"/>
            <p:cNvSpPr/>
            <p:nvPr/>
          </p:nvSpPr>
          <p:spPr>
            <a:xfrm>
              <a:off x="1248283" y="38100"/>
              <a:ext cx="3708401" cy="1282700"/>
            </a:xfrm>
            <a:prstGeom prst="rect">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3" name="Shape 233"/>
            <p:cNvSpPr/>
            <p:nvPr/>
          </p:nvSpPr>
          <p:spPr>
            <a:xfrm>
              <a:off x="1248283" y="1308100"/>
              <a:ext cx="3708401" cy="2133600"/>
            </a:xfrm>
            <a:prstGeom prst="rect">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4" name="Shape 234"/>
            <p:cNvSpPr/>
            <p:nvPr/>
          </p:nvSpPr>
          <p:spPr>
            <a:xfrm>
              <a:off x="6226683" y="12700"/>
              <a:ext cx="3708401" cy="1282700"/>
            </a:xfrm>
            <a:prstGeom prst="rect">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5" name="Shape 235"/>
            <p:cNvSpPr/>
            <p:nvPr/>
          </p:nvSpPr>
          <p:spPr>
            <a:xfrm>
              <a:off x="6226683" y="1282700"/>
              <a:ext cx="3708401" cy="2133600"/>
            </a:xfrm>
            <a:prstGeom prst="rect">
              <a:avLst/>
            </a:prstGeom>
            <a:solidFill>
              <a:srgbClr val="FFFFFF"/>
            </a:solidFill>
            <a:ln w="25400" cap="flat">
              <a:solidFill>
                <a:srgbClr val="000000"/>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6" name="Shape 236"/>
            <p:cNvSpPr/>
            <p:nvPr/>
          </p:nvSpPr>
          <p:spPr>
            <a:xfrm>
              <a:off x="0" y="450850"/>
              <a:ext cx="820167"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a:lvl1pPr>
            </a:lstStyle>
            <a:p>
              <a:r>
                <a:t>Phase</a:t>
              </a:r>
            </a:p>
          </p:txBody>
        </p:sp>
        <p:sp>
          <p:nvSpPr>
            <p:cNvPr id="237" name="Shape 237"/>
            <p:cNvSpPr/>
            <p:nvPr/>
          </p:nvSpPr>
          <p:spPr>
            <a:xfrm>
              <a:off x="84836" y="2336800"/>
              <a:ext cx="650495" cy="4064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2000"/>
              </a:lvl1pPr>
            </a:lstStyle>
            <a:p>
              <a:r>
                <a:t>Amp</a:t>
              </a:r>
            </a:p>
          </p:txBody>
        </p:sp>
        <p:sp>
          <p:nvSpPr>
            <p:cNvPr id="238" name="Shape 238"/>
            <p:cNvSpPr/>
            <p:nvPr/>
          </p:nvSpPr>
          <p:spPr>
            <a:xfrm>
              <a:off x="1235583" y="2019300"/>
              <a:ext cx="3733801" cy="0"/>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defRPr sz="2400"/>
              </a:pPr>
              <a:endParaRPr/>
            </a:p>
          </p:txBody>
        </p:sp>
        <p:sp>
          <p:nvSpPr>
            <p:cNvPr id="239" name="Shape 239"/>
            <p:cNvSpPr/>
            <p:nvPr/>
          </p:nvSpPr>
          <p:spPr>
            <a:xfrm>
              <a:off x="1235583" y="679450"/>
              <a:ext cx="3733801" cy="0"/>
            </a:xfrm>
            <a:prstGeom prst="line">
              <a:avLst/>
            </a:prstGeom>
            <a:noFill/>
            <a:ln w="25400" cap="flat">
              <a:solidFill>
                <a:srgbClr val="000000"/>
              </a:solidFill>
              <a:prstDash val="solid"/>
              <a:miter lim="400000"/>
            </a:ln>
            <a:effectLst/>
          </p:spPr>
          <p:txBody>
            <a:bodyPr wrap="square" lIns="50800" tIns="50800" rIns="50800" bIns="50800" numCol="1" anchor="ctr">
              <a:noAutofit/>
            </a:bodyPr>
            <a:lstStyle/>
            <a:p>
              <a:pPr>
                <a:defRPr sz="2400"/>
              </a:pPr>
              <a:endParaRPr/>
            </a:p>
          </p:txBody>
        </p:sp>
        <p:sp>
          <p:nvSpPr>
            <p:cNvPr id="240" name="Shape 240"/>
            <p:cNvSpPr/>
            <p:nvPr/>
          </p:nvSpPr>
          <p:spPr>
            <a:xfrm>
              <a:off x="970724" y="520700"/>
              <a:ext cx="213158"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a:t>
              </a:r>
            </a:p>
          </p:txBody>
        </p:sp>
        <p:sp>
          <p:nvSpPr>
            <p:cNvPr id="241" name="Shape 241"/>
            <p:cNvSpPr/>
            <p:nvPr/>
          </p:nvSpPr>
          <p:spPr>
            <a:xfrm>
              <a:off x="921296" y="292100"/>
              <a:ext cx="312014"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10</a:t>
              </a:r>
            </a:p>
          </p:txBody>
        </p:sp>
        <p:sp>
          <p:nvSpPr>
            <p:cNvPr id="242" name="Shape 242"/>
            <p:cNvSpPr/>
            <p:nvPr/>
          </p:nvSpPr>
          <p:spPr>
            <a:xfrm>
              <a:off x="921296" y="0"/>
              <a:ext cx="312014"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20</a:t>
              </a:r>
            </a:p>
          </p:txBody>
        </p:sp>
        <p:sp>
          <p:nvSpPr>
            <p:cNvPr id="243" name="Shape 243"/>
            <p:cNvSpPr/>
            <p:nvPr/>
          </p:nvSpPr>
          <p:spPr>
            <a:xfrm>
              <a:off x="891692" y="1028700"/>
              <a:ext cx="371222"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-20</a:t>
              </a:r>
            </a:p>
          </p:txBody>
        </p:sp>
        <p:sp>
          <p:nvSpPr>
            <p:cNvPr id="244" name="Shape 244"/>
            <p:cNvSpPr/>
            <p:nvPr/>
          </p:nvSpPr>
          <p:spPr>
            <a:xfrm>
              <a:off x="891692" y="736600"/>
              <a:ext cx="371222"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-10</a:t>
              </a:r>
            </a:p>
          </p:txBody>
        </p:sp>
        <p:sp>
          <p:nvSpPr>
            <p:cNvPr id="245" name="Shape 245"/>
            <p:cNvSpPr/>
            <p:nvPr/>
          </p:nvSpPr>
          <p:spPr>
            <a:xfrm>
              <a:off x="769581" y="1860550"/>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1.0</a:t>
              </a:r>
            </a:p>
          </p:txBody>
        </p:sp>
        <p:sp>
          <p:nvSpPr>
            <p:cNvPr id="246" name="Shape 246"/>
            <p:cNvSpPr/>
            <p:nvPr/>
          </p:nvSpPr>
          <p:spPr>
            <a:xfrm>
              <a:off x="804735" y="2152650"/>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0.8</a:t>
              </a:r>
            </a:p>
          </p:txBody>
        </p:sp>
        <p:sp>
          <p:nvSpPr>
            <p:cNvPr id="247" name="Shape 247"/>
            <p:cNvSpPr/>
            <p:nvPr/>
          </p:nvSpPr>
          <p:spPr>
            <a:xfrm>
              <a:off x="804735" y="2422525"/>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0.6</a:t>
              </a:r>
            </a:p>
          </p:txBody>
        </p:sp>
        <p:sp>
          <p:nvSpPr>
            <p:cNvPr id="248" name="Shape 248"/>
            <p:cNvSpPr/>
            <p:nvPr/>
          </p:nvSpPr>
          <p:spPr>
            <a:xfrm>
              <a:off x="804735" y="2692400"/>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0.4</a:t>
              </a:r>
            </a:p>
          </p:txBody>
        </p:sp>
        <p:sp>
          <p:nvSpPr>
            <p:cNvPr id="249" name="Shape 249"/>
            <p:cNvSpPr/>
            <p:nvPr/>
          </p:nvSpPr>
          <p:spPr>
            <a:xfrm>
              <a:off x="804735" y="2984500"/>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0.2</a:t>
              </a:r>
            </a:p>
          </p:txBody>
        </p:sp>
        <p:sp>
          <p:nvSpPr>
            <p:cNvPr id="250" name="Shape 250"/>
            <p:cNvSpPr/>
            <p:nvPr/>
          </p:nvSpPr>
          <p:spPr>
            <a:xfrm>
              <a:off x="804735" y="3276600"/>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0.0</a:t>
              </a:r>
            </a:p>
          </p:txBody>
        </p:sp>
        <p:sp>
          <p:nvSpPr>
            <p:cNvPr id="251" name="Shape 251"/>
            <p:cNvSpPr/>
            <p:nvPr/>
          </p:nvSpPr>
          <p:spPr>
            <a:xfrm>
              <a:off x="804735" y="1590675"/>
              <a:ext cx="361443"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1.2</a:t>
              </a:r>
            </a:p>
          </p:txBody>
        </p:sp>
        <p:sp>
          <p:nvSpPr>
            <p:cNvPr id="252" name="Shape 252"/>
            <p:cNvSpPr/>
            <p:nvPr/>
          </p:nvSpPr>
          <p:spPr>
            <a:xfrm>
              <a:off x="6366383" y="1980616"/>
              <a:ext cx="3428259" cy="138002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201" y="331"/>
                  </a:lnTo>
                  <a:cubicBezTo>
                    <a:pt x="5614" y="275"/>
                    <a:pt x="8027" y="220"/>
                    <a:pt x="10440" y="165"/>
                  </a:cubicBezTo>
                  <a:cubicBezTo>
                    <a:pt x="12853" y="110"/>
                    <a:pt x="15266" y="55"/>
                    <a:pt x="17679" y="0"/>
                  </a:cubicBezTo>
                  <a:cubicBezTo>
                    <a:pt x="18430" y="3310"/>
                    <a:pt x="19137" y="6680"/>
                    <a:pt x="19800" y="10104"/>
                  </a:cubicBezTo>
                  <a:cubicBezTo>
                    <a:pt x="20442" y="13425"/>
                    <a:pt x="21043" y="16795"/>
                    <a:pt x="21600" y="20209"/>
                  </a:cubicBezTo>
                </a:path>
              </a:pathLst>
            </a:custGeom>
            <a:noFill/>
            <a:ln w="25400" cap="flat">
              <a:solidFill>
                <a:srgbClr val="000000"/>
              </a:solidFill>
              <a:prstDash val="solid"/>
              <a:miter lim="400000"/>
            </a:ln>
            <a:effectLst/>
          </p:spPr>
          <p:txBody>
            <a:bodyPr wrap="square" lIns="50800" tIns="50800" rIns="50800" bIns="50800" numCol="1" anchor="ctr">
              <a:noAutofit/>
            </a:bodyPr>
            <a:lstStyle/>
            <a:p>
              <a:pPr>
                <a:defRPr sz="2400"/>
              </a:pPr>
              <a:endParaRPr/>
            </a:p>
          </p:txBody>
        </p:sp>
        <p:sp>
          <p:nvSpPr>
            <p:cNvPr id="253" name="Shape 253"/>
            <p:cNvSpPr/>
            <p:nvPr/>
          </p:nvSpPr>
          <p:spPr>
            <a:xfrm>
              <a:off x="6302883" y="211038"/>
              <a:ext cx="3557797" cy="508247"/>
            </a:xfrm>
            <a:custGeom>
              <a:avLst/>
              <a:gdLst/>
              <a:ahLst/>
              <a:cxnLst>
                <a:cxn ang="0">
                  <a:pos x="wd2" y="hd2"/>
                </a:cxn>
                <a:cxn ang="5400000">
                  <a:pos x="wd2" y="hd2"/>
                </a:cxn>
                <a:cxn ang="10800000">
                  <a:pos x="wd2" y="hd2"/>
                </a:cxn>
                <a:cxn ang="16200000">
                  <a:pos x="wd2" y="hd2"/>
                </a:cxn>
              </a:cxnLst>
              <a:rect l="0" t="0" r="r" b="b"/>
              <a:pathLst>
                <a:path w="21600" h="21600" extrusionOk="0">
                  <a:moveTo>
                    <a:pt x="0" y="21050"/>
                  </a:moveTo>
                  <a:lnTo>
                    <a:pt x="2699" y="18351"/>
                  </a:lnTo>
                  <a:lnTo>
                    <a:pt x="4097" y="21044"/>
                  </a:lnTo>
                  <a:lnTo>
                    <a:pt x="6488" y="21600"/>
                  </a:lnTo>
                  <a:lnTo>
                    <a:pt x="7644" y="16742"/>
                  </a:lnTo>
                  <a:lnTo>
                    <a:pt x="10574" y="13956"/>
                  </a:lnTo>
                  <a:lnTo>
                    <a:pt x="12733" y="18346"/>
                  </a:lnTo>
                  <a:lnTo>
                    <a:pt x="15971" y="11345"/>
                  </a:lnTo>
                  <a:lnTo>
                    <a:pt x="17976" y="5913"/>
                  </a:lnTo>
                  <a:lnTo>
                    <a:pt x="20521" y="5901"/>
                  </a:lnTo>
                  <a:lnTo>
                    <a:pt x="21600" y="0"/>
                  </a:lnTo>
                </a:path>
              </a:pathLst>
            </a:custGeom>
            <a:noFill/>
            <a:ln w="25400" cap="flat">
              <a:solidFill>
                <a:srgbClr val="000000"/>
              </a:solidFill>
              <a:prstDash val="solid"/>
              <a:miter lim="400000"/>
            </a:ln>
            <a:effectLst/>
          </p:spPr>
          <p:txBody>
            <a:bodyPr wrap="square" lIns="50800" tIns="50800" rIns="50800" bIns="50800" numCol="1" anchor="ctr">
              <a:noAutofit/>
            </a:bodyPr>
            <a:lstStyle/>
            <a:p>
              <a:pPr>
                <a:defRPr sz="2400"/>
              </a:pPr>
              <a:endParaRPr/>
            </a:p>
          </p:txBody>
        </p:sp>
        <p:sp>
          <p:nvSpPr>
            <p:cNvPr id="254" name="Shape 254"/>
            <p:cNvSpPr/>
            <p:nvPr/>
          </p:nvSpPr>
          <p:spPr>
            <a:xfrm>
              <a:off x="5809424" y="527050"/>
              <a:ext cx="213158"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a:t>
              </a:r>
            </a:p>
          </p:txBody>
        </p:sp>
        <p:sp>
          <p:nvSpPr>
            <p:cNvPr id="255" name="Shape 255"/>
            <p:cNvSpPr/>
            <p:nvPr/>
          </p:nvSpPr>
          <p:spPr>
            <a:xfrm>
              <a:off x="5759996" y="298450"/>
              <a:ext cx="312015"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10</a:t>
              </a:r>
            </a:p>
          </p:txBody>
        </p:sp>
        <p:sp>
          <p:nvSpPr>
            <p:cNvPr id="256" name="Shape 256"/>
            <p:cNvSpPr/>
            <p:nvPr/>
          </p:nvSpPr>
          <p:spPr>
            <a:xfrm>
              <a:off x="5759996" y="6350"/>
              <a:ext cx="312015"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20</a:t>
              </a:r>
            </a:p>
          </p:txBody>
        </p:sp>
        <p:sp>
          <p:nvSpPr>
            <p:cNvPr id="257" name="Shape 257"/>
            <p:cNvSpPr/>
            <p:nvPr/>
          </p:nvSpPr>
          <p:spPr>
            <a:xfrm>
              <a:off x="5730392" y="1035050"/>
              <a:ext cx="371222"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-20</a:t>
              </a:r>
            </a:p>
          </p:txBody>
        </p:sp>
        <p:sp>
          <p:nvSpPr>
            <p:cNvPr id="258" name="Shape 258"/>
            <p:cNvSpPr/>
            <p:nvPr/>
          </p:nvSpPr>
          <p:spPr>
            <a:xfrm>
              <a:off x="5730392" y="742950"/>
              <a:ext cx="371222" cy="31750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-10</a:t>
              </a:r>
            </a:p>
          </p:txBody>
        </p:sp>
        <p:sp>
          <p:nvSpPr>
            <p:cNvPr id="259" name="Shape 259"/>
            <p:cNvSpPr/>
            <p:nvPr/>
          </p:nvSpPr>
          <p:spPr>
            <a:xfrm>
              <a:off x="5717705" y="1849437"/>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1.0</a:t>
              </a:r>
            </a:p>
          </p:txBody>
        </p:sp>
        <p:sp>
          <p:nvSpPr>
            <p:cNvPr id="260" name="Shape 260"/>
            <p:cNvSpPr/>
            <p:nvPr/>
          </p:nvSpPr>
          <p:spPr>
            <a:xfrm>
              <a:off x="5752858" y="2141537"/>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0.8</a:t>
              </a:r>
            </a:p>
          </p:txBody>
        </p:sp>
        <p:sp>
          <p:nvSpPr>
            <p:cNvPr id="261" name="Shape 261"/>
            <p:cNvSpPr/>
            <p:nvPr/>
          </p:nvSpPr>
          <p:spPr>
            <a:xfrm>
              <a:off x="5752858" y="2411412"/>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0.6</a:t>
              </a:r>
            </a:p>
          </p:txBody>
        </p:sp>
        <p:sp>
          <p:nvSpPr>
            <p:cNvPr id="262" name="Shape 262"/>
            <p:cNvSpPr/>
            <p:nvPr/>
          </p:nvSpPr>
          <p:spPr>
            <a:xfrm>
              <a:off x="5752858" y="2681287"/>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0.4</a:t>
              </a:r>
            </a:p>
          </p:txBody>
        </p:sp>
        <p:sp>
          <p:nvSpPr>
            <p:cNvPr id="263" name="Shape 263"/>
            <p:cNvSpPr/>
            <p:nvPr/>
          </p:nvSpPr>
          <p:spPr>
            <a:xfrm>
              <a:off x="5752858" y="2973387"/>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0.2</a:t>
              </a:r>
            </a:p>
          </p:txBody>
        </p:sp>
        <p:sp>
          <p:nvSpPr>
            <p:cNvPr id="264" name="Shape 264"/>
            <p:cNvSpPr/>
            <p:nvPr/>
          </p:nvSpPr>
          <p:spPr>
            <a:xfrm>
              <a:off x="5752858" y="3265487"/>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0.0</a:t>
              </a:r>
            </a:p>
          </p:txBody>
        </p:sp>
        <p:sp>
          <p:nvSpPr>
            <p:cNvPr id="265" name="Shape 265"/>
            <p:cNvSpPr/>
            <p:nvPr/>
          </p:nvSpPr>
          <p:spPr>
            <a:xfrm>
              <a:off x="5752858" y="1579562"/>
              <a:ext cx="361443" cy="3175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400"/>
              </a:lvl1pPr>
            </a:lstStyle>
            <a:p>
              <a:r>
                <a:t>1.2</a:t>
              </a:r>
            </a:p>
          </p:txBody>
        </p:sp>
      </p:grpSp>
      <p:sp>
        <p:nvSpPr>
          <p:cNvPr id="267" name="Shape 267"/>
          <p:cNvSpPr/>
          <p:nvPr/>
        </p:nvSpPr>
        <p:spPr>
          <a:xfrm>
            <a:off x="3508586" y="6349999"/>
            <a:ext cx="239776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000">
                <a:solidFill>
                  <a:schemeClr val="accent1"/>
                </a:solidFill>
              </a:defRPr>
            </a:pPr>
            <a:r>
              <a:t>Ideal Bandpass</a:t>
            </a:r>
          </a:p>
          <a:p>
            <a:pPr>
              <a:defRPr sz="2000">
                <a:solidFill>
                  <a:schemeClr val="accent1"/>
                </a:solidFill>
              </a:defRPr>
            </a:pPr>
            <a:r>
              <a:t>Phase = 0, Amp = 1</a:t>
            </a:r>
          </a:p>
        </p:txBody>
      </p:sp>
      <p:sp>
        <p:nvSpPr>
          <p:cNvPr id="268" name="Shape 268"/>
          <p:cNvSpPr/>
          <p:nvPr/>
        </p:nvSpPr>
        <p:spPr>
          <a:xfrm>
            <a:off x="8407823" y="6502400"/>
            <a:ext cx="2471421"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solidFill>
                  <a:schemeClr val="accent5"/>
                </a:solidFill>
              </a:defRPr>
            </a:lvl1pPr>
          </a:lstStyle>
          <a:p>
            <a:r>
              <a:t>Observed Bandpass</a:t>
            </a:r>
          </a:p>
        </p:txBody>
      </p:sp>
      <p:sp>
        <p:nvSpPr>
          <p:cNvPr id="269" name="Shape 269"/>
          <p:cNvSpPr/>
          <p:nvPr/>
        </p:nvSpPr>
        <p:spPr>
          <a:xfrm>
            <a:off x="2317749" y="7689849"/>
            <a:ext cx="8961968" cy="1244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500"/>
            </a:lvl1pPr>
          </a:lstStyle>
          <a:p>
            <a:r>
              <a:t>The observed phase and amplitude is not ideal because of delay error and limitation of the antenna transmission and electronics</a:t>
            </a: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p:cNvSpPr>
            <a:spLocks noGrp="1"/>
          </p:cNvSpPr>
          <p:nvPr>
            <p:ph type="title"/>
          </p:nvPr>
        </p:nvSpPr>
        <p:spPr>
          <a:prstGeom prst="rect">
            <a:avLst/>
          </a:prstGeom>
        </p:spPr>
        <p:txBody>
          <a:bodyPr/>
          <a:lstStyle>
            <a:lvl1pPr defTabSz="490727">
              <a:defRPr sz="6719"/>
            </a:lvl1pPr>
          </a:lstStyle>
          <a:p>
            <a:r>
              <a:t>Why is bandpass calibration important?</a:t>
            </a:r>
          </a:p>
        </p:txBody>
      </p:sp>
      <p:sp>
        <p:nvSpPr>
          <p:cNvPr id="272" name="Shape 272"/>
          <p:cNvSpPr>
            <a:spLocks noGrp="1"/>
          </p:cNvSpPr>
          <p:nvPr>
            <p:ph type="body" idx="1"/>
          </p:nvPr>
        </p:nvSpPr>
        <p:spPr>
          <a:xfrm>
            <a:off x="952500" y="2609850"/>
            <a:ext cx="11099800" cy="6286500"/>
          </a:xfrm>
          <a:prstGeom prst="rect">
            <a:avLst/>
          </a:prstGeom>
        </p:spPr>
        <p:txBody>
          <a:bodyPr/>
          <a:lstStyle/>
          <a:p>
            <a:pPr marL="0" indent="0" defTabSz="321310">
              <a:spcBef>
                <a:spcPts val="2300"/>
              </a:spcBef>
              <a:buSzTx/>
              <a:buNone/>
              <a:defRPr sz="1980"/>
            </a:pPr>
            <a:r>
              <a:t>The quality of the bandpass calibration is a key limiting factor in the ability to detect and analyse spectral features</a:t>
            </a:r>
          </a:p>
          <a:p>
            <a:pPr marL="0" indent="0" defTabSz="321310">
              <a:spcBef>
                <a:spcPts val="2300"/>
              </a:spcBef>
              <a:buSzTx/>
              <a:buNone/>
              <a:defRPr sz="1980"/>
            </a:pPr>
            <a:r>
              <a:t>v-dependant amplitude errors:</a:t>
            </a:r>
          </a:p>
          <a:p>
            <a:pPr marL="488950" lvl="1" indent="-244475" defTabSz="321310">
              <a:spcBef>
                <a:spcPts val="2300"/>
              </a:spcBef>
              <a:defRPr sz="1980"/>
            </a:pPr>
            <a:r>
              <a:t>limit ability to detect/measure weak emission/absorption lines superposed on the continuum</a:t>
            </a:r>
          </a:p>
          <a:p>
            <a:pPr marL="488950" lvl="1" indent="-244475" defTabSz="321310">
              <a:spcBef>
                <a:spcPts val="2300"/>
              </a:spcBef>
              <a:defRPr sz="1980"/>
            </a:pPr>
            <a:r>
              <a:t>may mimic changes in structure</a:t>
            </a:r>
          </a:p>
          <a:p>
            <a:pPr marL="0" indent="0" defTabSz="321310">
              <a:spcBef>
                <a:spcPts val="2300"/>
              </a:spcBef>
              <a:buSzTx/>
              <a:buNone/>
              <a:defRPr sz="1980"/>
            </a:pPr>
            <a:r>
              <a:t>v-dependant phase errors:</a:t>
            </a:r>
          </a:p>
          <a:p>
            <a:pPr marL="488950" lvl="1" indent="-244475" defTabSz="321310">
              <a:spcBef>
                <a:spcPts val="2300"/>
              </a:spcBef>
              <a:defRPr sz="1980"/>
            </a:pPr>
            <a:r>
              <a:t>may lead to spurious positional offsets between spectral features as a function of frequency, imitating Doppler motions</a:t>
            </a:r>
          </a:p>
          <a:p>
            <a:pPr marL="733425" lvl="2" indent="-244475" defTabSz="321310">
              <a:spcBef>
                <a:spcPts val="2300"/>
              </a:spcBef>
              <a:defRPr sz="1980"/>
            </a:pPr>
            <a:r>
              <a:t>Relative positional accuracy in channel images                                      where        is the synthesised beam and         is the scatter in the phase</a:t>
            </a:r>
          </a:p>
          <a:p>
            <a:pPr marL="0" lvl="1" indent="125730" defTabSz="321310">
              <a:spcBef>
                <a:spcPts val="2300"/>
              </a:spcBef>
              <a:buSzTx/>
              <a:buNone/>
              <a:defRPr sz="1980"/>
            </a:pPr>
            <a:r>
              <a:t>For pseudo-continuum experiments conducted in spectral line mode, dynamic range of final images is limited by bandpass quality</a:t>
            </a:r>
          </a:p>
        </p:txBody>
      </p:sp>
      <p:pic>
        <p:nvPicPr>
          <p:cNvPr id="273" name="pasted-image.png"/>
          <p:cNvPicPr>
            <a:picLocks noChangeAspect="1"/>
          </p:cNvPicPr>
          <p:nvPr/>
        </p:nvPicPr>
        <p:blipFill>
          <a:blip r:embed="rId2">
            <a:extLst/>
          </a:blip>
          <a:stretch>
            <a:fillRect/>
          </a:stretch>
        </p:blipFill>
        <p:spPr>
          <a:xfrm>
            <a:off x="7577666" y="6868316"/>
            <a:ext cx="2402595" cy="329123"/>
          </a:xfrm>
          <a:prstGeom prst="rect">
            <a:avLst/>
          </a:prstGeom>
          <a:ln w="12700">
            <a:miter lim="400000"/>
          </a:ln>
        </p:spPr>
      </p:pic>
      <p:pic>
        <p:nvPicPr>
          <p:cNvPr id="274" name="pasted-image.png"/>
          <p:cNvPicPr>
            <a:picLocks noChangeAspect="1"/>
          </p:cNvPicPr>
          <p:nvPr/>
        </p:nvPicPr>
        <p:blipFill>
          <a:blip r:embed="rId3">
            <a:extLst/>
          </a:blip>
          <a:stretch>
            <a:fillRect/>
          </a:stretch>
        </p:blipFill>
        <p:spPr>
          <a:xfrm>
            <a:off x="10871200" y="6860157"/>
            <a:ext cx="327378" cy="294641"/>
          </a:xfrm>
          <a:prstGeom prst="rect">
            <a:avLst/>
          </a:prstGeom>
          <a:ln w="12700">
            <a:miter lim="400000"/>
          </a:ln>
        </p:spPr>
      </p:pic>
      <p:pic>
        <p:nvPicPr>
          <p:cNvPr id="275" name="pasted-image.png"/>
          <p:cNvPicPr>
            <a:picLocks noChangeAspect="1"/>
          </p:cNvPicPr>
          <p:nvPr/>
        </p:nvPicPr>
        <p:blipFill>
          <a:blip r:embed="rId4">
            <a:extLst/>
          </a:blip>
          <a:stretch>
            <a:fillRect/>
          </a:stretch>
        </p:blipFill>
        <p:spPr>
          <a:xfrm>
            <a:off x="4796366" y="7176421"/>
            <a:ext cx="433295" cy="294641"/>
          </a:xfrm>
          <a:prstGeom prst="rect">
            <a:avLst/>
          </a:prstGeom>
          <a:ln w="12700">
            <a:miter lim="400000"/>
          </a:ln>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a:spLocks noGrp="1"/>
          </p:cNvSpPr>
          <p:nvPr>
            <p:ph type="title"/>
          </p:nvPr>
        </p:nvSpPr>
        <p:spPr>
          <a:prstGeom prst="rect">
            <a:avLst/>
          </a:prstGeom>
        </p:spPr>
        <p:txBody>
          <a:bodyPr/>
          <a:lstStyle>
            <a:lvl1pPr defTabSz="490727">
              <a:defRPr sz="6719"/>
            </a:lvl1pPr>
          </a:lstStyle>
          <a:p>
            <a:r>
              <a:t>What makes a good bandpass calibrator?</a:t>
            </a:r>
          </a:p>
        </p:txBody>
      </p:sp>
      <p:sp>
        <p:nvSpPr>
          <p:cNvPr id="278" name="Shape 278"/>
          <p:cNvSpPr>
            <a:spLocks noGrp="1"/>
          </p:cNvSpPr>
          <p:nvPr>
            <p:ph type="body" sz="half" idx="1"/>
          </p:nvPr>
        </p:nvSpPr>
        <p:spPr>
          <a:xfrm>
            <a:off x="952500" y="2603500"/>
            <a:ext cx="5935134" cy="6286500"/>
          </a:xfrm>
          <a:prstGeom prst="rect">
            <a:avLst/>
          </a:prstGeom>
        </p:spPr>
        <p:txBody>
          <a:bodyPr/>
          <a:lstStyle/>
          <a:p>
            <a:pPr marL="0" indent="0" defTabSz="315468">
              <a:spcBef>
                <a:spcPts val="2200"/>
              </a:spcBef>
              <a:buSzTx/>
              <a:buNone/>
              <a:defRPr sz="1944"/>
            </a:pPr>
            <a:r>
              <a:t>Select a bright continuum source with:</a:t>
            </a:r>
          </a:p>
          <a:p>
            <a:pPr marL="240030" indent="-240030" defTabSz="315468">
              <a:spcBef>
                <a:spcPts val="2200"/>
              </a:spcBef>
              <a:defRPr sz="1944"/>
            </a:pPr>
            <a:r>
              <a:t>High SNR in each channel</a:t>
            </a:r>
          </a:p>
          <a:p>
            <a:pPr marL="240030" indent="-240030" defTabSz="315468">
              <a:spcBef>
                <a:spcPts val="2200"/>
              </a:spcBef>
              <a:defRPr sz="1944"/>
            </a:pPr>
            <a:r>
              <a:t>Intrinsically flat spectrum</a:t>
            </a:r>
          </a:p>
          <a:p>
            <a:pPr marL="240030" indent="-240030" defTabSz="315468">
              <a:spcBef>
                <a:spcPts val="2200"/>
              </a:spcBef>
              <a:defRPr sz="1944"/>
            </a:pPr>
            <a:r>
              <a:t>No spectral lines/features</a:t>
            </a:r>
          </a:p>
          <a:p>
            <a:pPr marL="240030" indent="-240030" defTabSz="315468">
              <a:spcBef>
                <a:spcPts val="2200"/>
              </a:spcBef>
              <a:defRPr sz="1944"/>
            </a:pPr>
            <a:r>
              <a:t>No changes in structure across band (e.g. point source at all frequencies</a:t>
            </a:r>
          </a:p>
          <a:p>
            <a:pPr marL="0" indent="0" defTabSz="315468">
              <a:spcBef>
                <a:spcPts val="2200"/>
              </a:spcBef>
              <a:buSzTx/>
              <a:buNone/>
              <a:defRPr sz="1944"/>
            </a:pPr>
            <a:r>
              <a:t>Calibration should not contribute to noise in target spectrum, i.e. in one channel:</a:t>
            </a:r>
          </a:p>
          <a:p>
            <a:pPr marL="0" indent="0" algn="ctr" defTabSz="315468">
              <a:spcBef>
                <a:spcPts val="2200"/>
              </a:spcBef>
              <a:buSzTx/>
              <a:buNone/>
              <a:defRPr sz="1944"/>
            </a:pPr>
            <a:r>
              <a:t>bandpass SNR &gt; target SNR</a:t>
            </a:r>
          </a:p>
          <a:p>
            <a:pPr marL="0" indent="0" defTabSz="315468">
              <a:spcBef>
                <a:spcPts val="2200"/>
              </a:spcBef>
              <a:buSzTx/>
              <a:buNone/>
              <a:defRPr sz="1944"/>
            </a:pPr>
            <a:r>
              <a:t>Can smooth the bandpass or fit polynomial to increase the SNR</a:t>
            </a:r>
          </a:p>
          <a:p>
            <a:pPr marL="0" indent="0" defTabSz="315468">
              <a:spcBef>
                <a:spcPts val="2200"/>
              </a:spcBef>
              <a:buSzTx/>
              <a:buNone/>
              <a:defRPr sz="1944"/>
            </a:pPr>
            <a:r>
              <a:t>May need a higher SNR for bandpass calibrator if looking for faint lines on strong continuum</a:t>
            </a:r>
          </a:p>
        </p:txBody>
      </p:sp>
      <p:pic>
        <p:nvPicPr>
          <p:cNvPr id="279" name="page23image1672.png"/>
          <p:cNvPicPr>
            <a:picLocks noChangeAspect="1"/>
          </p:cNvPicPr>
          <p:nvPr/>
        </p:nvPicPr>
        <p:blipFill>
          <a:blip r:embed="rId2">
            <a:extLst/>
          </a:blip>
          <a:stretch>
            <a:fillRect/>
          </a:stretch>
        </p:blipFill>
        <p:spPr>
          <a:xfrm>
            <a:off x="8128000" y="2504050"/>
            <a:ext cx="3905148" cy="6800344"/>
          </a:xfrm>
          <a:prstGeom prst="rect">
            <a:avLst/>
          </a:prstGeom>
          <a:ln w="12700">
            <a:miter lim="400000"/>
          </a:ln>
        </p:spPr>
      </p:pic>
      <p:sp>
        <p:nvSpPr>
          <p:cNvPr id="280" name="Shape 280"/>
          <p:cNvSpPr/>
          <p:nvPr/>
        </p:nvSpPr>
        <p:spPr>
          <a:xfrm>
            <a:off x="8128000" y="-7488767"/>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a:spLocks noGrp="1"/>
          </p:cNvSpPr>
          <p:nvPr>
            <p:ph type="title"/>
          </p:nvPr>
        </p:nvSpPr>
        <p:spPr>
          <a:prstGeom prst="rect">
            <a:avLst/>
          </a:prstGeom>
        </p:spPr>
        <p:txBody>
          <a:bodyPr/>
          <a:lstStyle/>
          <a:p>
            <a:pPr defTabSz="490727">
              <a:defRPr sz="6719"/>
            </a:pPr>
            <a:r>
              <a:t>7. Choose your calibrators </a:t>
            </a:r>
          </a:p>
          <a:p>
            <a:pPr defTabSz="490727">
              <a:defRPr sz="6719"/>
            </a:pPr>
            <a:r>
              <a:t>Flux calibration</a:t>
            </a:r>
          </a:p>
        </p:txBody>
      </p:sp>
      <p:sp>
        <p:nvSpPr>
          <p:cNvPr id="283" name="Shape 283"/>
          <p:cNvSpPr>
            <a:spLocks noGrp="1"/>
          </p:cNvSpPr>
          <p:nvPr>
            <p:ph type="body" sz="half" idx="1"/>
          </p:nvPr>
        </p:nvSpPr>
        <p:spPr>
          <a:xfrm>
            <a:off x="952500" y="2603500"/>
            <a:ext cx="4986867" cy="6286500"/>
          </a:xfrm>
          <a:prstGeom prst="rect">
            <a:avLst/>
          </a:prstGeom>
        </p:spPr>
        <p:txBody>
          <a:bodyPr/>
          <a:lstStyle/>
          <a:p>
            <a:pPr marL="320040" indent="-320040" defTabSz="420624">
              <a:spcBef>
                <a:spcPts val="3000"/>
              </a:spcBef>
              <a:defRPr sz="2592"/>
            </a:pPr>
            <a:r>
              <a:t>In mm/sub-mm observing, if using solar system object with an atmosphere for calibration (Jovian or Saturnian moons, for example), be aware that these objects often have absorption lines</a:t>
            </a:r>
          </a:p>
          <a:p>
            <a:pPr marL="320040" indent="-320040" defTabSz="420624">
              <a:spcBef>
                <a:spcPts val="3000"/>
              </a:spcBef>
              <a:defRPr sz="2592"/>
            </a:pPr>
            <a:r>
              <a:t>Check your calibrator spectrum carefully, particularly if that source is not red-shifted</a:t>
            </a:r>
          </a:p>
          <a:p>
            <a:pPr marL="320040" indent="-320040" defTabSz="420624">
              <a:spcBef>
                <a:spcPts val="3000"/>
              </a:spcBef>
              <a:defRPr sz="2592"/>
            </a:pPr>
            <a:r>
              <a:t>You should exclude affected channels (or even baseboards if the absorption is broad)</a:t>
            </a:r>
          </a:p>
        </p:txBody>
      </p:sp>
      <p:sp>
        <p:nvSpPr>
          <p:cNvPr id="284" name="Shape 284"/>
          <p:cNvSpPr/>
          <p:nvPr/>
        </p:nvSpPr>
        <p:spPr>
          <a:xfrm>
            <a:off x="1377950" y="1523999"/>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285" name="Shape 285"/>
          <p:cNvSpPr/>
          <p:nvPr/>
        </p:nvSpPr>
        <p:spPr>
          <a:xfrm>
            <a:off x="7210170" y="6264749"/>
            <a:ext cx="5290059"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000"/>
            </a:lvl1pPr>
          </a:lstStyle>
          <a:p>
            <a:r>
              <a:t>Titan clearly shows multiple emission features</a:t>
            </a:r>
          </a:p>
        </p:txBody>
      </p:sp>
      <p:pic>
        <p:nvPicPr>
          <p:cNvPr id="286" name="pasted-image.png"/>
          <p:cNvPicPr>
            <a:picLocks noChangeAspect="1"/>
          </p:cNvPicPr>
          <p:nvPr/>
        </p:nvPicPr>
        <p:blipFill>
          <a:blip r:embed="rId2">
            <a:extLst/>
          </a:blip>
          <a:stretch>
            <a:fillRect/>
          </a:stretch>
        </p:blipFill>
        <p:spPr>
          <a:xfrm>
            <a:off x="6532033" y="2892899"/>
            <a:ext cx="6375307" cy="3082451"/>
          </a:xfrm>
          <a:prstGeom prst="rect">
            <a:avLst/>
          </a:prstGeom>
          <a:ln w="12700">
            <a:miter lim="400000"/>
          </a:ln>
        </p:spPr>
      </p:pic>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hape 288"/>
          <p:cNvSpPr>
            <a:spLocks noGrp="1"/>
          </p:cNvSpPr>
          <p:nvPr>
            <p:ph type="title"/>
          </p:nvPr>
        </p:nvSpPr>
        <p:spPr>
          <a:prstGeom prst="rect">
            <a:avLst/>
          </a:prstGeom>
        </p:spPr>
        <p:txBody>
          <a:bodyPr/>
          <a:lstStyle>
            <a:lvl1pPr defTabSz="490727">
              <a:defRPr sz="6719"/>
            </a:lvl1pPr>
          </a:lstStyle>
          <a:p>
            <a:r>
              <a:t>8. Data rate and size considerations</a:t>
            </a:r>
          </a:p>
        </p:txBody>
      </p:sp>
      <p:sp>
        <p:nvSpPr>
          <p:cNvPr id="289" name="Shape 289"/>
          <p:cNvSpPr>
            <a:spLocks noGrp="1"/>
          </p:cNvSpPr>
          <p:nvPr>
            <p:ph type="body" idx="1"/>
          </p:nvPr>
        </p:nvSpPr>
        <p:spPr>
          <a:prstGeom prst="rect">
            <a:avLst/>
          </a:prstGeom>
        </p:spPr>
        <p:txBody>
          <a:bodyPr/>
          <a:lstStyle/>
          <a:p>
            <a:pPr marL="0" indent="0" defTabSz="385572">
              <a:spcBef>
                <a:spcPts val="2700"/>
              </a:spcBef>
              <a:buSzTx/>
              <a:buNone/>
              <a:defRPr sz="2376"/>
            </a:pPr>
            <a:r>
              <a:t>Finally, many observatories impose a maximum data rate for a given observation</a:t>
            </a:r>
          </a:p>
          <a:p>
            <a:pPr marL="0" indent="0" defTabSz="385572">
              <a:spcBef>
                <a:spcPts val="2700"/>
              </a:spcBef>
              <a:buSzTx/>
              <a:buNone/>
              <a:defRPr sz="2376"/>
            </a:pPr>
            <a:r>
              <a:t>For instance, for the VLA the data rate depends on:</a:t>
            </a:r>
          </a:p>
          <a:p>
            <a:pPr marL="586740" lvl="1" indent="-293370" defTabSz="385572">
              <a:spcBef>
                <a:spcPts val="2700"/>
              </a:spcBef>
              <a:defRPr sz="2376"/>
            </a:pPr>
            <a:r>
              <a:t>The number of channels</a:t>
            </a:r>
          </a:p>
          <a:p>
            <a:pPr marL="586740" lvl="1" indent="-293370" defTabSz="385572">
              <a:spcBef>
                <a:spcPts val="2700"/>
              </a:spcBef>
              <a:defRPr sz="2376"/>
            </a:pPr>
            <a:r>
              <a:t>The number of spectral windows</a:t>
            </a:r>
          </a:p>
          <a:p>
            <a:pPr marL="586740" lvl="1" indent="-293370" defTabSz="385572">
              <a:spcBef>
                <a:spcPts val="2700"/>
              </a:spcBef>
              <a:defRPr sz="2376"/>
            </a:pPr>
            <a:r>
              <a:t>The number of polarisations observed</a:t>
            </a:r>
          </a:p>
          <a:p>
            <a:pPr marL="586740" lvl="1" indent="-293370" defTabSz="385572">
              <a:spcBef>
                <a:spcPts val="2700"/>
              </a:spcBef>
              <a:defRPr sz="2376"/>
            </a:pPr>
            <a:r>
              <a:t>The length of one integration in seconds</a:t>
            </a:r>
          </a:p>
          <a:p>
            <a:pPr marL="586740" lvl="1" indent="-293370" defTabSz="385572">
              <a:spcBef>
                <a:spcPts val="2700"/>
              </a:spcBef>
              <a:defRPr sz="2376"/>
            </a:pPr>
            <a:r>
              <a:t>the number of antennas</a:t>
            </a:r>
          </a:p>
          <a:p>
            <a:pPr marL="0" lvl="1" indent="150876" defTabSz="385572">
              <a:spcBef>
                <a:spcPts val="2700"/>
              </a:spcBef>
              <a:buSzTx/>
              <a:buNone/>
              <a:defRPr sz="2376"/>
            </a:pPr>
            <a:r>
              <a:t>It is not uncommon for datasets to be in the many 100s of GBs. Large datasets are difficult to transfer and reduce…. only use high spectral and time resolution if you really need it.</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p:cNvSpPr>
          <p:nvPr>
            <p:ph type="title"/>
          </p:nvPr>
        </p:nvSpPr>
        <p:spPr>
          <a:prstGeom prst="rect">
            <a:avLst/>
          </a:prstGeom>
        </p:spPr>
        <p:txBody>
          <a:bodyPr/>
          <a:lstStyle/>
          <a:p>
            <a:r>
              <a:t>Data reduction</a:t>
            </a:r>
          </a:p>
        </p:txBody>
      </p:sp>
      <p:sp>
        <p:nvSpPr>
          <p:cNvPr id="292" name="Shape 292"/>
          <p:cNvSpPr>
            <a:spLocks noGrp="1"/>
          </p:cNvSpPr>
          <p:nvPr>
            <p:ph type="body" idx="1"/>
          </p:nvPr>
        </p:nvSpPr>
        <p:spPr>
          <a:prstGeom prst="rect">
            <a:avLst/>
          </a:prstGeom>
        </p:spPr>
        <p:txBody>
          <a:bodyPr/>
          <a:lstStyle/>
          <a:p>
            <a:r>
              <a:t>Flagging methods</a:t>
            </a:r>
          </a:p>
          <a:p>
            <a:r>
              <a:t>Bandpass calibration</a:t>
            </a:r>
          </a:p>
          <a:p>
            <a:r>
              <a:t>Doppler correction</a:t>
            </a:r>
          </a:p>
          <a:p>
            <a:r>
              <a:t>Continuum subtraction</a:t>
            </a:r>
          </a:p>
          <a:p>
            <a:r>
              <a:t>Self-calibration</a:t>
            </a:r>
          </a:p>
          <a:p>
            <a:r>
              <a:t>Imaging of cubes</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Shape 294"/>
          <p:cNvSpPr>
            <a:spLocks noGrp="1"/>
          </p:cNvSpPr>
          <p:nvPr>
            <p:ph type="title"/>
          </p:nvPr>
        </p:nvSpPr>
        <p:spPr>
          <a:prstGeom prst="rect">
            <a:avLst/>
          </a:prstGeom>
        </p:spPr>
        <p:txBody>
          <a:bodyPr/>
          <a:lstStyle>
            <a:lvl1pPr defTabSz="490727">
              <a:defRPr sz="6719"/>
            </a:lvl1pPr>
          </a:lstStyle>
          <a:p>
            <a:r>
              <a:t>Flaggin Methods - in frequency</a:t>
            </a:r>
          </a:p>
        </p:txBody>
      </p:sp>
      <p:sp>
        <p:nvSpPr>
          <p:cNvPr id="295" name="Shape 295"/>
          <p:cNvSpPr>
            <a:spLocks noGrp="1"/>
          </p:cNvSpPr>
          <p:nvPr>
            <p:ph type="body" idx="1"/>
          </p:nvPr>
        </p:nvSpPr>
        <p:spPr>
          <a:prstGeom prst="rect">
            <a:avLst/>
          </a:prstGeom>
        </p:spPr>
        <p:txBody>
          <a:bodyPr>
            <a:normAutofit lnSpcReduction="10000"/>
          </a:bodyPr>
          <a:lstStyle/>
          <a:p>
            <a:pPr marL="342264" indent="-342264" defTabSz="449833">
              <a:spcBef>
                <a:spcPts val="3200"/>
              </a:spcBef>
              <a:defRPr sz="2772"/>
            </a:pPr>
            <a:r>
              <a:t>For large data sets, checking the data channel-by channel is not practical</a:t>
            </a:r>
          </a:p>
          <a:p>
            <a:pPr marL="342264" indent="-342264" defTabSz="449833">
              <a:spcBef>
                <a:spcPts val="3200"/>
              </a:spcBef>
              <a:defRPr sz="2772"/>
            </a:pPr>
            <a:r>
              <a:t>This task can be simplified using approaches such as:</a:t>
            </a:r>
          </a:p>
          <a:p>
            <a:pPr marL="684529" lvl="1" indent="-342264" defTabSz="449833">
              <a:spcBef>
                <a:spcPts val="3200"/>
              </a:spcBef>
              <a:defRPr sz="2772"/>
            </a:pPr>
            <a:r>
              <a:t>Examination of scalar-averaged cross-power spectra: check for dips or spikes</a:t>
            </a:r>
          </a:p>
          <a:p>
            <a:pPr marL="684529" lvl="1" indent="-342264" defTabSz="449833">
              <a:spcBef>
                <a:spcPts val="3200"/>
              </a:spcBef>
              <a:defRPr sz="2772"/>
            </a:pPr>
            <a:r>
              <a:t>Use of automated flagging routines: these can flag based on deviation from expected spectral behaviour (e.g. SERPent, for e-MERLIN, AOFlagger)</a:t>
            </a:r>
          </a:p>
          <a:p>
            <a:pPr marL="0" indent="0" defTabSz="449833">
              <a:spcBef>
                <a:spcPts val="3200"/>
              </a:spcBef>
              <a:buSzTx/>
              <a:buNone/>
              <a:defRPr sz="2772"/>
            </a:pPr>
            <a:r>
              <a:t>But… if you are planning to make image cubes then avoid excessive frequency dependant flagging which changes the </a:t>
            </a:r>
            <a:r>
              <a:rPr i="1"/>
              <a:t>uv</a:t>
            </a:r>
            <a:r>
              <a:t>-coverage across the band</a:t>
            </a: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306"/>
          <p:cNvSpPr>
            <a:spLocks noGrp="1"/>
          </p:cNvSpPr>
          <p:nvPr>
            <p:ph type="title"/>
          </p:nvPr>
        </p:nvSpPr>
        <p:spPr>
          <a:prstGeom prst="rect">
            <a:avLst/>
          </a:prstGeom>
        </p:spPr>
        <p:txBody>
          <a:bodyPr/>
          <a:lstStyle/>
          <a:p>
            <a:r>
              <a:t>Bandpass calibration</a:t>
            </a:r>
          </a:p>
        </p:txBody>
      </p:sp>
      <p:sp>
        <p:nvSpPr>
          <p:cNvPr id="307" name="Shape 307"/>
          <p:cNvSpPr>
            <a:spLocks noGrp="1"/>
          </p:cNvSpPr>
          <p:nvPr>
            <p:ph type="body" sz="quarter" idx="1"/>
          </p:nvPr>
        </p:nvSpPr>
        <p:spPr>
          <a:xfrm>
            <a:off x="952500" y="2230966"/>
            <a:ext cx="11099800" cy="1003301"/>
          </a:xfrm>
          <a:prstGeom prst="rect">
            <a:avLst/>
          </a:prstGeom>
        </p:spPr>
        <p:txBody>
          <a:bodyPr>
            <a:normAutofit lnSpcReduction="10000"/>
          </a:bodyPr>
          <a:lstStyle/>
          <a:p>
            <a:pPr marL="0" indent="0">
              <a:buSzTx/>
              <a:buNone/>
              <a:defRPr>
                <a:latin typeface="Helvetica"/>
                <a:ea typeface="Helvetica"/>
                <a:cs typeface="Helvetica"/>
                <a:sym typeface="Helvetica"/>
              </a:defRPr>
            </a:pPr>
            <a:r>
              <a:t>Has your bandpass calibration gone well?</a:t>
            </a:r>
          </a:p>
          <a:p>
            <a:pPr marL="0" indent="0" defTabSz="457200">
              <a:lnSpc>
                <a:spcPts val="2800"/>
              </a:lnSpc>
              <a:spcBef>
                <a:spcPts val="0"/>
              </a:spcBef>
              <a:buSzTx/>
              <a:buNone/>
              <a:defRPr sz="1200">
                <a:latin typeface="Times"/>
                <a:ea typeface="Times"/>
                <a:cs typeface="Times"/>
                <a:sym typeface="Times"/>
              </a:defRPr>
            </a:pPr>
            <a:r>
              <a:t> </a:t>
            </a:r>
          </a:p>
        </p:txBody>
      </p:sp>
      <p:pic>
        <p:nvPicPr>
          <p:cNvPr id="308" name="page30image3936.png"/>
          <p:cNvPicPr>
            <a:picLocks noChangeAspect="1"/>
          </p:cNvPicPr>
          <p:nvPr/>
        </p:nvPicPr>
        <p:blipFill>
          <a:blip r:embed="rId2">
            <a:extLst/>
          </a:blip>
          <a:stretch>
            <a:fillRect/>
          </a:stretch>
        </p:blipFill>
        <p:spPr>
          <a:xfrm>
            <a:off x="524933" y="3156521"/>
            <a:ext cx="5055576" cy="5813913"/>
          </a:xfrm>
          <a:prstGeom prst="rect">
            <a:avLst/>
          </a:prstGeom>
          <a:ln w="12700">
            <a:miter lim="400000"/>
          </a:ln>
        </p:spPr>
      </p:pic>
      <p:sp>
        <p:nvSpPr>
          <p:cNvPr id="309" name="Shape 309"/>
          <p:cNvSpPr/>
          <p:nvPr/>
        </p:nvSpPr>
        <p:spPr>
          <a:xfrm>
            <a:off x="2438400" y="88899"/>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310" name="Shape 310"/>
          <p:cNvSpPr/>
          <p:nvPr/>
        </p:nvSpPr>
        <p:spPr>
          <a:xfrm>
            <a:off x="7361766" y="3204633"/>
            <a:ext cx="4834468" cy="62018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pPr algn="l" defTabSz="408940">
              <a:spcBef>
                <a:spcPts val="2900"/>
              </a:spcBef>
              <a:defRPr sz="2520">
                <a:latin typeface="Helvetica"/>
                <a:ea typeface="Helvetica"/>
                <a:cs typeface="Helvetica"/>
                <a:sym typeface="Helvetica"/>
              </a:defRPr>
            </a:pPr>
            <a:r>
              <a:t>Examples of good-quality bandpass solutions for 2 antenna</a:t>
            </a:r>
          </a:p>
          <a:p>
            <a:pPr marL="311150" indent="-311150" algn="l" defTabSz="408940">
              <a:spcBef>
                <a:spcPts val="2900"/>
              </a:spcBef>
              <a:buSzPct val="75000"/>
              <a:buChar char="•"/>
              <a:defRPr sz="2520">
                <a:latin typeface="Helvetica"/>
                <a:ea typeface="Helvetica"/>
                <a:cs typeface="Helvetica"/>
                <a:sym typeface="Helvetica"/>
              </a:defRPr>
            </a:pPr>
            <a:r>
              <a:t>Solutions should look comparable for all antennas</a:t>
            </a:r>
          </a:p>
          <a:p>
            <a:pPr marL="311150" indent="-311150" algn="l" defTabSz="408940">
              <a:spcBef>
                <a:spcPts val="2900"/>
              </a:spcBef>
              <a:buSzPct val="75000"/>
              <a:buChar char="•"/>
              <a:defRPr sz="2520">
                <a:latin typeface="Helvetica"/>
                <a:ea typeface="Helvetica"/>
                <a:cs typeface="Helvetica"/>
                <a:sym typeface="Helvetica"/>
              </a:defRPr>
            </a:pPr>
            <a:r>
              <a:t>Mean amplitude ~1 across useable portion of the band</a:t>
            </a:r>
          </a:p>
          <a:p>
            <a:pPr marL="311150" indent="-311150" algn="l" defTabSz="408940">
              <a:spcBef>
                <a:spcPts val="2900"/>
              </a:spcBef>
              <a:buSzPct val="75000"/>
              <a:buChar char="•"/>
              <a:defRPr sz="2520">
                <a:latin typeface="Helvetica"/>
                <a:ea typeface="Helvetica"/>
                <a:cs typeface="Helvetica"/>
                <a:sym typeface="Helvetica"/>
              </a:defRPr>
            </a:pPr>
            <a:r>
              <a:t>No sharp variations in the amplitude and phase</a:t>
            </a:r>
          </a:p>
          <a:p>
            <a:pPr marL="311150" indent="-311150" algn="l" defTabSz="408940">
              <a:spcBef>
                <a:spcPts val="2900"/>
              </a:spcBef>
              <a:buSzPct val="75000"/>
              <a:buChar char="•"/>
              <a:defRPr sz="2520">
                <a:latin typeface="Helvetica"/>
                <a:ea typeface="Helvetica"/>
                <a:cs typeface="Helvetica"/>
                <a:sym typeface="Helvetica"/>
              </a:defRPr>
            </a:pPr>
            <a:r>
              <a:t>Variations are not dominated by noise</a:t>
            </a:r>
          </a:p>
          <a:p>
            <a:pPr algn="l" defTabSz="320039">
              <a:lnSpc>
                <a:spcPts val="1900"/>
              </a:lnSpc>
              <a:defRPr sz="839">
                <a:latin typeface="Times"/>
                <a:ea typeface="Times"/>
                <a:cs typeface="Times"/>
                <a:sym typeface="Times"/>
              </a:defRPr>
            </a:pPr>
            <a:r>
              <a:t> </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a:spLocks noGrp="1"/>
          </p:cNvSpPr>
          <p:nvPr>
            <p:ph type="title"/>
          </p:nvPr>
        </p:nvSpPr>
        <p:spPr>
          <a:prstGeom prst="rect">
            <a:avLst/>
          </a:prstGeom>
        </p:spPr>
        <p:txBody>
          <a:bodyPr/>
          <a:lstStyle/>
          <a:p>
            <a:r>
              <a:t>Bandpass calibration</a:t>
            </a:r>
          </a:p>
        </p:txBody>
      </p:sp>
      <p:sp>
        <p:nvSpPr>
          <p:cNvPr id="313" name="Shape 313"/>
          <p:cNvSpPr>
            <a:spLocks noGrp="1"/>
          </p:cNvSpPr>
          <p:nvPr>
            <p:ph type="body" sz="half" idx="1"/>
          </p:nvPr>
        </p:nvSpPr>
        <p:spPr>
          <a:xfrm>
            <a:off x="952500" y="2603500"/>
            <a:ext cx="6223000" cy="6286500"/>
          </a:xfrm>
          <a:prstGeom prst="rect">
            <a:avLst/>
          </a:prstGeom>
        </p:spPr>
        <p:txBody>
          <a:bodyPr/>
          <a:lstStyle/>
          <a:p>
            <a:pPr marL="0" indent="0" defTabSz="408940">
              <a:spcBef>
                <a:spcPts val="2900"/>
              </a:spcBef>
              <a:buSzTx/>
              <a:buNone/>
              <a:defRPr sz="2520"/>
            </a:pPr>
            <a:r>
              <a:t>Another good way to check: examine cross-power spectra of a continuum (flat spectrum) source with BP corrections applied</a:t>
            </a:r>
          </a:p>
          <a:p>
            <a:pPr marL="0" indent="0" defTabSz="408940">
              <a:spcBef>
                <a:spcPts val="2900"/>
              </a:spcBef>
              <a:buSzTx/>
              <a:buNone/>
              <a:defRPr sz="2520"/>
            </a:pPr>
            <a:r>
              <a:t>Checklist:</a:t>
            </a:r>
          </a:p>
          <a:p>
            <a:pPr marL="320039" lvl="1" indent="-160019" defTabSz="408940">
              <a:spcBef>
                <a:spcPts val="2900"/>
              </a:spcBef>
              <a:buSzPct val="100000"/>
              <a:buChar char="✓"/>
              <a:defRPr sz="2520"/>
            </a:pPr>
            <a:r>
              <a:t>Phases are flat across the band</a:t>
            </a:r>
          </a:p>
          <a:p>
            <a:pPr marL="320039" lvl="1" indent="-160019" defTabSz="408940">
              <a:spcBef>
                <a:spcPts val="2900"/>
              </a:spcBef>
              <a:buSzPct val="100000"/>
              <a:buChar char="✓"/>
              <a:defRPr sz="2520"/>
            </a:pPr>
            <a:r>
              <a:t>Amplitude is constant across the band</a:t>
            </a:r>
          </a:p>
          <a:p>
            <a:pPr marL="320039" lvl="1" indent="-160019" defTabSz="408940">
              <a:spcBef>
                <a:spcPts val="2900"/>
              </a:spcBef>
              <a:buSzPct val="100000"/>
              <a:buChar char="✓"/>
              <a:defRPr sz="2520"/>
            </a:pPr>
            <a:r>
              <a:t>Corrected data do not have significantly increased noise</a:t>
            </a:r>
          </a:p>
          <a:p>
            <a:pPr marL="320039" lvl="1" indent="-160019" defTabSz="408940">
              <a:spcBef>
                <a:spcPts val="2900"/>
              </a:spcBef>
              <a:buSzPct val="100000"/>
              <a:buChar char="✓"/>
              <a:defRPr sz="2520"/>
            </a:pPr>
            <a:r>
              <a:t>absolute flux level is not biased high or low</a:t>
            </a:r>
          </a:p>
        </p:txBody>
      </p:sp>
      <p:pic>
        <p:nvPicPr>
          <p:cNvPr id="314" name="page31image2936.png"/>
          <p:cNvPicPr>
            <a:picLocks noChangeAspect="1"/>
          </p:cNvPicPr>
          <p:nvPr/>
        </p:nvPicPr>
        <p:blipFill>
          <a:blip r:embed="rId2">
            <a:extLst/>
          </a:blip>
          <a:stretch>
            <a:fillRect/>
          </a:stretch>
        </p:blipFill>
        <p:spPr>
          <a:xfrm>
            <a:off x="7598648" y="2606194"/>
            <a:ext cx="4876986" cy="2856883"/>
          </a:xfrm>
          <a:prstGeom prst="rect">
            <a:avLst/>
          </a:prstGeom>
          <a:ln w="12700">
            <a:miter lim="400000"/>
          </a:ln>
        </p:spPr>
      </p:pic>
      <p:sp>
        <p:nvSpPr>
          <p:cNvPr id="315" name="Shape 315"/>
          <p:cNvSpPr/>
          <p:nvPr/>
        </p:nvSpPr>
        <p:spPr>
          <a:xfrm>
            <a:off x="850900" y="1502833"/>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pic>
        <p:nvPicPr>
          <p:cNvPr id="316" name="page31image3104.png"/>
          <p:cNvPicPr>
            <a:picLocks noChangeAspect="1"/>
          </p:cNvPicPr>
          <p:nvPr/>
        </p:nvPicPr>
        <p:blipFill>
          <a:blip r:embed="rId3">
            <a:extLst/>
          </a:blip>
          <a:stretch>
            <a:fillRect/>
          </a:stretch>
        </p:blipFill>
        <p:spPr>
          <a:xfrm>
            <a:off x="7654707" y="5747328"/>
            <a:ext cx="4764869" cy="3088950"/>
          </a:xfrm>
          <a:prstGeom prst="rect">
            <a:avLst/>
          </a:prstGeom>
          <a:ln w="12700">
            <a:miter lim="400000"/>
          </a:ln>
        </p:spPr>
      </p:pic>
      <p:sp>
        <p:nvSpPr>
          <p:cNvPr id="317" name="Shape 317"/>
          <p:cNvSpPr/>
          <p:nvPr/>
        </p:nvSpPr>
        <p:spPr>
          <a:xfrm>
            <a:off x="491066" y="342899"/>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title"/>
          </p:nvPr>
        </p:nvSpPr>
        <p:spPr>
          <a:prstGeom prst="rect">
            <a:avLst/>
          </a:prstGeom>
        </p:spPr>
        <p:txBody>
          <a:bodyPr/>
          <a:lstStyle>
            <a:lvl1pPr defTabSz="490727">
              <a:defRPr sz="6719"/>
            </a:lvl1pPr>
          </a:lstStyle>
          <a:p>
            <a:r>
              <a:t>What is spectral line interferometry</a:t>
            </a:r>
          </a:p>
        </p:txBody>
      </p:sp>
      <p:sp>
        <p:nvSpPr>
          <p:cNvPr id="126" name="Shape 126"/>
          <p:cNvSpPr>
            <a:spLocks noGrp="1"/>
          </p:cNvSpPr>
          <p:nvPr>
            <p:ph type="body" idx="1"/>
          </p:nvPr>
        </p:nvSpPr>
        <p:spPr>
          <a:prstGeom prst="rect">
            <a:avLst/>
          </a:prstGeom>
        </p:spPr>
        <p:txBody>
          <a:bodyPr/>
          <a:lstStyle/>
          <a:p>
            <a:r>
              <a:t>Observing many adjacent frequency channels with an interferometer for an object whose flux changes rapidly with frequency</a:t>
            </a:r>
          </a:p>
          <a:p>
            <a:r>
              <a:t>Results in a third axis: frequency or velocity</a:t>
            </a:r>
          </a:p>
        </p:txBody>
      </p:sp>
      <p:pic>
        <p:nvPicPr>
          <p:cNvPr id="127" name="pasted-image.pdf"/>
          <p:cNvPicPr>
            <a:picLocks noChangeAspect="1"/>
          </p:cNvPicPr>
          <p:nvPr/>
        </p:nvPicPr>
        <p:blipFill>
          <a:blip r:embed="rId2">
            <a:extLst/>
          </a:blip>
          <a:stretch>
            <a:fillRect/>
          </a:stretch>
        </p:blipFill>
        <p:spPr>
          <a:xfrm>
            <a:off x="2222697" y="5688179"/>
            <a:ext cx="8559406" cy="3068860"/>
          </a:xfrm>
          <a:prstGeom prst="rect">
            <a:avLst/>
          </a:prstGeom>
          <a:ln w="12700">
            <a:miter lim="400000"/>
          </a:ln>
        </p:spPr>
      </p:pic>
      <p:sp>
        <p:nvSpPr>
          <p:cNvPr id="128" name="Shape 128"/>
          <p:cNvSpPr/>
          <p:nvPr/>
        </p:nvSpPr>
        <p:spPr>
          <a:xfrm>
            <a:off x="2556230" y="8919633"/>
            <a:ext cx="7892340" cy="279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200"/>
            </a:lvl1pPr>
          </a:lstStyle>
          <a:p>
            <a:r>
              <a:t>CO (6-5) emission from a high redshift quasar observed with the Plateau de Bure interferometer (Wang et al. 2010)</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p:cNvSpPr>
          <p:nvPr>
            <p:ph type="title"/>
          </p:nvPr>
        </p:nvSpPr>
        <p:spPr>
          <a:prstGeom prst="rect">
            <a:avLst/>
          </a:prstGeom>
        </p:spPr>
        <p:txBody>
          <a:bodyPr/>
          <a:lstStyle/>
          <a:p>
            <a:r>
              <a:t>Bandpass calibration</a:t>
            </a:r>
          </a:p>
        </p:txBody>
      </p:sp>
      <p:sp>
        <p:nvSpPr>
          <p:cNvPr id="320" name="Shape 320"/>
          <p:cNvSpPr>
            <a:spLocks noGrp="1"/>
          </p:cNvSpPr>
          <p:nvPr>
            <p:ph type="body" sz="quarter" idx="1"/>
          </p:nvPr>
        </p:nvSpPr>
        <p:spPr>
          <a:xfrm>
            <a:off x="952500" y="2603500"/>
            <a:ext cx="11099800" cy="969434"/>
          </a:xfrm>
          <a:prstGeom prst="rect">
            <a:avLst/>
          </a:prstGeom>
        </p:spPr>
        <p:txBody>
          <a:bodyPr/>
          <a:lstStyle/>
          <a:p>
            <a:pPr marL="0" indent="0">
              <a:buSzTx/>
              <a:buNone/>
            </a:pPr>
            <a:r>
              <a:t>When has your bandpass calibration gone </a:t>
            </a:r>
            <a:r>
              <a:rPr b="1">
                <a:latin typeface="Helvetica"/>
                <a:ea typeface="Helvetica"/>
                <a:cs typeface="Helvetica"/>
                <a:sym typeface="Helvetica"/>
              </a:rPr>
              <a:t>bad?</a:t>
            </a:r>
          </a:p>
        </p:txBody>
      </p:sp>
      <p:pic>
        <p:nvPicPr>
          <p:cNvPr id="321" name="page32image1592.png"/>
          <p:cNvPicPr>
            <a:picLocks noChangeAspect="1"/>
          </p:cNvPicPr>
          <p:nvPr/>
        </p:nvPicPr>
        <p:blipFill>
          <a:blip r:embed="rId2">
            <a:extLst/>
          </a:blip>
          <a:stretch>
            <a:fillRect/>
          </a:stretch>
        </p:blipFill>
        <p:spPr>
          <a:xfrm>
            <a:off x="357546" y="3844070"/>
            <a:ext cx="7126988" cy="4893530"/>
          </a:xfrm>
          <a:prstGeom prst="rect">
            <a:avLst/>
          </a:prstGeom>
          <a:ln w="12700">
            <a:miter lim="400000"/>
          </a:ln>
        </p:spPr>
      </p:pic>
      <p:sp>
        <p:nvSpPr>
          <p:cNvPr id="322" name="Shape 322"/>
          <p:cNvSpPr/>
          <p:nvPr/>
        </p:nvSpPr>
        <p:spPr>
          <a:xfrm>
            <a:off x="-6942667" y="-1397001"/>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323" name="Shape 323"/>
          <p:cNvSpPr/>
          <p:nvPr/>
        </p:nvSpPr>
        <p:spPr>
          <a:xfrm>
            <a:off x="8089900" y="3712633"/>
            <a:ext cx="4529667" cy="49826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lnSpcReduction="10000"/>
          </a:bodyPr>
          <a:lstStyle/>
          <a:p>
            <a:pPr algn="l" defTabSz="443991">
              <a:spcBef>
                <a:spcPts val="3100"/>
              </a:spcBef>
              <a:defRPr sz="2736"/>
            </a:pPr>
            <a:r>
              <a:t>The solutions shown are clearly bad</a:t>
            </a:r>
          </a:p>
          <a:p>
            <a:pPr algn="l" defTabSz="443991">
              <a:spcBef>
                <a:spcPts val="3100"/>
              </a:spcBef>
              <a:defRPr sz="2736"/>
            </a:pPr>
            <a:r>
              <a:t>Problems:</a:t>
            </a:r>
          </a:p>
          <a:p>
            <a:pPr marL="337820" indent="-337820" algn="l" defTabSz="443991">
              <a:spcBef>
                <a:spcPts val="3100"/>
              </a:spcBef>
              <a:buSzPct val="75000"/>
              <a:buChar char="•"/>
              <a:defRPr sz="2736"/>
            </a:pPr>
            <a:r>
              <a:t>Amplitude different normalisation for different antennas</a:t>
            </a:r>
          </a:p>
          <a:p>
            <a:pPr marL="337820" indent="-337820" algn="l" defTabSz="443991">
              <a:spcBef>
                <a:spcPts val="3100"/>
              </a:spcBef>
              <a:buSzPct val="75000"/>
              <a:buChar char="•"/>
              <a:defRPr sz="2736"/>
            </a:pPr>
            <a:r>
              <a:t>Noise levels are high, and are different for different antennas</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Shape 325"/>
          <p:cNvSpPr>
            <a:spLocks noGrp="1"/>
          </p:cNvSpPr>
          <p:nvPr>
            <p:ph type="title"/>
          </p:nvPr>
        </p:nvSpPr>
        <p:spPr>
          <a:prstGeom prst="rect">
            <a:avLst/>
          </a:prstGeom>
        </p:spPr>
        <p:txBody>
          <a:bodyPr/>
          <a:lstStyle/>
          <a:p>
            <a:r>
              <a:t>Doppler correction</a:t>
            </a:r>
          </a:p>
        </p:txBody>
      </p:sp>
      <p:sp>
        <p:nvSpPr>
          <p:cNvPr id="326" name="Shape 326"/>
          <p:cNvSpPr>
            <a:spLocks noGrp="1"/>
          </p:cNvSpPr>
          <p:nvPr>
            <p:ph type="body" sz="half" idx="1"/>
          </p:nvPr>
        </p:nvSpPr>
        <p:spPr>
          <a:xfrm>
            <a:off x="952500" y="2603500"/>
            <a:ext cx="11099800" cy="3763434"/>
          </a:xfrm>
          <a:prstGeom prst="rect">
            <a:avLst/>
          </a:prstGeom>
        </p:spPr>
        <p:txBody>
          <a:bodyPr/>
          <a:lstStyle/>
          <a:p>
            <a:pPr marL="293370" indent="-293370" defTabSz="385572">
              <a:spcBef>
                <a:spcPts val="2700"/>
              </a:spcBef>
              <a:defRPr sz="2376"/>
            </a:pPr>
            <a:r>
              <a:t>Often now done using </a:t>
            </a:r>
            <a:r>
              <a:rPr b="1">
                <a:latin typeface="Helvetica"/>
                <a:ea typeface="Helvetica"/>
                <a:cs typeface="Helvetica"/>
                <a:sym typeface="Helvetica"/>
              </a:rPr>
              <a:t>Doppler Setting</a:t>
            </a:r>
            <a:r>
              <a:t> and further finer corrections during post-processing and imaging</a:t>
            </a:r>
          </a:p>
          <a:p>
            <a:pPr marL="293370" indent="-293370" defTabSz="385572">
              <a:spcBef>
                <a:spcPts val="2700"/>
              </a:spcBef>
              <a:defRPr sz="2376"/>
            </a:pPr>
            <a:r>
              <a:t>Within one observation, Doppler Setting can correct for the Heliocentric velocity (~30 km/s), but cannot exactly correct for the ~0.5 km/s for the Earth’s rotation on its axis</a:t>
            </a:r>
          </a:p>
          <a:p>
            <a:pPr marL="293370" indent="-293370" defTabSz="385572">
              <a:spcBef>
                <a:spcPts val="2700"/>
              </a:spcBef>
              <a:defRPr sz="2376"/>
            </a:pPr>
            <a:r>
              <a:t>Remaining corrections done in e.g. tasks clean or cover in CASA and task CVEL in AIPS (after bandpass calibration). CASA task plots can correct on-the-fly (less accurately).</a:t>
            </a:r>
          </a:p>
        </p:txBody>
      </p:sp>
      <p:pic>
        <p:nvPicPr>
          <p:cNvPr id="327" name="page33image5144.png"/>
          <p:cNvPicPr>
            <a:picLocks noChangeAspect="1"/>
          </p:cNvPicPr>
          <p:nvPr/>
        </p:nvPicPr>
        <p:blipFill>
          <a:blip r:embed="rId2">
            <a:extLst/>
          </a:blip>
          <a:stretch>
            <a:fillRect/>
          </a:stretch>
        </p:blipFill>
        <p:spPr>
          <a:xfrm>
            <a:off x="3375836" y="6273991"/>
            <a:ext cx="8041464" cy="2865776"/>
          </a:xfrm>
          <a:prstGeom prst="rect">
            <a:avLst/>
          </a:prstGeom>
          <a:ln w="12700">
            <a:miter lim="400000"/>
          </a:ln>
        </p:spPr>
      </p:pic>
      <p:sp>
        <p:nvSpPr>
          <p:cNvPr id="328" name="Shape 328"/>
          <p:cNvSpPr/>
          <p:nvPr/>
        </p:nvSpPr>
        <p:spPr>
          <a:xfrm>
            <a:off x="1270000" y="2510366"/>
            <a:ext cx="2840567" cy="45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329" name="Shape 329"/>
          <p:cNvSpPr/>
          <p:nvPr/>
        </p:nvSpPr>
        <p:spPr>
          <a:xfrm>
            <a:off x="498974" y="7044266"/>
            <a:ext cx="3421652" cy="71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000"/>
            </a:lvl1pPr>
          </a:lstStyle>
          <a:p>
            <a:r>
              <a:t>Different colours are different times in the observations</a:t>
            </a:r>
          </a:p>
        </p:txBody>
      </p:sp>
      <p:sp>
        <p:nvSpPr>
          <p:cNvPr id="330" name="Shape 330"/>
          <p:cNvSpPr/>
          <p:nvPr/>
        </p:nvSpPr>
        <p:spPr>
          <a:xfrm>
            <a:off x="4757707" y="6307666"/>
            <a:ext cx="1288052" cy="40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000"/>
            </a:lvl1pPr>
          </a:lstStyle>
          <a:p>
            <a:r>
              <a:t>Before</a:t>
            </a:r>
          </a:p>
        </p:txBody>
      </p:sp>
      <p:sp>
        <p:nvSpPr>
          <p:cNvPr id="331" name="Shape 331"/>
          <p:cNvSpPr/>
          <p:nvPr/>
        </p:nvSpPr>
        <p:spPr>
          <a:xfrm>
            <a:off x="10117108" y="6307666"/>
            <a:ext cx="1288051" cy="40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000"/>
            </a:lvl1pPr>
          </a:lstStyle>
          <a:p>
            <a:r>
              <a:t>After</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p:cNvSpPr>
          <p:nvPr>
            <p:ph type="title"/>
          </p:nvPr>
        </p:nvSpPr>
        <p:spPr>
          <a:prstGeom prst="rect">
            <a:avLst/>
          </a:prstGeom>
        </p:spPr>
        <p:txBody>
          <a:bodyPr/>
          <a:lstStyle/>
          <a:p>
            <a:r>
              <a:t>Continuum subtraction</a:t>
            </a:r>
          </a:p>
        </p:txBody>
      </p:sp>
      <p:sp>
        <p:nvSpPr>
          <p:cNvPr id="334" name="Shape 334"/>
          <p:cNvSpPr>
            <a:spLocks noGrp="1"/>
          </p:cNvSpPr>
          <p:nvPr>
            <p:ph type="body" sz="half" idx="1"/>
          </p:nvPr>
        </p:nvSpPr>
        <p:spPr>
          <a:xfrm>
            <a:off x="952500" y="2603500"/>
            <a:ext cx="11099800" cy="3136900"/>
          </a:xfrm>
          <a:prstGeom prst="rect">
            <a:avLst/>
          </a:prstGeom>
        </p:spPr>
        <p:txBody>
          <a:bodyPr/>
          <a:lstStyle/>
          <a:p>
            <a:pPr marL="0" indent="0" defTabSz="443991">
              <a:spcBef>
                <a:spcPts val="3100"/>
              </a:spcBef>
              <a:buSzTx/>
              <a:buNone/>
              <a:defRPr sz="2736"/>
            </a:pPr>
            <a:r>
              <a:t>As well as lines, spectral-line data often contains continuum sources (either from the target or from nearby sources in the field)</a:t>
            </a:r>
          </a:p>
          <a:p>
            <a:pPr marL="675640" lvl="1" indent="-337820" defTabSz="443991">
              <a:spcBef>
                <a:spcPts val="3100"/>
              </a:spcBef>
              <a:defRPr sz="2736"/>
            </a:pPr>
            <a:r>
              <a:t>This emission complicates the detection and analysis of line data</a:t>
            </a:r>
          </a:p>
          <a:p>
            <a:pPr marL="675640" lvl="1" indent="-337820" defTabSz="443991">
              <a:spcBef>
                <a:spcPts val="3100"/>
              </a:spcBef>
              <a:defRPr sz="2736"/>
            </a:pPr>
            <a:r>
              <a:t>Continuum emission limits the achievable spectral dynamic range</a:t>
            </a:r>
          </a:p>
        </p:txBody>
      </p:sp>
      <p:pic>
        <p:nvPicPr>
          <p:cNvPr id="335" name="page34image2456.png"/>
          <p:cNvPicPr>
            <a:picLocks noChangeAspect="1"/>
          </p:cNvPicPr>
          <p:nvPr/>
        </p:nvPicPr>
        <p:blipFill>
          <a:blip r:embed="rId2">
            <a:extLst/>
          </a:blip>
          <a:stretch>
            <a:fillRect/>
          </a:stretch>
        </p:blipFill>
        <p:spPr>
          <a:xfrm>
            <a:off x="956733" y="5168901"/>
            <a:ext cx="4966995" cy="4516966"/>
          </a:xfrm>
          <a:prstGeom prst="rect">
            <a:avLst/>
          </a:prstGeom>
          <a:ln w="12700">
            <a:miter lim="400000"/>
          </a:ln>
        </p:spPr>
      </p:pic>
      <p:sp>
        <p:nvSpPr>
          <p:cNvPr id="336" name="Shape 336"/>
          <p:cNvSpPr/>
          <p:nvPr/>
        </p:nvSpPr>
        <p:spPr>
          <a:xfrm>
            <a:off x="2142066" y="2895599"/>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337" name="Shape 337"/>
          <p:cNvSpPr/>
          <p:nvPr/>
        </p:nvSpPr>
        <p:spPr>
          <a:xfrm>
            <a:off x="6272809" y="5905499"/>
            <a:ext cx="4861849" cy="2006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500"/>
            </a:lvl1pPr>
          </a:lstStyle>
          <a:p>
            <a:r>
              <a:t>Spectral line cube with two continuum sources (structure independent of frequency) and one spectral line source near the field centre Roelfsma(1989)</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Shape 339"/>
          <p:cNvSpPr>
            <a:spLocks noGrp="1"/>
          </p:cNvSpPr>
          <p:nvPr>
            <p:ph type="title"/>
          </p:nvPr>
        </p:nvSpPr>
        <p:spPr>
          <a:prstGeom prst="rect">
            <a:avLst/>
          </a:prstGeom>
        </p:spPr>
        <p:txBody>
          <a:bodyPr/>
          <a:lstStyle/>
          <a:p>
            <a:r>
              <a:t>Continuum subtraction</a:t>
            </a:r>
          </a:p>
        </p:txBody>
      </p:sp>
      <p:sp>
        <p:nvSpPr>
          <p:cNvPr id="340" name="Shape 340"/>
          <p:cNvSpPr>
            <a:spLocks noGrp="1"/>
          </p:cNvSpPr>
          <p:nvPr>
            <p:ph type="body" sz="half" idx="1"/>
          </p:nvPr>
        </p:nvSpPr>
        <p:spPr>
          <a:xfrm>
            <a:off x="952500" y="2603500"/>
            <a:ext cx="11099800" cy="3644900"/>
          </a:xfrm>
          <a:prstGeom prst="rect">
            <a:avLst/>
          </a:prstGeom>
        </p:spPr>
        <p:txBody>
          <a:bodyPr/>
          <a:lstStyle/>
          <a:p>
            <a:pPr marL="0" indent="0" defTabSz="344677">
              <a:spcBef>
                <a:spcPts val="2400"/>
              </a:spcBef>
              <a:buSzTx/>
              <a:buNone/>
              <a:defRPr sz="2124"/>
            </a:pPr>
            <a:r>
              <a:t>Method:</a:t>
            </a:r>
          </a:p>
          <a:p>
            <a:pPr marL="374649" indent="-374649" defTabSz="344677">
              <a:spcBef>
                <a:spcPts val="2400"/>
              </a:spcBef>
              <a:buSzPct val="100000"/>
              <a:buAutoNum type="arabicPeriod"/>
              <a:defRPr sz="2124"/>
            </a:pPr>
            <a:r>
              <a:t>examine the data</a:t>
            </a:r>
          </a:p>
          <a:p>
            <a:pPr marL="374649" indent="-374649" defTabSz="344677">
              <a:spcBef>
                <a:spcPts val="2400"/>
              </a:spcBef>
              <a:buSzPct val="100000"/>
              <a:buAutoNum type="arabicPeriod"/>
              <a:defRPr sz="2124"/>
            </a:pPr>
            <a:r>
              <a:t>assess which channels appear to be line-free</a:t>
            </a:r>
          </a:p>
          <a:p>
            <a:pPr marL="374649" indent="-374649" defTabSz="344677">
              <a:spcBef>
                <a:spcPts val="2400"/>
              </a:spcBef>
              <a:buSzPct val="100000"/>
              <a:buAutoNum type="arabicPeriod"/>
              <a:defRPr sz="2124"/>
            </a:pPr>
            <a:r>
              <a:t>use line-free channels to estimate the continuum level</a:t>
            </a:r>
          </a:p>
          <a:p>
            <a:pPr marL="374649" indent="-374649" defTabSz="344677">
              <a:spcBef>
                <a:spcPts val="2400"/>
              </a:spcBef>
              <a:buSzPct val="100000"/>
              <a:buAutoNum type="arabicPeriod"/>
              <a:defRPr sz="2124"/>
            </a:pPr>
            <a:r>
              <a:t>subtract the continuum</a:t>
            </a:r>
          </a:p>
          <a:p>
            <a:pPr marL="374649" indent="-374649" defTabSz="344677">
              <a:spcBef>
                <a:spcPts val="2400"/>
              </a:spcBef>
              <a:buSzPct val="100000"/>
              <a:buAutoNum type="arabicPeriod"/>
              <a:defRPr sz="2124"/>
            </a:pPr>
            <a:r>
              <a:t>evaluate the results</a:t>
            </a:r>
          </a:p>
        </p:txBody>
      </p:sp>
      <p:pic>
        <p:nvPicPr>
          <p:cNvPr id="341" name="page35image2208.png"/>
          <p:cNvPicPr>
            <a:picLocks noChangeAspect="1"/>
          </p:cNvPicPr>
          <p:nvPr/>
        </p:nvPicPr>
        <p:blipFill>
          <a:blip r:embed="rId2">
            <a:extLst/>
          </a:blip>
          <a:stretch>
            <a:fillRect/>
          </a:stretch>
        </p:blipFill>
        <p:spPr>
          <a:xfrm>
            <a:off x="2889463" y="6320561"/>
            <a:ext cx="7262071" cy="3179039"/>
          </a:xfrm>
          <a:prstGeom prst="rect">
            <a:avLst/>
          </a:prstGeom>
          <a:ln w="12700">
            <a:miter lim="400000"/>
          </a:ln>
        </p:spPr>
      </p:pic>
      <p:sp>
        <p:nvSpPr>
          <p:cNvPr id="342" name="Shape 342"/>
          <p:cNvSpPr/>
          <p:nvPr/>
        </p:nvSpPr>
        <p:spPr>
          <a:xfrm>
            <a:off x="-2091267" y="3911599"/>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a:spLocks noGrp="1"/>
          </p:cNvSpPr>
          <p:nvPr>
            <p:ph type="title"/>
          </p:nvPr>
        </p:nvSpPr>
        <p:spPr>
          <a:prstGeom prst="rect">
            <a:avLst/>
          </a:prstGeom>
        </p:spPr>
        <p:txBody>
          <a:bodyPr/>
          <a:lstStyle/>
          <a:p>
            <a:pPr defTabSz="490727">
              <a:defRPr sz="6719"/>
            </a:pPr>
            <a:r>
              <a:t>Continuum subtraction:</a:t>
            </a:r>
          </a:p>
          <a:p>
            <a:pPr defTabSz="490727">
              <a:defRPr sz="6719"/>
            </a:pPr>
            <a:r>
              <a:t>Two methods</a:t>
            </a:r>
          </a:p>
        </p:txBody>
      </p:sp>
      <p:sp>
        <p:nvSpPr>
          <p:cNvPr id="345" name="Shape 345"/>
          <p:cNvSpPr>
            <a:spLocks noGrp="1"/>
          </p:cNvSpPr>
          <p:nvPr>
            <p:ph type="body" idx="1"/>
          </p:nvPr>
        </p:nvSpPr>
        <p:spPr>
          <a:prstGeom prst="rect">
            <a:avLst/>
          </a:prstGeom>
        </p:spPr>
        <p:txBody>
          <a:bodyPr/>
          <a:lstStyle/>
          <a:p>
            <a:pPr marL="400050" indent="-400050" defTabSz="368045">
              <a:spcBef>
                <a:spcPts val="2600"/>
              </a:spcBef>
              <a:buSzPct val="100000"/>
              <a:buAutoNum type="arabicPeriod"/>
              <a:defRPr sz="2268"/>
            </a:pPr>
            <a:r>
              <a:t>In the </a:t>
            </a:r>
            <a:r>
              <a:rPr i="1"/>
              <a:t>uv</a:t>
            </a:r>
            <a:r>
              <a:t>-plane</a:t>
            </a:r>
          </a:p>
          <a:p>
            <a:pPr marL="0" lvl="1" indent="144018" defTabSz="368045">
              <a:spcBef>
                <a:spcPts val="2600"/>
              </a:spcBef>
              <a:buSzTx/>
              <a:buNone/>
              <a:defRPr sz="2268"/>
            </a:pPr>
            <a:r>
              <a:t>subtract continuum then clean line &amp; continuum separately</a:t>
            </a:r>
          </a:p>
          <a:p>
            <a:pPr marL="840105" lvl="2" indent="-280034" defTabSz="368045">
              <a:spcBef>
                <a:spcPts val="2600"/>
              </a:spcBef>
              <a:defRPr sz="2268"/>
            </a:pPr>
            <a:r>
              <a:t>Use AIPS tasks such as UVLIN, UVLSF, UVSUB</a:t>
            </a:r>
          </a:p>
          <a:p>
            <a:pPr marL="840105" lvl="2" indent="-280034" defTabSz="368045">
              <a:spcBef>
                <a:spcPts val="2600"/>
              </a:spcBef>
              <a:defRPr sz="2268"/>
            </a:pPr>
            <a:r>
              <a:t>Use CASA tasks such as uvcontsub</a:t>
            </a:r>
          </a:p>
          <a:p>
            <a:pPr marL="400050" indent="-400050" defTabSz="368045">
              <a:spcBef>
                <a:spcPts val="2600"/>
              </a:spcBef>
              <a:buSzPct val="100000"/>
              <a:buAutoNum type="arabicPeriod"/>
              <a:defRPr sz="2268"/>
            </a:pPr>
            <a:r>
              <a:t>In the image-plane</a:t>
            </a:r>
          </a:p>
          <a:p>
            <a:pPr marL="0" lvl="1" indent="144018" defTabSz="368045">
              <a:spcBef>
                <a:spcPts val="2600"/>
              </a:spcBef>
              <a:buSzTx/>
              <a:buNone/>
              <a:defRPr sz="2268"/>
            </a:pPr>
            <a:r>
              <a:t>FT data, subtract continuum from the “dirty” cube then clean both continuum &amp; line</a:t>
            </a:r>
          </a:p>
          <a:p>
            <a:pPr marL="560069" lvl="1" indent="-280034" defTabSz="368045">
              <a:spcBef>
                <a:spcPts val="2600"/>
              </a:spcBef>
              <a:defRPr sz="2268"/>
            </a:pPr>
            <a:r>
              <a:t>Use AIPS task such as IMLIN</a:t>
            </a:r>
          </a:p>
          <a:p>
            <a:pPr marL="560069" lvl="1" indent="-280034" defTabSz="368045">
              <a:spcBef>
                <a:spcPts val="2600"/>
              </a:spcBef>
              <a:defRPr sz="2268"/>
            </a:pPr>
            <a:r>
              <a:t>Use CASA tasks such as imcontsub</a:t>
            </a:r>
          </a:p>
          <a:p>
            <a:pPr marL="0" indent="0" defTabSz="368045">
              <a:spcBef>
                <a:spcPts val="2600"/>
              </a:spcBef>
              <a:buSzTx/>
              <a:buNone/>
              <a:defRPr sz="2268"/>
            </a:pPr>
            <a:r>
              <a:t>No one single subtraction method is appropriate for all experiments!</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a:spLocks noGrp="1"/>
          </p:cNvSpPr>
          <p:nvPr>
            <p:ph type="title"/>
          </p:nvPr>
        </p:nvSpPr>
        <p:spPr>
          <a:prstGeom prst="rect">
            <a:avLst/>
          </a:prstGeom>
        </p:spPr>
        <p:txBody>
          <a:bodyPr/>
          <a:lstStyle/>
          <a:p>
            <a:r>
              <a:t>Self-calibration</a:t>
            </a:r>
          </a:p>
        </p:txBody>
      </p:sp>
      <p:sp>
        <p:nvSpPr>
          <p:cNvPr id="356" name="Shape 356"/>
          <p:cNvSpPr>
            <a:spLocks noGrp="1"/>
          </p:cNvSpPr>
          <p:nvPr>
            <p:ph type="body" idx="1"/>
          </p:nvPr>
        </p:nvSpPr>
        <p:spPr>
          <a:prstGeom prst="rect">
            <a:avLst/>
          </a:prstGeom>
        </p:spPr>
        <p:txBody>
          <a:bodyPr/>
          <a:lstStyle/>
          <a:p>
            <a:pPr marL="0" indent="0" defTabSz="327152">
              <a:spcBef>
                <a:spcPts val="2300"/>
              </a:spcBef>
              <a:buSzTx/>
              <a:buNone/>
              <a:defRPr sz="2016"/>
            </a:pPr>
            <a:r>
              <a:t>Can apply self-calibration solutions to improve quality of line data</a:t>
            </a:r>
          </a:p>
          <a:p>
            <a:pPr marL="0" indent="0" defTabSz="327152">
              <a:spcBef>
                <a:spcPts val="2300"/>
              </a:spcBef>
              <a:buSzTx/>
              <a:buNone/>
              <a:defRPr sz="2016"/>
            </a:pPr>
            <a:r>
              <a:t>Two cases:</a:t>
            </a:r>
          </a:p>
          <a:p>
            <a:pPr marL="355600" indent="-355600" defTabSz="327152">
              <a:spcBef>
                <a:spcPts val="2300"/>
              </a:spcBef>
              <a:buSzPct val="100000"/>
              <a:buAutoNum type="arabicPeriod"/>
              <a:defRPr sz="2016"/>
            </a:pPr>
            <a:r>
              <a:t>Strong line emission (i.e. maser)</a:t>
            </a:r>
          </a:p>
          <a:p>
            <a:pPr marL="497840" lvl="1" indent="-248920" defTabSz="327152">
              <a:spcBef>
                <a:spcPts val="2300"/>
              </a:spcBef>
              <a:defRPr sz="2016"/>
            </a:pPr>
            <a:r>
              <a:t>Choose a strong channel with “simple” structure</a:t>
            </a:r>
          </a:p>
          <a:p>
            <a:pPr marL="497840" lvl="1" indent="-248920" defTabSz="327152">
              <a:spcBef>
                <a:spcPts val="2300"/>
              </a:spcBef>
              <a:defRPr sz="2016"/>
            </a:pPr>
            <a:r>
              <a:t>Self-cal that channel &amp; apply solutions to all other channels</a:t>
            </a:r>
          </a:p>
          <a:p>
            <a:pPr marL="497840" lvl="1" indent="-248920" defTabSz="327152">
              <a:spcBef>
                <a:spcPts val="2300"/>
              </a:spcBef>
              <a:defRPr sz="2016"/>
            </a:pPr>
            <a:r>
              <a:t>Allows imaging of weak continuum (&amp; channels) with improved SNR</a:t>
            </a:r>
          </a:p>
          <a:p>
            <a:pPr marL="355600" indent="-355600" defTabSz="327152">
              <a:spcBef>
                <a:spcPts val="2300"/>
              </a:spcBef>
              <a:buSzPct val="100000"/>
              <a:buAutoNum type="arabicPeriod"/>
              <a:defRPr sz="2016"/>
            </a:pPr>
            <a:r>
              <a:t>Weak line and strong continuum emission</a:t>
            </a:r>
          </a:p>
          <a:p>
            <a:pPr marL="497840" lvl="1" indent="-248920" defTabSz="327152">
              <a:spcBef>
                <a:spcPts val="2300"/>
              </a:spcBef>
              <a:defRPr sz="2016"/>
            </a:pPr>
            <a:r>
              <a:t>Apply solutions from the continuum to individual channels</a:t>
            </a:r>
          </a:p>
          <a:p>
            <a:pPr marL="497840" lvl="1" indent="-248920" defTabSz="327152">
              <a:spcBef>
                <a:spcPts val="2300"/>
              </a:spcBef>
              <a:defRPr sz="2016"/>
            </a:pPr>
            <a:r>
              <a:t>Allows imaging of weak lines with improved SNR</a:t>
            </a:r>
          </a:p>
          <a:p>
            <a:pPr marL="0" indent="0" defTabSz="327152">
              <a:spcBef>
                <a:spcPts val="2300"/>
              </a:spcBef>
              <a:buSzTx/>
              <a:buNone/>
              <a:defRPr sz="2016"/>
            </a:pPr>
            <a:r>
              <a:t>Get good positions of line features relative to continuum, but lose absolute positional information</a:t>
            </a: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a:spLocks noGrp="1"/>
          </p:cNvSpPr>
          <p:nvPr>
            <p:ph type="title"/>
          </p:nvPr>
        </p:nvSpPr>
        <p:spPr>
          <a:prstGeom prst="rect">
            <a:avLst/>
          </a:prstGeom>
        </p:spPr>
        <p:txBody>
          <a:bodyPr/>
          <a:lstStyle/>
          <a:p>
            <a:r>
              <a:t>Imaging of cubes</a:t>
            </a:r>
          </a:p>
        </p:txBody>
      </p:sp>
      <p:sp>
        <p:nvSpPr>
          <p:cNvPr id="359" name="Shape 359"/>
          <p:cNvSpPr>
            <a:spLocks noGrp="1"/>
          </p:cNvSpPr>
          <p:nvPr>
            <p:ph type="body" idx="1"/>
          </p:nvPr>
        </p:nvSpPr>
        <p:spPr>
          <a:prstGeom prst="rect">
            <a:avLst/>
          </a:prstGeom>
        </p:spPr>
        <p:txBody>
          <a:bodyPr/>
          <a:lstStyle/>
          <a:p>
            <a:pPr marL="311150" indent="-311150" defTabSz="408940">
              <a:spcBef>
                <a:spcPts val="2900"/>
              </a:spcBef>
              <a:defRPr sz="2520"/>
            </a:pPr>
            <a:r>
              <a:t>Principles for continuum imaging mostly apply to line data as well (cleaning, weighting, etc.)</a:t>
            </a:r>
          </a:p>
          <a:p>
            <a:pPr marL="311150" indent="-311150" defTabSz="408940">
              <a:spcBef>
                <a:spcPts val="2900"/>
              </a:spcBef>
              <a:defRPr sz="2520"/>
            </a:pPr>
            <a:r>
              <a:t>But keep in mind that deconvolution of spectral line data often poses special challenges:</a:t>
            </a:r>
          </a:p>
          <a:p>
            <a:pPr marL="622300" lvl="1" indent="-311150" defTabSz="408940">
              <a:spcBef>
                <a:spcPts val="2900"/>
              </a:spcBef>
              <a:defRPr sz="2520"/>
            </a:pPr>
            <a:r>
              <a:t>Cleaning many channels is computationally expensive (do you need the full spectral resolution or can you average?)</a:t>
            </a:r>
          </a:p>
          <a:p>
            <a:pPr marL="622300" lvl="1" indent="-311150" defTabSz="408940">
              <a:spcBef>
                <a:spcPts val="2900"/>
              </a:spcBef>
              <a:defRPr sz="2520"/>
            </a:pPr>
            <a:r>
              <a:t>Emission </a:t>
            </a:r>
            <a:r>
              <a:rPr i="1"/>
              <a:t>structure</a:t>
            </a:r>
            <a:r>
              <a:t> changes from channel to channel (may have to change cleaning boxes for each channel)</a:t>
            </a:r>
          </a:p>
          <a:p>
            <a:pPr marL="622300" lvl="1" indent="-311150" defTabSz="408940">
              <a:spcBef>
                <a:spcPts val="2900"/>
              </a:spcBef>
              <a:defRPr sz="2520"/>
            </a:pPr>
            <a:r>
              <a:t>If you are interested in </a:t>
            </a:r>
            <a:r>
              <a:rPr i="1"/>
              <a:t>both</a:t>
            </a:r>
            <a:r>
              <a:t> high sensitivity (to detect faint emission) and high spatial/spectral resolution (to study kinematics):</a:t>
            </a:r>
          </a:p>
          <a:p>
            <a:pPr marL="933450" lvl="2" indent="-311150" defTabSz="408940">
              <a:spcBef>
                <a:spcPts val="2900"/>
              </a:spcBef>
              <a:defRPr sz="2520"/>
            </a:pPr>
            <a:r>
              <a:t>robust weighting with -1&lt;R&lt;1 good compromise</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Shape 361"/>
          <p:cNvSpPr>
            <a:spLocks noGrp="1"/>
          </p:cNvSpPr>
          <p:nvPr>
            <p:ph type="title"/>
          </p:nvPr>
        </p:nvSpPr>
        <p:spPr>
          <a:prstGeom prst="rect">
            <a:avLst/>
          </a:prstGeom>
        </p:spPr>
        <p:txBody>
          <a:bodyPr/>
          <a:lstStyle>
            <a:lvl1pPr defTabSz="490727">
              <a:defRPr sz="6719"/>
            </a:lvl1pPr>
          </a:lstStyle>
          <a:p>
            <a:r>
              <a:t>Image and Spectral Analysis</a:t>
            </a:r>
          </a:p>
        </p:txBody>
      </p:sp>
      <p:sp>
        <p:nvSpPr>
          <p:cNvPr id="362" name="Shape 362"/>
          <p:cNvSpPr>
            <a:spLocks noGrp="1"/>
          </p:cNvSpPr>
          <p:nvPr>
            <p:ph type="body" idx="1"/>
          </p:nvPr>
        </p:nvSpPr>
        <p:spPr>
          <a:prstGeom prst="rect">
            <a:avLst/>
          </a:prstGeom>
        </p:spPr>
        <p:txBody>
          <a:bodyPr>
            <a:normAutofit lnSpcReduction="10000"/>
          </a:bodyPr>
          <a:lstStyle/>
          <a:p>
            <a:pPr marL="0" indent="0" defTabSz="449833">
              <a:spcBef>
                <a:spcPts val="3200"/>
              </a:spcBef>
              <a:buSzTx/>
              <a:buNone/>
              <a:defRPr sz="2772"/>
            </a:pPr>
            <a:r>
              <a:t>After mapping all channels in the data set, we have a </a:t>
            </a:r>
            <a:r>
              <a:rPr b="1">
                <a:latin typeface="Helvetica"/>
                <a:ea typeface="Helvetica"/>
                <a:cs typeface="Helvetica"/>
                <a:sym typeface="Helvetica"/>
              </a:rPr>
              <a:t>spectral line 3D data </a:t>
            </a:r>
            <a:r>
              <a:rPr b="1" i="1">
                <a:latin typeface="Helvetica"/>
                <a:ea typeface="Helvetica"/>
                <a:cs typeface="Helvetica"/>
                <a:sym typeface="Helvetica"/>
              </a:rPr>
              <a:t>cube</a:t>
            </a:r>
            <a:r>
              <a:rPr i="1"/>
              <a:t> </a:t>
            </a:r>
            <a:r>
              <a:t>(RA, Dec, Vel or Freq)</a:t>
            </a:r>
          </a:p>
          <a:p>
            <a:pPr marL="0" indent="0" defTabSz="449833">
              <a:spcBef>
                <a:spcPts val="3200"/>
              </a:spcBef>
              <a:buSzTx/>
              <a:buNone/>
              <a:defRPr sz="2772"/>
            </a:pPr>
            <a:r>
              <a:t>To visualise the information we usually make 1-D or 2-D projections providing differing analysis methods:</a:t>
            </a:r>
          </a:p>
          <a:p>
            <a:pPr marL="684529" lvl="1" indent="-342264" defTabSz="449833">
              <a:spcBef>
                <a:spcPts val="3200"/>
              </a:spcBef>
              <a:defRPr sz="2772"/>
            </a:pPr>
            <a:r>
              <a:t>Line profiles (1-D slices along velocity axis)</a:t>
            </a:r>
          </a:p>
          <a:p>
            <a:pPr marL="684529" lvl="1" indent="-342264" defTabSz="449833">
              <a:spcBef>
                <a:spcPts val="3200"/>
              </a:spcBef>
              <a:defRPr sz="2772"/>
            </a:pPr>
            <a:r>
              <a:t>Channel maps (2-D slices along velocity axis)</a:t>
            </a:r>
          </a:p>
          <a:p>
            <a:pPr marL="684529" lvl="1" indent="-342264" defTabSz="449833">
              <a:spcBef>
                <a:spcPts val="3200"/>
              </a:spcBef>
              <a:defRPr sz="2772"/>
            </a:pPr>
            <a:r>
              <a:t>Moment maps (integration along the velocity axis)</a:t>
            </a:r>
          </a:p>
          <a:p>
            <a:pPr marL="684529" lvl="1" indent="-342264" defTabSz="449833">
              <a:spcBef>
                <a:spcPts val="3200"/>
              </a:spcBef>
              <a:defRPr sz="2772"/>
            </a:pPr>
            <a:r>
              <a:t>Position-velocity (PV) plots (slices along spatial dimension)</a:t>
            </a:r>
          </a:p>
          <a:p>
            <a:pPr marL="684529" lvl="1" indent="-342264" defTabSz="449833">
              <a:spcBef>
                <a:spcPts val="3200"/>
              </a:spcBef>
              <a:defRPr sz="2772"/>
            </a:pPr>
            <a:r>
              <a:t>Movies (2-D slices along velocity axis)</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a:spLocks noGrp="1"/>
          </p:cNvSpPr>
          <p:nvPr>
            <p:ph type="title"/>
          </p:nvPr>
        </p:nvSpPr>
        <p:spPr>
          <a:prstGeom prst="rect">
            <a:avLst/>
          </a:prstGeom>
        </p:spPr>
        <p:txBody>
          <a:bodyPr/>
          <a:lstStyle/>
          <a:p>
            <a:r>
              <a:t>Line profiles</a:t>
            </a:r>
          </a:p>
        </p:txBody>
      </p:sp>
      <p:sp>
        <p:nvSpPr>
          <p:cNvPr id="365" name="Shape 365"/>
          <p:cNvSpPr>
            <a:spLocks noGrp="1"/>
          </p:cNvSpPr>
          <p:nvPr>
            <p:ph type="body" sz="half" idx="1"/>
          </p:nvPr>
        </p:nvSpPr>
        <p:spPr>
          <a:xfrm>
            <a:off x="7370233" y="2789766"/>
            <a:ext cx="5207001" cy="6286501"/>
          </a:xfrm>
          <a:prstGeom prst="rect">
            <a:avLst/>
          </a:prstGeom>
        </p:spPr>
        <p:txBody>
          <a:bodyPr/>
          <a:lstStyle/>
          <a:p>
            <a:r>
              <a:t>Spectra taken from three different positions in the </a:t>
            </a:r>
            <a:r>
              <a:rPr baseline="31999"/>
              <a:t>13</a:t>
            </a:r>
            <a:r>
              <a:t>CO (J=1-0) G305 cube.</a:t>
            </a:r>
          </a:p>
          <a:p>
            <a:r>
              <a:t>Used </a:t>
            </a:r>
            <a:r>
              <a:rPr b="1">
                <a:latin typeface="Helvetica"/>
                <a:ea typeface="Helvetica"/>
                <a:cs typeface="Helvetica"/>
                <a:sym typeface="Helvetica"/>
              </a:rPr>
              <a:t>KVIS</a:t>
            </a:r>
            <a:r>
              <a:t> to output the ascii data for each spectra then made into an image using </a:t>
            </a:r>
            <a:r>
              <a:rPr b="1">
                <a:latin typeface="Helvetica"/>
                <a:ea typeface="Helvetica"/>
                <a:cs typeface="Helvetica"/>
                <a:sym typeface="Helvetica"/>
              </a:rPr>
              <a:t>Python</a:t>
            </a:r>
          </a:p>
        </p:txBody>
      </p:sp>
      <p:pic>
        <p:nvPicPr>
          <p:cNvPr id="366" name="pasted-image.tiff"/>
          <p:cNvPicPr>
            <a:picLocks noChangeAspect="1"/>
          </p:cNvPicPr>
          <p:nvPr/>
        </p:nvPicPr>
        <p:blipFill>
          <a:blip r:embed="rId2">
            <a:extLst/>
          </a:blip>
          <a:stretch>
            <a:fillRect/>
          </a:stretch>
        </p:blipFill>
        <p:spPr>
          <a:xfrm>
            <a:off x="-203200" y="2794000"/>
            <a:ext cx="7534657" cy="5650992"/>
          </a:xfrm>
          <a:prstGeom prst="rect">
            <a:avLst/>
          </a:prstGeom>
          <a:ln w="12700">
            <a:miter lim="400000"/>
          </a:ln>
        </p:spPr>
      </p:pic>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hape 368"/>
          <p:cNvSpPr>
            <a:spLocks noGrp="1"/>
          </p:cNvSpPr>
          <p:nvPr>
            <p:ph type="title"/>
          </p:nvPr>
        </p:nvSpPr>
        <p:spPr>
          <a:prstGeom prst="rect">
            <a:avLst/>
          </a:prstGeom>
        </p:spPr>
        <p:txBody>
          <a:bodyPr/>
          <a:lstStyle/>
          <a:p>
            <a:r>
              <a:t>Channel maps</a:t>
            </a:r>
          </a:p>
        </p:txBody>
      </p:sp>
      <p:sp>
        <p:nvSpPr>
          <p:cNvPr id="369" name="Shape 369"/>
          <p:cNvSpPr>
            <a:spLocks noGrp="1"/>
          </p:cNvSpPr>
          <p:nvPr>
            <p:ph type="body" sz="half" idx="1"/>
          </p:nvPr>
        </p:nvSpPr>
        <p:spPr>
          <a:xfrm>
            <a:off x="952500" y="2603500"/>
            <a:ext cx="6239934" cy="6286500"/>
          </a:xfrm>
          <a:prstGeom prst="rect">
            <a:avLst/>
          </a:prstGeom>
        </p:spPr>
        <p:txBody>
          <a:bodyPr/>
          <a:lstStyle/>
          <a:p>
            <a:r>
              <a:t>Channel maps of </a:t>
            </a:r>
            <a:r>
              <a:rPr baseline="31999"/>
              <a:t>12</a:t>
            </a:r>
            <a:r>
              <a:t>CO (J=1-0) towards G305</a:t>
            </a:r>
          </a:p>
          <a:p>
            <a:r>
              <a:t>Steps through channels from -57 km/s to -1 km/s</a:t>
            </a:r>
          </a:p>
          <a:p>
            <a:r>
              <a:t>Integrates emission over 4 km/s</a:t>
            </a:r>
          </a:p>
        </p:txBody>
      </p:sp>
      <p:pic>
        <p:nvPicPr>
          <p:cNvPr id="370" name="pasted-image.pdf"/>
          <p:cNvPicPr>
            <a:picLocks noChangeAspect="1"/>
          </p:cNvPicPr>
          <p:nvPr/>
        </p:nvPicPr>
        <p:blipFill>
          <a:blip r:embed="rId2">
            <a:extLst/>
          </a:blip>
          <a:stretch>
            <a:fillRect/>
          </a:stretch>
        </p:blipFill>
        <p:spPr>
          <a:xfrm>
            <a:off x="7255448" y="2244077"/>
            <a:ext cx="5301104" cy="7331313"/>
          </a:xfrm>
          <a:prstGeom prst="rect">
            <a:avLst/>
          </a:prstGeom>
          <a:ln w="12700">
            <a:miter lim="400000"/>
          </a:ln>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body" idx="1"/>
          </p:nvPr>
        </p:nvSpPr>
        <p:spPr>
          <a:prstGeom prst="rect">
            <a:avLst/>
          </a:prstGeom>
        </p:spPr>
        <p:txBody>
          <a:bodyPr/>
          <a:lstStyle/>
          <a:p>
            <a:pPr marL="391159" indent="-391159" defTabSz="514095">
              <a:spcBef>
                <a:spcPts val="3600"/>
              </a:spcBef>
              <a:defRPr sz="3168"/>
            </a:pPr>
            <a:r>
              <a:t>However, today even continuum observations are carried out with many channels (called pseudo continuum)</a:t>
            </a:r>
          </a:p>
          <a:p>
            <a:pPr marL="391159" indent="-391159" defTabSz="514095">
              <a:spcBef>
                <a:spcPts val="3600"/>
              </a:spcBef>
              <a:defRPr sz="3168"/>
            </a:pPr>
            <a:endParaRPr/>
          </a:p>
          <a:p>
            <a:pPr marL="391159" indent="-391159" defTabSz="514095">
              <a:spcBef>
                <a:spcPts val="3600"/>
              </a:spcBef>
              <a:defRPr sz="3168"/>
            </a:pPr>
            <a:endParaRPr/>
          </a:p>
          <a:p>
            <a:pPr marL="391159" indent="-391159" defTabSz="514095">
              <a:spcBef>
                <a:spcPts val="3600"/>
              </a:spcBef>
              <a:defRPr sz="3168"/>
            </a:pPr>
            <a:endParaRPr/>
          </a:p>
          <a:p>
            <a:pPr marL="391159" indent="-391159" defTabSz="514095">
              <a:spcBef>
                <a:spcPts val="3600"/>
              </a:spcBef>
              <a:defRPr sz="3168"/>
            </a:pPr>
            <a:endParaRPr/>
          </a:p>
          <a:p>
            <a:pPr marL="391159" indent="-391159" defTabSz="514095">
              <a:spcBef>
                <a:spcPts val="3600"/>
              </a:spcBef>
              <a:defRPr sz="3168"/>
            </a:pPr>
            <a:r>
              <a:t>Therefore, you need to understand spectral line interferometry to do (almost all) interferometry</a:t>
            </a:r>
          </a:p>
        </p:txBody>
      </p:sp>
      <p:sp>
        <p:nvSpPr>
          <p:cNvPr id="131" name="Shape 131"/>
          <p:cNvSpPr>
            <a:spLocks noGrp="1"/>
          </p:cNvSpPr>
          <p:nvPr>
            <p:ph type="title"/>
          </p:nvPr>
        </p:nvSpPr>
        <p:spPr>
          <a:prstGeom prst="rect">
            <a:avLst/>
          </a:prstGeom>
        </p:spPr>
        <p:txBody>
          <a:bodyPr/>
          <a:lstStyle>
            <a:lvl1pPr defTabSz="490727">
              <a:defRPr sz="6719"/>
            </a:lvl1pPr>
          </a:lstStyle>
          <a:p>
            <a:r>
              <a:t>What is spectral line interferometry</a:t>
            </a:r>
          </a:p>
        </p:txBody>
      </p:sp>
      <p:pic>
        <p:nvPicPr>
          <p:cNvPr id="132" name="pasted-image.pdf"/>
          <p:cNvPicPr>
            <a:picLocks noChangeAspect="1"/>
          </p:cNvPicPr>
          <p:nvPr/>
        </p:nvPicPr>
        <p:blipFill>
          <a:blip r:embed="rId2">
            <a:extLst/>
          </a:blip>
          <a:stretch>
            <a:fillRect/>
          </a:stretch>
        </p:blipFill>
        <p:spPr>
          <a:xfrm>
            <a:off x="5671026" y="3849559"/>
            <a:ext cx="5801186" cy="3794382"/>
          </a:xfrm>
          <a:prstGeom prst="rect">
            <a:avLst/>
          </a:prstGeom>
          <a:ln w="12700">
            <a:miter lim="400000"/>
          </a:ln>
        </p:spPr>
      </p:pic>
      <p:sp>
        <p:nvSpPr>
          <p:cNvPr id="133" name="Shape 133"/>
          <p:cNvSpPr/>
          <p:nvPr/>
        </p:nvSpPr>
        <p:spPr>
          <a:xfrm>
            <a:off x="1361854" y="4775200"/>
            <a:ext cx="3761758" cy="1943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400"/>
            </a:lvl1pPr>
          </a:lstStyle>
          <a:p>
            <a:r>
              <a:t>Plot of response across a band for one VLA antenna as a function of channel during the reduction of continuum data</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title"/>
          </p:nvPr>
        </p:nvSpPr>
        <p:spPr>
          <a:prstGeom prst="rect">
            <a:avLst/>
          </a:prstGeom>
        </p:spPr>
        <p:txBody>
          <a:bodyPr/>
          <a:lstStyle/>
          <a:p>
            <a:r>
              <a:t>Moment maps</a:t>
            </a:r>
          </a:p>
        </p:txBody>
      </p:sp>
      <p:sp>
        <p:nvSpPr>
          <p:cNvPr id="373" name="Shape 373"/>
          <p:cNvSpPr>
            <a:spLocks noGrp="1"/>
          </p:cNvSpPr>
          <p:nvPr>
            <p:ph type="body" sz="quarter" idx="1"/>
          </p:nvPr>
        </p:nvSpPr>
        <p:spPr>
          <a:xfrm>
            <a:off x="1062566" y="2400300"/>
            <a:ext cx="10879668" cy="681567"/>
          </a:xfrm>
          <a:prstGeom prst="rect">
            <a:avLst/>
          </a:prstGeom>
        </p:spPr>
        <p:txBody>
          <a:bodyPr>
            <a:normAutofit lnSpcReduction="10000"/>
          </a:bodyPr>
          <a:lstStyle>
            <a:lvl1pPr marL="0" indent="0" defTabSz="315468">
              <a:spcBef>
                <a:spcPts val="2200"/>
              </a:spcBef>
              <a:buSzTx/>
              <a:buNone/>
              <a:defRPr sz="1944"/>
            </a:lvl1pPr>
          </a:lstStyle>
          <a:p>
            <a:r>
              <a:t>Moment maps can be used to derive parameters such as integrated line intensity, centred velocity and line widths as a function of position</a:t>
            </a:r>
          </a:p>
        </p:txBody>
      </p:sp>
      <p:pic>
        <p:nvPicPr>
          <p:cNvPr id="374" name="page43image2296.png"/>
          <p:cNvPicPr>
            <a:picLocks noChangeAspect="1"/>
          </p:cNvPicPr>
          <p:nvPr/>
        </p:nvPicPr>
        <p:blipFill>
          <a:blip r:embed="rId2">
            <a:extLst/>
          </a:blip>
          <a:stretch>
            <a:fillRect/>
          </a:stretch>
        </p:blipFill>
        <p:spPr>
          <a:xfrm>
            <a:off x="1038924" y="3355879"/>
            <a:ext cx="5012626" cy="4781742"/>
          </a:xfrm>
          <a:prstGeom prst="rect">
            <a:avLst/>
          </a:prstGeom>
          <a:ln w="12700">
            <a:miter lim="400000"/>
          </a:ln>
        </p:spPr>
      </p:pic>
      <p:sp>
        <p:nvSpPr>
          <p:cNvPr id="375" name="Shape 375"/>
          <p:cNvSpPr/>
          <p:nvPr/>
        </p:nvSpPr>
        <p:spPr>
          <a:xfrm>
            <a:off x="1263650" y="-234951"/>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376" name="Shape 376"/>
          <p:cNvSpPr/>
          <p:nvPr/>
        </p:nvSpPr>
        <p:spPr>
          <a:xfrm>
            <a:off x="6252633" y="3361266"/>
            <a:ext cx="3598335" cy="45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lnSpcReduction="10000"/>
          </a:bodyPr>
          <a:lstStyle>
            <a:lvl1pPr algn="l" defTabSz="554990">
              <a:spcBef>
                <a:spcPts val="3900"/>
              </a:spcBef>
              <a:defRPr sz="2375"/>
            </a:lvl1pPr>
          </a:lstStyle>
          <a:p>
            <a:r>
              <a:t>Total intensity (moment 0)</a:t>
            </a:r>
          </a:p>
        </p:txBody>
      </p:sp>
      <p:sp>
        <p:nvSpPr>
          <p:cNvPr id="377" name="Shape 377"/>
          <p:cNvSpPr/>
          <p:nvPr/>
        </p:nvSpPr>
        <p:spPr>
          <a:xfrm>
            <a:off x="5998633" y="4576233"/>
            <a:ext cx="6256868" cy="1219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l">
              <a:spcBef>
                <a:spcPts val="4200"/>
              </a:spcBef>
              <a:defRPr sz="2500"/>
            </a:lvl1pPr>
          </a:lstStyle>
          <a:p>
            <a:r>
              <a:t>Intensity-weighted velocity (moment 1)</a:t>
            </a:r>
          </a:p>
        </p:txBody>
      </p:sp>
      <p:sp>
        <p:nvSpPr>
          <p:cNvPr id="378" name="Shape 378"/>
          <p:cNvSpPr/>
          <p:nvPr/>
        </p:nvSpPr>
        <p:spPr>
          <a:xfrm>
            <a:off x="6083300" y="5469466"/>
            <a:ext cx="5477934" cy="110066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lvl1pPr algn="l">
              <a:spcBef>
                <a:spcPts val="4200"/>
              </a:spcBef>
              <a:defRPr sz="2500"/>
            </a:lvl1pPr>
          </a:lstStyle>
          <a:p>
            <a:r>
              <a:t>Intensity-weighted velocity dispersion (moment 2)</a:t>
            </a:r>
          </a:p>
        </p:txBody>
      </p:sp>
      <p:sp>
        <p:nvSpPr>
          <p:cNvPr id="379" name="Shape 379"/>
          <p:cNvSpPr/>
          <p:nvPr/>
        </p:nvSpPr>
        <p:spPr>
          <a:xfrm>
            <a:off x="6388100" y="7459133"/>
            <a:ext cx="5477934" cy="110066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lnSpcReduction="10000"/>
          </a:bodyPr>
          <a:lstStyle/>
          <a:p>
            <a:pPr algn="l" defTabSz="525779">
              <a:spcBef>
                <a:spcPts val="3700"/>
              </a:spcBef>
              <a:defRPr sz="2250"/>
            </a:pPr>
            <a:r>
              <a:t>These maps can be made with AIPS tasks like </a:t>
            </a:r>
            <a:r>
              <a:rPr b="1">
                <a:latin typeface="Helvetica"/>
                <a:ea typeface="Helvetica"/>
                <a:cs typeface="Helvetica"/>
                <a:sym typeface="Helvetica"/>
              </a:rPr>
              <a:t>MOMNT</a:t>
            </a:r>
            <a:r>
              <a:t>, CASA’s </a:t>
            </a:r>
            <a:r>
              <a:rPr b="1">
                <a:latin typeface="Helvetica"/>
                <a:ea typeface="Helvetica"/>
                <a:cs typeface="Helvetica"/>
                <a:sym typeface="Helvetica"/>
              </a:rPr>
              <a:t>immoments</a:t>
            </a:r>
            <a:r>
              <a:t> or Miriads </a:t>
            </a:r>
            <a:r>
              <a:rPr b="1">
                <a:latin typeface="Helvetica"/>
                <a:ea typeface="Helvetica"/>
                <a:cs typeface="Helvetica"/>
                <a:sym typeface="Helvetica"/>
              </a:rPr>
              <a:t>moment</a:t>
            </a: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 name="pasted-image.png"/>
          <p:cNvPicPr>
            <a:picLocks noChangeAspect="1"/>
          </p:cNvPicPr>
          <p:nvPr/>
        </p:nvPicPr>
        <p:blipFill>
          <a:blip r:embed="rId2">
            <a:extLst/>
          </a:blip>
          <a:stretch>
            <a:fillRect/>
          </a:stretch>
        </p:blipFill>
        <p:spPr>
          <a:xfrm>
            <a:off x="7318865" y="5981686"/>
            <a:ext cx="5699204" cy="3987828"/>
          </a:xfrm>
          <a:prstGeom prst="rect">
            <a:avLst/>
          </a:prstGeom>
          <a:ln w="12700">
            <a:miter lim="400000"/>
          </a:ln>
        </p:spPr>
      </p:pic>
      <p:pic>
        <p:nvPicPr>
          <p:cNvPr id="382" name="pasted-image.png"/>
          <p:cNvPicPr>
            <a:picLocks noChangeAspect="1"/>
          </p:cNvPicPr>
          <p:nvPr/>
        </p:nvPicPr>
        <p:blipFill>
          <a:blip r:embed="rId3">
            <a:extLst/>
          </a:blip>
          <a:stretch>
            <a:fillRect/>
          </a:stretch>
        </p:blipFill>
        <p:spPr>
          <a:xfrm>
            <a:off x="7378644" y="2209464"/>
            <a:ext cx="5816712" cy="3810672"/>
          </a:xfrm>
          <a:prstGeom prst="rect">
            <a:avLst/>
          </a:prstGeom>
          <a:ln w="12700">
            <a:miter lim="400000"/>
          </a:ln>
        </p:spPr>
      </p:pic>
      <p:pic>
        <p:nvPicPr>
          <p:cNvPr id="383" name="pasted-image.png"/>
          <p:cNvPicPr>
            <a:picLocks noChangeAspect="1"/>
          </p:cNvPicPr>
          <p:nvPr/>
        </p:nvPicPr>
        <p:blipFill>
          <a:blip r:embed="rId4">
            <a:extLst/>
          </a:blip>
          <a:stretch>
            <a:fillRect/>
          </a:stretch>
        </p:blipFill>
        <p:spPr>
          <a:xfrm>
            <a:off x="296902" y="2178008"/>
            <a:ext cx="5773129" cy="3873584"/>
          </a:xfrm>
          <a:prstGeom prst="rect">
            <a:avLst/>
          </a:prstGeom>
          <a:ln w="12700">
            <a:miter lim="400000"/>
          </a:ln>
        </p:spPr>
      </p:pic>
      <p:sp>
        <p:nvSpPr>
          <p:cNvPr id="384" name="Shape 384"/>
          <p:cNvSpPr>
            <a:spLocks noGrp="1"/>
          </p:cNvSpPr>
          <p:nvPr>
            <p:ph type="title"/>
          </p:nvPr>
        </p:nvSpPr>
        <p:spPr>
          <a:prstGeom prst="rect">
            <a:avLst/>
          </a:prstGeom>
        </p:spPr>
        <p:txBody>
          <a:bodyPr/>
          <a:lstStyle/>
          <a:p>
            <a:r>
              <a:t>Moment maps</a:t>
            </a:r>
          </a:p>
        </p:txBody>
      </p:sp>
      <p:sp>
        <p:nvSpPr>
          <p:cNvPr id="385" name="Shape 385"/>
          <p:cNvSpPr/>
          <p:nvPr/>
        </p:nvSpPr>
        <p:spPr>
          <a:xfrm>
            <a:off x="958494" y="2504016"/>
            <a:ext cx="214701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t>moment 0</a:t>
            </a:r>
          </a:p>
        </p:txBody>
      </p:sp>
      <p:sp>
        <p:nvSpPr>
          <p:cNvPr id="386" name="Shape 386"/>
          <p:cNvSpPr/>
          <p:nvPr/>
        </p:nvSpPr>
        <p:spPr>
          <a:xfrm>
            <a:off x="8231361" y="2504016"/>
            <a:ext cx="214701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t>moment 1</a:t>
            </a:r>
          </a:p>
        </p:txBody>
      </p:sp>
      <p:sp>
        <p:nvSpPr>
          <p:cNvPr id="387" name="Shape 387"/>
          <p:cNvSpPr/>
          <p:nvPr/>
        </p:nvSpPr>
        <p:spPr>
          <a:xfrm>
            <a:off x="8231361" y="6407150"/>
            <a:ext cx="2147012"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t>moment 2</a:t>
            </a:r>
          </a:p>
        </p:txBody>
      </p:sp>
      <p:sp>
        <p:nvSpPr>
          <p:cNvPr id="388" name="Shape 388"/>
          <p:cNvSpPr/>
          <p:nvPr/>
        </p:nvSpPr>
        <p:spPr>
          <a:xfrm>
            <a:off x="365115" y="6532033"/>
            <a:ext cx="6855904" cy="2413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71638" indent="-271638" algn="l">
              <a:buSzPct val="75000"/>
              <a:buChar char="•"/>
              <a:defRPr sz="2200"/>
            </a:pPr>
            <a:r>
              <a:t>Moment maps are sensitive to noise so clipping is required</a:t>
            </a:r>
          </a:p>
          <a:p>
            <a:pPr marL="271638" indent="-271638" algn="l">
              <a:buSzPct val="75000"/>
              <a:buChar char="•"/>
              <a:defRPr sz="2200"/>
            </a:pPr>
            <a:r>
              <a:t>Sum only over the planes of the data cube that contain emission</a:t>
            </a:r>
          </a:p>
          <a:p>
            <a:pPr marL="271638" indent="-271638" algn="l">
              <a:buSzPct val="75000"/>
              <a:buChar char="•"/>
              <a:defRPr sz="2200"/>
            </a:pPr>
            <a:r>
              <a:t>Since higher order moments depend on lower ones (so progressively noise), set a conservative intensity threshold for the 1st and 2nd moments</a:t>
            </a: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a:spLocks noGrp="1"/>
          </p:cNvSpPr>
          <p:nvPr>
            <p:ph type="title"/>
          </p:nvPr>
        </p:nvSpPr>
        <p:spPr>
          <a:prstGeom prst="rect">
            <a:avLst/>
          </a:prstGeom>
        </p:spPr>
        <p:txBody>
          <a:bodyPr/>
          <a:lstStyle>
            <a:lvl1pPr defTabSz="490727">
              <a:defRPr sz="6719"/>
            </a:lvl1pPr>
          </a:lstStyle>
          <a:p>
            <a:r>
              <a:t>Position-Velocity (PV) diagrams</a:t>
            </a:r>
          </a:p>
        </p:txBody>
      </p:sp>
      <p:sp>
        <p:nvSpPr>
          <p:cNvPr id="391" name="Shape 391"/>
          <p:cNvSpPr>
            <a:spLocks noGrp="1"/>
          </p:cNvSpPr>
          <p:nvPr>
            <p:ph type="body" sz="quarter" idx="1"/>
          </p:nvPr>
        </p:nvSpPr>
        <p:spPr>
          <a:xfrm>
            <a:off x="952500" y="2609849"/>
            <a:ext cx="11099800" cy="1023906"/>
          </a:xfrm>
          <a:prstGeom prst="rect">
            <a:avLst/>
          </a:prstGeom>
        </p:spPr>
        <p:txBody>
          <a:bodyPr/>
          <a:lstStyle/>
          <a:p>
            <a:pPr marL="444500" indent="-444500">
              <a:defRPr sz="3200"/>
            </a:pPr>
            <a:r>
              <a:t>PV diagrams take a slice out of a cube along a </a:t>
            </a:r>
            <a:r>
              <a:rPr b="1">
                <a:latin typeface="Helvetica"/>
                <a:ea typeface="Helvetica"/>
                <a:cs typeface="Helvetica"/>
                <a:sym typeface="Helvetica"/>
              </a:rPr>
              <a:t>“PV cut” </a:t>
            </a:r>
          </a:p>
        </p:txBody>
      </p:sp>
      <p:pic>
        <p:nvPicPr>
          <p:cNvPr id="392" name="pasted-image.pdf"/>
          <p:cNvPicPr>
            <a:picLocks noChangeAspect="1"/>
          </p:cNvPicPr>
          <p:nvPr/>
        </p:nvPicPr>
        <p:blipFill>
          <a:blip r:embed="rId2">
            <a:extLst/>
          </a:blip>
          <a:stretch>
            <a:fillRect/>
          </a:stretch>
        </p:blipFill>
        <p:spPr>
          <a:xfrm>
            <a:off x="5674692" y="3640104"/>
            <a:ext cx="6545211" cy="5517889"/>
          </a:xfrm>
          <a:prstGeom prst="rect">
            <a:avLst/>
          </a:prstGeom>
          <a:ln w="12700">
            <a:miter lim="400000"/>
          </a:ln>
        </p:spPr>
      </p:pic>
      <p:sp>
        <p:nvSpPr>
          <p:cNvPr id="393" name="Shape 393"/>
          <p:cNvSpPr/>
          <p:nvPr/>
        </p:nvSpPr>
        <p:spPr>
          <a:xfrm flipH="1" flipV="1">
            <a:off x="8807026" y="4604173"/>
            <a:ext cx="280542" cy="3843752"/>
          </a:xfrm>
          <a:prstGeom prst="line">
            <a:avLst/>
          </a:prstGeom>
          <a:ln w="63500">
            <a:solidFill>
              <a:srgbClr val="FF2600"/>
            </a:solidFill>
            <a:custDash>
              <a:ds d="200000" sp="200000"/>
            </a:custDash>
            <a:miter lim="400000"/>
            <a:headEnd type="triangle" len="sm"/>
            <a:tailEnd type="triangle"/>
          </a:ln>
        </p:spPr>
        <p:txBody>
          <a:bodyPr lIns="50800" tIns="50800" rIns="50800" bIns="50800" anchor="ctr"/>
          <a:lstStyle/>
          <a:p>
            <a:pPr>
              <a:defRPr sz="2400"/>
            </a:pPr>
            <a:endParaRPr/>
          </a:p>
        </p:txBody>
      </p:sp>
      <p:sp>
        <p:nvSpPr>
          <p:cNvPr id="394" name="Shape 394"/>
          <p:cNvSpPr/>
          <p:nvPr/>
        </p:nvSpPr>
        <p:spPr>
          <a:xfrm>
            <a:off x="952500" y="3600449"/>
            <a:ext cx="4614334" cy="551789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pPr marL="324485" indent="-324485" algn="l" defTabSz="426466">
              <a:spcBef>
                <a:spcPts val="3000"/>
              </a:spcBef>
              <a:buSzPct val="75000"/>
              <a:buChar char="•"/>
              <a:defRPr sz="2336"/>
            </a:pPr>
            <a:r>
              <a:t>You can produce PV diagrams in CASA using task impv, or IMMOMENTS</a:t>
            </a:r>
          </a:p>
          <a:p>
            <a:pPr marL="324485" indent="-324485" algn="l" defTabSz="426466">
              <a:spcBef>
                <a:spcPts val="3000"/>
              </a:spcBef>
              <a:buSzPct val="75000"/>
              <a:buChar char="•"/>
              <a:defRPr sz="2336"/>
            </a:pPr>
            <a:r>
              <a:t>This PV diagram was created in kpvslice</a:t>
            </a:r>
          </a:p>
          <a:p>
            <a:pPr marL="324485" indent="-324485" algn="l" defTabSz="426466">
              <a:spcBef>
                <a:spcPts val="3000"/>
              </a:spcBef>
              <a:buSzPct val="75000"/>
              <a:buChar char="•"/>
              <a:defRPr sz="2336"/>
            </a:pPr>
            <a:r>
              <a:t>Try exploring the CO cubes to see if you can spot any interesting velocity structures</a:t>
            </a:r>
          </a:p>
          <a:p>
            <a:pPr marL="648970" lvl="1" indent="-324485" algn="l" defTabSz="426466">
              <a:spcBef>
                <a:spcPts val="3000"/>
              </a:spcBef>
              <a:buSzPct val="75000"/>
              <a:buChar char="•"/>
              <a:defRPr sz="2336"/>
            </a:pPr>
            <a:r>
              <a:t>Edges of molecular clouds? </a:t>
            </a:r>
          </a:p>
          <a:p>
            <a:pPr marL="648970" lvl="1" indent="-324485" algn="l" defTabSz="426466">
              <a:spcBef>
                <a:spcPts val="3000"/>
              </a:spcBef>
              <a:buSzPct val="75000"/>
              <a:buChar char="•"/>
              <a:defRPr sz="2336"/>
            </a:pPr>
            <a:r>
              <a:t>Star forming regions?</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p:cNvSpPr>
          <p:nvPr>
            <p:ph type="title"/>
          </p:nvPr>
        </p:nvSpPr>
        <p:spPr>
          <a:prstGeom prst="rect">
            <a:avLst/>
          </a:prstGeom>
        </p:spPr>
        <p:txBody>
          <a:bodyPr/>
          <a:lstStyle>
            <a:lvl1pPr defTabSz="502412">
              <a:defRPr sz="6880"/>
            </a:lvl1pPr>
          </a:lstStyle>
          <a:p>
            <a:r>
              <a:t>Setting up you observations</a:t>
            </a:r>
          </a:p>
        </p:txBody>
      </p:sp>
      <p:sp>
        <p:nvSpPr>
          <p:cNvPr id="136" name="Shape 136"/>
          <p:cNvSpPr>
            <a:spLocks noGrp="1"/>
          </p:cNvSpPr>
          <p:nvPr>
            <p:ph type="body" idx="1"/>
          </p:nvPr>
        </p:nvSpPr>
        <p:spPr>
          <a:prstGeom prst="rect">
            <a:avLst/>
          </a:prstGeom>
        </p:spPr>
        <p:txBody>
          <a:bodyPr/>
          <a:lstStyle/>
          <a:p>
            <a:pPr marL="476250" indent="-476250" defTabSz="438150">
              <a:spcBef>
                <a:spcPts val="3100"/>
              </a:spcBef>
              <a:buSzPct val="100000"/>
              <a:buAutoNum type="arabicPeriod"/>
              <a:defRPr sz="2700"/>
            </a:pPr>
            <a:r>
              <a:t>Choose your science case and lines(s)</a:t>
            </a:r>
          </a:p>
          <a:p>
            <a:pPr marL="476250" indent="-476250" defTabSz="438150">
              <a:spcBef>
                <a:spcPts val="3100"/>
              </a:spcBef>
              <a:buSzPct val="100000"/>
              <a:buAutoNum type="arabicPeriod"/>
              <a:defRPr sz="2700"/>
            </a:pPr>
            <a:r>
              <a:t>choose your source(s) and research its properties</a:t>
            </a:r>
          </a:p>
          <a:p>
            <a:pPr marL="476250" indent="-476250" defTabSz="438150">
              <a:spcBef>
                <a:spcPts val="3100"/>
              </a:spcBef>
              <a:buSzPct val="100000"/>
              <a:buAutoNum type="arabicPeriod"/>
              <a:defRPr sz="2700"/>
            </a:pPr>
            <a:r>
              <a:t>Choose your interferometer and configuration</a:t>
            </a:r>
          </a:p>
          <a:p>
            <a:pPr marL="476250" indent="-476250" defTabSz="438150">
              <a:spcBef>
                <a:spcPts val="3100"/>
              </a:spcBef>
              <a:buSzPct val="100000"/>
              <a:buAutoNum type="arabicPeriod"/>
              <a:defRPr sz="2700"/>
            </a:pPr>
            <a:r>
              <a:t>Check source velocity reference frame, on-line Doppler tracking</a:t>
            </a:r>
          </a:p>
          <a:p>
            <a:pPr marL="476250" indent="-476250" defTabSz="438150">
              <a:spcBef>
                <a:spcPts val="3100"/>
              </a:spcBef>
              <a:buSzPct val="100000"/>
              <a:buAutoNum type="arabicPeriod"/>
              <a:defRPr sz="2700"/>
            </a:pPr>
            <a:r>
              <a:t>Choose the channel width, total bandwidth, and number of channels</a:t>
            </a:r>
          </a:p>
          <a:p>
            <a:pPr marL="476250" indent="-476250" defTabSz="438150">
              <a:spcBef>
                <a:spcPts val="3100"/>
              </a:spcBef>
              <a:buSzPct val="100000"/>
              <a:buAutoNum type="arabicPeriod"/>
              <a:defRPr sz="2700"/>
            </a:pPr>
            <a:r>
              <a:t>Determine your required sensitivity and time on source</a:t>
            </a:r>
          </a:p>
          <a:p>
            <a:pPr marL="476250" indent="-476250" defTabSz="438150">
              <a:spcBef>
                <a:spcPts val="3100"/>
              </a:spcBef>
              <a:buSzPct val="100000"/>
              <a:buAutoNum type="arabicPeriod"/>
              <a:defRPr sz="2700"/>
            </a:pPr>
            <a:r>
              <a:t>Choose your calibrators</a:t>
            </a:r>
          </a:p>
          <a:p>
            <a:pPr marL="476250" indent="-476250" defTabSz="438150">
              <a:spcBef>
                <a:spcPts val="3100"/>
              </a:spcBef>
              <a:buSzPct val="100000"/>
              <a:buAutoNum type="arabicPeriod"/>
              <a:defRPr sz="2700"/>
            </a:pPr>
            <a:r>
              <a:t>Data rate and size considerations</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Picture 137"/>
          <p:cNvPicPr>
            <a:picLocks/>
          </p:cNvPicPr>
          <p:nvPr/>
        </p:nvPicPr>
        <p:blipFill>
          <a:blip r:embed="rId2">
            <a:extLst/>
          </a:blip>
          <a:stretch>
            <a:fillRect/>
          </a:stretch>
        </p:blipFill>
        <p:spPr>
          <a:xfrm>
            <a:off x="5355166" y="4824941"/>
            <a:ext cx="6917268" cy="4394201"/>
          </a:xfrm>
          <a:prstGeom prst="rect">
            <a:avLst/>
          </a:prstGeom>
        </p:spPr>
      </p:pic>
      <p:sp>
        <p:nvSpPr>
          <p:cNvPr id="140" name="Shape 140"/>
          <p:cNvSpPr>
            <a:spLocks noGrp="1"/>
          </p:cNvSpPr>
          <p:nvPr>
            <p:ph type="title"/>
          </p:nvPr>
        </p:nvSpPr>
        <p:spPr>
          <a:prstGeom prst="rect">
            <a:avLst/>
          </a:prstGeom>
        </p:spPr>
        <p:txBody>
          <a:bodyPr/>
          <a:lstStyle>
            <a:lvl1pPr defTabSz="490727">
              <a:defRPr sz="6719"/>
            </a:lvl1pPr>
          </a:lstStyle>
          <a:p>
            <a:r>
              <a:t>1. Choose your science case and line(s)</a:t>
            </a:r>
          </a:p>
        </p:txBody>
      </p:sp>
      <p:pic>
        <p:nvPicPr>
          <p:cNvPr id="141" name="page6image5600.jpg"/>
          <p:cNvPicPr>
            <a:picLocks noChangeAspect="1"/>
          </p:cNvPicPr>
          <p:nvPr/>
        </p:nvPicPr>
        <p:blipFill>
          <a:blip r:embed="rId3">
            <a:extLst/>
          </a:blip>
          <a:stretch>
            <a:fillRect/>
          </a:stretch>
        </p:blipFill>
        <p:spPr>
          <a:xfrm>
            <a:off x="262466" y="3723122"/>
            <a:ext cx="3440045" cy="4745755"/>
          </a:xfrm>
          <a:prstGeom prst="rect">
            <a:avLst/>
          </a:prstGeom>
          <a:ln w="12700">
            <a:miter lim="400000"/>
          </a:ln>
        </p:spPr>
      </p:pic>
      <p:sp>
        <p:nvSpPr>
          <p:cNvPr id="142" name="Shape 142"/>
          <p:cNvSpPr/>
          <p:nvPr/>
        </p:nvSpPr>
        <p:spPr>
          <a:xfrm>
            <a:off x="262466" y="-2442634"/>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143" name="Shape 143"/>
          <p:cNvSpPr/>
          <p:nvPr/>
        </p:nvSpPr>
        <p:spPr>
          <a:xfrm>
            <a:off x="564770" y="3338286"/>
            <a:ext cx="2835438" cy="33382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atin typeface="Helvetica"/>
                <a:ea typeface="Helvetica"/>
                <a:cs typeface="Helvetica"/>
                <a:sym typeface="Helvetica"/>
              </a:defRPr>
            </a:lvl1pPr>
          </a:lstStyle>
          <a:p>
            <a:r>
              <a:t>Doppler shifts → Velocity fields  </a:t>
            </a:r>
          </a:p>
        </p:txBody>
      </p:sp>
      <p:sp>
        <p:nvSpPr>
          <p:cNvPr id="144" name="Shape 144"/>
          <p:cNvSpPr/>
          <p:nvPr/>
        </p:nvSpPr>
        <p:spPr>
          <a:xfrm>
            <a:off x="5393266" y="2749020"/>
            <a:ext cx="6841068"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635000" indent="-635000" algn="l">
              <a:buSzPct val="100000"/>
              <a:buAutoNum type="arabicPeriod"/>
              <a:defRPr sz="3000"/>
            </a:pPr>
            <a:r>
              <a:t>Choose spectral line(s) for science case</a:t>
            </a:r>
          </a:p>
          <a:p>
            <a:pPr marL="635000" indent="-635000" algn="l">
              <a:buSzPct val="100000"/>
              <a:buAutoNum type="arabicPeriod"/>
              <a:defRPr sz="3000"/>
            </a:pPr>
            <a:r>
              <a:t>Find which telescopes have bands that can observe the line(s)</a:t>
            </a:r>
          </a:p>
        </p:txBody>
      </p:sp>
      <p:sp>
        <p:nvSpPr>
          <p:cNvPr id="145" name="Shape 145"/>
          <p:cNvSpPr/>
          <p:nvPr/>
        </p:nvSpPr>
        <p:spPr>
          <a:xfrm>
            <a:off x="6037207" y="5401733"/>
            <a:ext cx="5553186" cy="1117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300"/>
            </a:lvl1pPr>
          </a:lstStyle>
          <a:p>
            <a:r>
              <a:t>Physical properties from lines for science case</a:t>
            </a:r>
          </a:p>
        </p:txBody>
      </p:sp>
      <p:sp>
        <p:nvSpPr>
          <p:cNvPr id="146" name="Shape 146"/>
          <p:cNvSpPr/>
          <p:nvPr/>
        </p:nvSpPr>
        <p:spPr>
          <a:xfrm>
            <a:off x="6442339" y="7528983"/>
            <a:ext cx="1525588"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Dynamics</a:t>
            </a:r>
          </a:p>
        </p:txBody>
      </p:sp>
      <p:sp>
        <p:nvSpPr>
          <p:cNvPr id="147" name="Shape 147"/>
          <p:cNvSpPr/>
          <p:nvPr/>
        </p:nvSpPr>
        <p:spPr>
          <a:xfrm>
            <a:off x="9919811" y="7098506"/>
            <a:ext cx="2055178"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Optical depth</a:t>
            </a:r>
          </a:p>
        </p:txBody>
      </p:sp>
      <p:sp>
        <p:nvSpPr>
          <p:cNvPr id="148" name="Shape 148"/>
          <p:cNvSpPr/>
          <p:nvPr/>
        </p:nvSpPr>
        <p:spPr>
          <a:xfrm>
            <a:off x="5833163" y="7031566"/>
            <a:ext cx="3355341"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Excitation Temperature</a:t>
            </a:r>
          </a:p>
        </p:txBody>
      </p:sp>
      <p:sp>
        <p:nvSpPr>
          <p:cNvPr id="149" name="Shape 149"/>
          <p:cNvSpPr/>
          <p:nvPr/>
        </p:nvSpPr>
        <p:spPr>
          <a:xfrm>
            <a:off x="9463510" y="8227218"/>
            <a:ext cx="117284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Density</a:t>
            </a:r>
          </a:p>
        </p:txBody>
      </p:sp>
      <p:sp>
        <p:nvSpPr>
          <p:cNvPr id="150" name="Shape 150"/>
          <p:cNvSpPr/>
          <p:nvPr/>
        </p:nvSpPr>
        <p:spPr>
          <a:xfrm>
            <a:off x="6351005" y="6534150"/>
            <a:ext cx="231965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Column density</a:t>
            </a:r>
          </a:p>
        </p:txBody>
      </p:sp>
      <p:sp>
        <p:nvSpPr>
          <p:cNvPr id="151" name="Shape 151"/>
          <p:cNvSpPr/>
          <p:nvPr/>
        </p:nvSpPr>
        <p:spPr>
          <a:xfrm>
            <a:off x="6671944" y="8227218"/>
            <a:ext cx="2626044"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Turbulent motions</a:t>
            </a:r>
          </a:p>
        </p:txBody>
      </p:sp>
      <p:sp>
        <p:nvSpPr>
          <p:cNvPr id="152" name="Shape 152"/>
          <p:cNvSpPr/>
          <p:nvPr/>
        </p:nvSpPr>
        <p:spPr>
          <a:xfrm>
            <a:off x="8168798" y="7662862"/>
            <a:ext cx="3372804"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Magnetic field strength</a:t>
            </a:r>
          </a:p>
        </p:txBody>
      </p:sp>
      <p:sp>
        <p:nvSpPr>
          <p:cNvPr id="153" name="Shape 153"/>
          <p:cNvSpPr/>
          <p:nvPr/>
        </p:nvSpPr>
        <p:spPr>
          <a:xfrm>
            <a:off x="9504151" y="6534150"/>
            <a:ext cx="1548766" cy="482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500"/>
            </a:lvl1pPr>
          </a:lstStyle>
          <a:p>
            <a:r>
              <a:t>Chemistry</a:t>
            </a:r>
          </a:p>
        </p:txBody>
      </p:sp>
      <p:sp>
        <p:nvSpPr>
          <p:cNvPr id="154" name="Shape 154"/>
          <p:cNvSpPr/>
          <p:nvPr/>
        </p:nvSpPr>
        <p:spPr>
          <a:xfrm>
            <a:off x="256761" y="8519886"/>
            <a:ext cx="3451456" cy="101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1500">
                <a:latin typeface="Helvetica"/>
                <a:ea typeface="Helvetica"/>
                <a:cs typeface="Helvetica"/>
                <a:sym typeface="Helvetica"/>
              </a:defRPr>
            </a:lvl1pPr>
          </a:lstStyle>
          <a:p>
            <a:r>
              <a:t>Velocity field of galaxy M33 in HI line. Colours show Doppler shift of line and brightness is proportional to HI column density (NRAO, Thilker et al.</a:t>
            </a:r>
          </a:p>
        </p:txBody>
      </p:sp>
      <p:sp>
        <p:nvSpPr>
          <p:cNvPr id="155" name="Shape 155"/>
          <p:cNvSpPr/>
          <p:nvPr/>
        </p:nvSpPr>
        <p:spPr>
          <a:xfrm>
            <a:off x="330494" y="7967133"/>
            <a:ext cx="2149946"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300">
                <a:solidFill>
                  <a:srgbClr val="FFFFFF"/>
                </a:solidFill>
              </a:defRPr>
            </a:lvl1pPr>
          </a:lstStyle>
          <a:p>
            <a:r>
              <a:t>VLA HI @ 21cm</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p:cNvSpPr>
          <p:nvPr>
            <p:ph type="title"/>
          </p:nvPr>
        </p:nvSpPr>
        <p:spPr>
          <a:prstGeom prst="rect">
            <a:avLst/>
          </a:prstGeom>
        </p:spPr>
        <p:txBody>
          <a:bodyPr/>
          <a:lstStyle>
            <a:lvl1pPr defTabSz="490727">
              <a:defRPr sz="6719"/>
            </a:lvl1pPr>
          </a:lstStyle>
          <a:p>
            <a:r>
              <a:t>Commonly observed lines: HI line at 21cm (1.4 GHz)</a:t>
            </a:r>
          </a:p>
        </p:txBody>
      </p:sp>
      <p:sp>
        <p:nvSpPr>
          <p:cNvPr id="158" name="Shape 158"/>
          <p:cNvSpPr>
            <a:spLocks noGrp="1"/>
          </p:cNvSpPr>
          <p:nvPr>
            <p:ph type="body" sz="half" idx="1"/>
          </p:nvPr>
        </p:nvSpPr>
        <p:spPr>
          <a:xfrm>
            <a:off x="8504766" y="2609850"/>
            <a:ext cx="4106335" cy="6286500"/>
          </a:xfrm>
          <a:prstGeom prst="rect">
            <a:avLst/>
          </a:prstGeom>
        </p:spPr>
        <p:txBody>
          <a:bodyPr/>
          <a:lstStyle/>
          <a:p>
            <a:pPr marL="0" indent="0" defTabSz="403097">
              <a:spcBef>
                <a:spcPts val="2800"/>
              </a:spcBef>
              <a:buSzTx/>
              <a:buNone/>
              <a:defRPr sz="2484"/>
            </a:pPr>
            <a:r>
              <a:t>Can determine:</a:t>
            </a:r>
          </a:p>
          <a:p>
            <a:pPr marL="306704" indent="-306704" defTabSz="403097">
              <a:spcBef>
                <a:spcPts val="2800"/>
              </a:spcBef>
              <a:defRPr sz="2484"/>
            </a:pPr>
            <a:r>
              <a:t>Morphology of atomic gas</a:t>
            </a:r>
          </a:p>
          <a:p>
            <a:pPr marL="306704" indent="-306704" defTabSz="403097">
              <a:spcBef>
                <a:spcPts val="2800"/>
              </a:spcBef>
              <a:defRPr sz="2484"/>
            </a:pPr>
            <a:r>
              <a:t>Dynamics</a:t>
            </a:r>
          </a:p>
          <a:p>
            <a:pPr marL="613409" lvl="1" indent="-306704" defTabSz="403097">
              <a:spcBef>
                <a:spcPts val="2800"/>
              </a:spcBef>
              <a:defRPr sz="2484"/>
            </a:pPr>
            <a:r>
              <a:t>gives enclose mass (inc dark matter)</a:t>
            </a:r>
          </a:p>
          <a:p>
            <a:pPr marL="306704" indent="-306704" defTabSz="403097">
              <a:spcBef>
                <a:spcPts val="2800"/>
              </a:spcBef>
              <a:defRPr sz="2484"/>
            </a:pPr>
            <a:r>
              <a:t>column density and mass of optically thin gas</a:t>
            </a:r>
          </a:p>
          <a:p>
            <a:pPr marL="306704" indent="-306704" defTabSz="403097">
              <a:spcBef>
                <a:spcPts val="2800"/>
              </a:spcBef>
              <a:defRPr sz="2484"/>
            </a:pPr>
            <a:r>
              <a:t>temperature of optically thick gas</a:t>
            </a:r>
          </a:p>
          <a:p>
            <a:pPr marL="306704" indent="-306704" defTabSz="403097">
              <a:spcBef>
                <a:spcPts val="2800"/>
              </a:spcBef>
              <a:defRPr sz="2484"/>
            </a:pPr>
            <a:r>
              <a:t>distance via Hubble law</a:t>
            </a:r>
          </a:p>
        </p:txBody>
      </p:sp>
      <p:pic>
        <p:nvPicPr>
          <p:cNvPr id="159" name="page7image4856.jpg"/>
          <p:cNvPicPr>
            <a:picLocks noChangeAspect="1"/>
          </p:cNvPicPr>
          <p:nvPr/>
        </p:nvPicPr>
        <p:blipFill>
          <a:blip r:embed="rId2">
            <a:extLst/>
          </a:blip>
          <a:stretch>
            <a:fillRect/>
          </a:stretch>
        </p:blipFill>
        <p:spPr>
          <a:xfrm>
            <a:off x="324979" y="3046403"/>
            <a:ext cx="7599821" cy="5775864"/>
          </a:xfrm>
          <a:prstGeom prst="rect">
            <a:avLst/>
          </a:prstGeom>
          <a:ln w="12700">
            <a:miter lim="400000"/>
          </a:ln>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p:cNvSpPr>
          <p:nvPr>
            <p:ph type="title"/>
          </p:nvPr>
        </p:nvSpPr>
        <p:spPr>
          <a:prstGeom prst="rect">
            <a:avLst/>
          </a:prstGeom>
        </p:spPr>
        <p:txBody>
          <a:bodyPr/>
          <a:lstStyle>
            <a:lvl1pPr defTabSz="426466">
              <a:defRPr sz="5840"/>
            </a:lvl1pPr>
          </a:lstStyle>
          <a:p>
            <a:r>
              <a:t>Commonly observed lines: Radio Recombination Lines (RRLs)</a:t>
            </a:r>
          </a:p>
        </p:txBody>
      </p:sp>
      <p:sp>
        <p:nvSpPr>
          <p:cNvPr id="162" name="Shape 162"/>
          <p:cNvSpPr>
            <a:spLocks noGrp="1"/>
          </p:cNvSpPr>
          <p:nvPr>
            <p:ph type="body" sz="half" idx="1"/>
          </p:nvPr>
        </p:nvSpPr>
        <p:spPr>
          <a:xfrm>
            <a:off x="6201833" y="2772833"/>
            <a:ext cx="5799667" cy="6286501"/>
          </a:xfrm>
          <a:prstGeom prst="rect">
            <a:avLst/>
          </a:prstGeom>
        </p:spPr>
        <p:txBody>
          <a:bodyPr/>
          <a:lstStyle/>
          <a:p>
            <a:pPr marL="0" indent="0" defTabSz="368045">
              <a:spcBef>
                <a:spcPts val="2600"/>
              </a:spcBef>
              <a:buSzTx/>
              <a:buNone/>
              <a:defRPr sz="2268"/>
            </a:pPr>
            <a:r>
              <a:t>Can determine:</a:t>
            </a:r>
          </a:p>
          <a:p>
            <a:pPr marL="280034" indent="-280034" defTabSz="368045">
              <a:spcBef>
                <a:spcPts val="2600"/>
              </a:spcBef>
              <a:defRPr sz="2268"/>
            </a:pPr>
            <a:r>
              <a:t>Ionised gas dynamics</a:t>
            </a:r>
          </a:p>
          <a:p>
            <a:pPr marL="280034" indent="-280034" defTabSz="368045">
              <a:spcBef>
                <a:spcPts val="2600"/>
              </a:spcBef>
              <a:defRPr sz="2268"/>
            </a:pPr>
            <a:r>
              <a:t>optical depth and electron temperature (in Local Thermodynamic Equilibrium, LTE)</a:t>
            </a:r>
          </a:p>
          <a:p>
            <a:pPr marL="280034" indent="-280034" defTabSz="368045">
              <a:spcBef>
                <a:spcPts val="2600"/>
              </a:spcBef>
              <a:defRPr sz="2268"/>
            </a:pPr>
            <a:r>
              <a:t>Gas density from collisional broadening of the lines</a:t>
            </a:r>
          </a:p>
          <a:p>
            <a:pPr marL="280034" indent="-280034" defTabSz="368045">
              <a:spcBef>
                <a:spcPts val="2600"/>
              </a:spcBef>
              <a:defRPr sz="2268"/>
            </a:pPr>
            <a:r>
              <a:t>Speed of turbulent motions from linewidths (for low n)</a:t>
            </a:r>
          </a:p>
          <a:p>
            <a:pPr marL="280034" indent="-280034" defTabSz="368045">
              <a:spcBef>
                <a:spcPts val="2600"/>
              </a:spcBef>
              <a:defRPr sz="2268"/>
            </a:pPr>
            <a:r>
              <a:t>Abundance ratio of H/He/C</a:t>
            </a:r>
          </a:p>
          <a:p>
            <a:pPr marL="280034" indent="-280034" defTabSz="368045">
              <a:spcBef>
                <a:spcPts val="2600"/>
              </a:spcBef>
              <a:defRPr sz="2268"/>
            </a:pPr>
            <a:r>
              <a:t>Magnetic field strengths from Zeeman splitting</a:t>
            </a:r>
          </a:p>
        </p:txBody>
      </p:sp>
      <p:pic>
        <p:nvPicPr>
          <p:cNvPr id="163" name="page8image4640.png"/>
          <p:cNvPicPr>
            <a:picLocks noChangeAspect="1"/>
          </p:cNvPicPr>
          <p:nvPr/>
        </p:nvPicPr>
        <p:blipFill>
          <a:blip r:embed="rId2">
            <a:extLst/>
          </a:blip>
          <a:stretch>
            <a:fillRect/>
          </a:stretch>
        </p:blipFill>
        <p:spPr>
          <a:xfrm>
            <a:off x="771386" y="2910058"/>
            <a:ext cx="5154961" cy="5285516"/>
          </a:xfrm>
          <a:prstGeom prst="rect">
            <a:avLst/>
          </a:prstGeom>
          <a:ln w="12700">
            <a:miter lim="400000"/>
          </a:ln>
        </p:spPr>
      </p:pic>
      <p:sp>
        <p:nvSpPr>
          <p:cNvPr id="164" name="Shape 164"/>
          <p:cNvSpPr/>
          <p:nvPr/>
        </p:nvSpPr>
        <p:spPr>
          <a:xfrm>
            <a:off x="-11463867" y="-9863667"/>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165" name="Shape 165"/>
          <p:cNvSpPr/>
          <p:nvPr/>
        </p:nvSpPr>
        <p:spPr>
          <a:xfrm>
            <a:off x="732692" y="8377766"/>
            <a:ext cx="5232350" cy="279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200"/>
            </a:lvl1pPr>
          </a:lstStyle>
          <a:p>
            <a:r>
              <a:t>RRLs for n=91 and 92 for H, He and C in an HII region (Quireza et al. 2006)</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p:cNvSpPr>
          <p:nvPr>
            <p:ph type="title"/>
          </p:nvPr>
        </p:nvSpPr>
        <p:spPr>
          <a:prstGeom prst="rect">
            <a:avLst/>
          </a:prstGeom>
        </p:spPr>
        <p:txBody>
          <a:bodyPr/>
          <a:lstStyle/>
          <a:p>
            <a:pPr defTabSz="490727">
              <a:defRPr sz="6719"/>
            </a:pPr>
            <a:r>
              <a:t>Commonly observed lines:</a:t>
            </a:r>
          </a:p>
          <a:p>
            <a:pPr defTabSz="490727">
              <a:defRPr sz="6719"/>
            </a:pPr>
            <a:r>
              <a:t>Molecular lines</a:t>
            </a:r>
          </a:p>
        </p:txBody>
      </p:sp>
      <p:pic>
        <p:nvPicPr>
          <p:cNvPr id="168" name="page9image9792.jpg"/>
          <p:cNvPicPr>
            <a:picLocks noChangeAspect="1"/>
          </p:cNvPicPr>
          <p:nvPr/>
        </p:nvPicPr>
        <p:blipFill>
          <a:blip r:embed="rId2">
            <a:extLst/>
          </a:blip>
          <a:stretch>
            <a:fillRect/>
          </a:stretch>
        </p:blipFill>
        <p:spPr>
          <a:xfrm>
            <a:off x="552450" y="2826060"/>
            <a:ext cx="4961018" cy="3900707"/>
          </a:xfrm>
          <a:prstGeom prst="rect">
            <a:avLst/>
          </a:prstGeom>
          <a:ln w="12700">
            <a:miter lim="400000"/>
          </a:ln>
        </p:spPr>
      </p:pic>
      <p:sp>
        <p:nvSpPr>
          <p:cNvPr id="169" name="Shape 169"/>
          <p:cNvSpPr/>
          <p:nvPr/>
        </p:nvSpPr>
        <p:spPr>
          <a:xfrm>
            <a:off x="146050" y="1915583"/>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
        <p:nvSpPr>
          <p:cNvPr id="170" name="Shape 170"/>
          <p:cNvSpPr>
            <a:spLocks noGrp="1"/>
          </p:cNvSpPr>
          <p:nvPr>
            <p:ph type="body" sz="half" idx="1"/>
          </p:nvPr>
        </p:nvSpPr>
        <p:spPr>
          <a:xfrm>
            <a:off x="6557433" y="2840566"/>
            <a:ext cx="5799668" cy="6286501"/>
          </a:xfrm>
          <a:prstGeom prst="rect">
            <a:avLst/>
          </a:prstGeom>
        </p:spPr>
        <p:txBody>
          <a:bodyPr/>
          <a:lstStyle/>
          <a:p>
            <a:pPr marL="0" indent="0" defTabSz="350520">
              <a:spcBef>
                <a:spcPts val="2500"/>
              </a:spcBef>
              <a:buSzTx/>
              <a:buNone/>
              <a:defRPr sz="2160"/>
            </a:pPr>
            <a:r>
              <a:t>Can determine:</a:t>
            </a:r>
          </a:p>
          <a:p>
            <a:pPr marL="266700" indent="-266700" defTabSz="350520">
              <a:spcBef>
                <a:spcPts val="2500"/>
              </a:spcBef>
              <a:defRPr sz="2160"/>
            </a:pPr>
            <a:r>
              <a:t>Morphology of molecular gas</a:t>
            </a:r>
          </a:p>
          <a:p>
            <a:pPr marL="266700" indent="-266700" defTabSz="350520">
              <a:spcBef>
                <a:spcPts val="2500"/>
              </a:spcBef>
              <a:defRPr sz="2160"/>
            </a:pPr>
            <a:r>
              <a:t>Dynamics</a:t>
            </a:r>
          </a:p>
          <a:p>
            <a:pPr marL="266700" indent="-266700" defTabSz="350520">
              <a:spcBef>
                <a:spcPts val="2500"/>
              </a:spcBef>
              <a:defRPr sz="2160"/>
            </a:pPr>
            <a:r>
              <a:t>Gas column and volume density</a:t>
            </a:r>
          </a:p>
          <a:p>
            <a:pPr marL="266700" indent="-266700" defTabSz="350520">
              <a:spcBef>
                <a:spcPts val="2500"/>
              </a:spcBef>
              <a:defRPr sz="2160"/>
            </a:pPr>
            <a:r>
              <a:t>Optical depth</a:t>
            </a:r>
          </a:p>
          <a:p>
            <a:pPr marL="266700" indent="-266700" defTabSz="350520">
              <a:spcBef>
                <a:spcPts val="2500"/>
              </a:spcBef>
              <a:defRPr sz="2160"/>
            </a:pPr>
            <a:r>
              <a:t>Temperature</a:t>
            </a:r>
          </a:p>
          <a:p>
            <a:pPr marL="266700" indent="-266700" defTabSz="350520">
              <a:spcBef>
                <a:spcPts val="2500"/>
              </a:spcBef>
              <a:defRPr sz="2160"/>
            </a:pPr>
            <a:r>
              <a:t>Abundances</a:t>
            </a:r>
          </a:p>
          <a:p>
            <a:pPr marL="266700" indent="-266700" defTabSz="350520">
              <a:spcBef>
                <a:spcPts val="2500"/>
              </a:spcBef>
              <a:defRPr sz="2160"/>
            </a:pPr>
            <a:r>
              <a:t>Magnetic field strength</a:t>
            </a:r>
          </a:p>
          <a:p>
            <a:pPr marL="266700" indent="-266700" defTabSz="350520">
              <a:spcBef>
                <a:spcPts val="2500"/>
              </a:spcBef>
              <a:defRPr sz="2160"/>
            </a:pPr>
            <a:r>
              <a:t>Chemistry</a:t>
            </a:r>
          </a:p>
          <a:p>
            <a:pPr marL="266700" indent="-266700" defTabSz="350520">
              <a:spcBef>
                <a:spcPts val="2500"/>
              </a:spcBef>
              <a:defRPr sz="2160"/>
            </a:pPr>
            <a:r>
              <a:t>Presence of shocks (SiO)</a:t>
            </a:r>
          </a:p>
        </p:txBody>
      </p:sp>
      <p:sp>
        <p:nvSpPr>
          <p:cNvPr id="171" name="Shape 171"/>
          <p:cNvSpPr/>
          <p:nvPr/>
        </p:nvSpPr>
        <p:spPr>
          <a:xfrm>
            <a:off x="2175559" y="2497666"/>
            <a:ext cx="1714799"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1200" b="1">
                <a:latin typeface="Helvetica"/>
                <a:ea typeface="Helvetica"/>
                <a:cs typeface="Helvetica"/>
                <a:sym typeface="Helvetica"/>
              </a:defRPr>
            </a:pPr>
            <a:r>
              <a:t>AGB star R Sculptors</a:t>
            </a:r>
          </a:p>
          <a:p>
            <a:pPr>
              <a:defRPr sz="1200"/>
            </a:pPr>
            <a:r>
              <a:t>CO (J=3-2) with ALMA</a:t>
            </a:r>
          </a:p>
        </p:txBody>
      </p:sp>
      <p:sp>
        <p:nvSpPr>
          <p:cNvPr id="172" name="Shape 172"/>
          <p:cNvSpPr/>
          <p:nvPr/>
        </p:nvSpPr>
        <p:spPr>
          <a:xfrm>
            <a:off x="3497600" y="6644526"/>
            <a:ext cx="1610717" cy="279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200"/>
            </a:lvl1pPr>
          </a:lstStyle>
          <a:p>
            <a:r>
              <a:t>Maercker et al. (2012)</a:t>
            </a:r>
          </a:p>
        </p:txBody>
      </p:sp>
      <p:sp>
        <p:nvSpPr>
          <p:cNvPr id="173" name="Shape 173"/>
          <p:cNvSpPr/>
          <p:nvPr/>
        </p:nvSpPr>
        <p:spPr>
          <a:xfrm>
            <a:off x="514768" y="6763060"/>
            <a:ext cx="5036381" cy="294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spcBef>
                <a:spcPts val="4200"/>
              </a:spcBef>
              <a:defRPr sz="2300"/>
            </a:pPr>
            <a:r>
              <a:t>Common molecular lines:</a:t>
            </a:r>
          </a:p>
          <a:p>
            <a:pPr marL="283986" indent="-283986" algn="l">
              <a:spcBef>
                <a:spcPts val="4200"/>
              </a:spcBef>
              <a:buSzPct val="75000"/>
              <a:buChar char="•"/>
              <a:defRPr sz="2300"/>
            </a:pPr>
            <a:r>
              <a:t>CO, OH, H2O, SiO, HCN, methanol, NH3</a:t>
            </a:r>
          </a:p>
          <a:p>
            <a:pPr algn="l">
              <a:spcBef>
                <a:spcPts val="4200"/>
              </a:spcBef>
              <a:defRPr sz="2300"/>
            </a:pPr>
            <a:r>
              <a:t>Can also observe absorption lines and masers.</a:t>
            </a:r>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TotalTime>
  <Words>2681</Words>
  <Application>Microsoft Macintosh PowerPoint</Application>
  <PresentationFormat>Custom</PresentationFormat>
  <Paragraphs>347</Paragraphs>
  <Slides>42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Helvetica</vt:lpstr>
      <vt:lpstr>Helvetica Light</vt:lpstr>
      <vt:lpstr>Helvetica Neue</vt:lpstr>
      <vt:lpstr>Times</vt:lpstr>
      <vt:lpstr>White</vt:lpstr>
      <vt:lpstr>Spectral Line Data Reduction</vt:lpstr>
      <vt:lpstr>Introduction</vt:lpstr>
      <vt:lpstr>What is spectral line interferometry</vt:lpstr>
      <vt:lpstr>What is spectral line interferometry</vt:lpstr>
      <vt:lpstr>Setting up you observations</vt:lpstr>
      <vt:lpstr>1. Choose your science case and line(s)</vt:lpstr>
      <vt:lpstr>Commonly observed lines: HI line at 21cm (1.4 GHz)</vt:lpstr>
      <vt:lpstr>Commonly observed lines: Radio Recombination Lines (RRLs)</vt:lpstr>
      <vt:lpstr>Commonly observed lines: Molecular lines</vt:lpstr>
      <vt:lpstr>2. Choose your source and research its properties</vt:lpstr>
      <vt:lpstr>Choose your interferometer and configuration</vt:lpstr>
      <vt:lpstr>3. Choose your interferometer and configuration(s)</vt:lpstr>
      <vt:lpstr>4. Check source velocity reference frame</vt:lpstr>
      <vt:lpstr>4. Check source velocity reference frame</vt:lpstr>
      <vt:lpstr>Doppler shift and Doppler Tracking</vt:lpstr>
      <vt:lpstr>5. Choose the channel width, total bandwidth and number of channels</vt:lpstr>
      <vt:lpstr>Velocity Coverage</vt:lpstr>
      <vt:lpstr>Velocity Resolution</vt:lpstr>
      <vt:lpstr>Gibbs Ringing and Hanning Smoothing</vt:lpstr>
      <vt:lpstr>6. Determine your required channel sensitivity and time on source</vt:lpstr>
      <vt:lpstr>7. Choose your calibrators Bandpass calibration</vt:lpstr>
      <vt:lpstr>Why is bandpass calibration important?</vt:lpstr>
      <vt:lpstr>What makes a good bandpass calibrator?</vt:lpstr>
      <vt:lpstr>7. Choose your calibrators  Flux calibration</vt:lpstr>
      <vt:lpstr>8. Data rate and size considerations</vt:lpstr>
      <vt:lpstr>Data reduction</vt:lpstr>
      <vt:lpstr>Flaggin Methods - in frequency</vt:lpstr>
      <vt:lpstr>Bandpass calibration</vt:lpstr>
      <vt:lpstr>Bandpass calibration</vt:lpstr>
      <vt:lpstr>Bandpass calibration</vt:lpstr>
      <vt:lpstr>Doppler correction</vt:lpstr>
      <vt:lpstr>Continuum subtraction</vt:lpstr>
      <vt:lpstr>Continuum subtraction</vt:lpstr>
      <vt:lpstr>Continuum subtraction: Two methods</vt:lpstr>
      <vt:lpstr>Self-calibration</vt:lpstr>
      <vt:lpstr>Imaging of cubes</vt:lpstr>
      <vt:lpstr>Image and Spectral Analysis</vt:lpstr>
      <vt:lpstr>Line profiles</vt:lpstr>
      <vt:lpstr>Channel maps</vt:lpstr>
      <vt:lpstr>Moment maps</vt:lpstr>
      <vt:lpstr>Moment maps</vt:lpstr>
      <vt:lpstr>Position-Velocity (PV) diagrams</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Spectral Line Data Reduction</dc:title>
  <cp:lastModifiedBy>jcal9993@uni.sydney.edu.au</cp:lastModifiedBy>
  <cp:revision>3</cp:revision>
  <dcterms:modified xsi:type="dcterms:W3CDTF">2018-06-05T04:26:42Z</dcterms:modified>
</cp:coreProperties>
</file>