
<file path=[Content_Types].xml><?xml version="1.0" encoding="utf-8"?>
<Types xmlns="http://schemas.openxmlformats.org/package/2006/content-types">
  <Default Extension="xml" ContentType="application/xml"/>
  <Default Extension="jpeg" ContentType="image/jpeg"/>
  <Default Extension="tiff" ContentType="image/tiff"/>
  <Default Extension="mpg" ContentType="video/mpeg"/>
  <Default Extension="rels" ContentType="application/vnd.openxmlformats-package.relationships+xml"/>
  <Default Extension="mov" ContentType="video/quicktime"/>
  <Default Extension="gif" ContentType="image/gi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4"/>
    <p:restoredTop sz="94624"/>
  </p:normalViewPr>
  <p:slideViewPr>
    <p:cSldViewPr snapToGrid="0" snapToObjects="1">
      <p:cViewPr varScale="1">
        <p:scale>
          <a:sx n="63" d="100"/>
          <a:sy n="63" d="100"/>
        </p:scale>
        <p:origin x="880"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notesMaster" Target="notesMasters/notesMaster1.xml"/><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 Id="rId3" Type="http://schemas.openxmlformats.org/officeDocument/2006/relationships/hyperlink" Target="http://apod.nasa.gov/apod/ap990302.html" TargetMode="Externa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Shape 167"/>
          <p:cNvSpPr>
            <a:spLocks noGrp="1" noRot="1" noChangeAspect="1"/>
          </p:cNvSpPr>
          <p:nvPr>
            <p:ph type="sldImg"/>
          </p:nvPr>
        </p:nvSpPr>
        <p:spPr>
          <a:prstGeom prst="rect">
            <a:avLst/>
          </a:prstGeom>
        </p:spPr>
        <p:txBody>
          <a:bodyPr/>
          <a:lstStyle/>
          <a:p>
            <a:endParaRPr/>
          </a:p>
        </p:txBody>
      </p:sp>
      <p:sp>
        <p:nvSpPr>
          <p:cNvPr id="168" name="Shape 168"/>
          <p:cNvSpPr>
            <a:spLocks noGrp="1"/>
          </p:cNvSpPr>
          <p:nvPr>
            <p:ph type="body" sz="quarter" idx="1"/>
          </p:nvPr>
        </p:nvSpPr>
        <p:spPr>
          <a:prstGeom prst="rect">
            <a:avLst/>
          </a:prstGeom>
        </p:spPr>
        <p:txBody>
          <a:bodyPr/>
          <a:lstStyle/>
          <a:p>
            <a:pPr>
              <a:lnSpc>
                <a:spcPct val="100000"/>
              </a:lnSpc>
              <a:defRPr sz="1200">
                <a:latin typeface="Calibri"/>
                <a:ea typeface="Calibri"/>
                <a:cs typeface="Calibri"/>
                <a:sym typeface="Calibri"/>
              </a:defRPr>
            </a:pPr>
            <a:r>
              <a:t>http://arxiv.org/pdf/1004.2711v2.pdf</a:t>
            </a:r>
          </a:p>
          <a:p>
            <a:pPr>
              <a:lnSpc>
                <a:spcPct val="100000"/>
              </a:lnSpc>
              <a:defRPr sz="1200">
                <a:latin typeface="Calibri"/>
                <a:ea typeface="Calibri"/>
                <a:cs typeface="Calibri"/>
                <a:sym typeface="Calibri"/>
              </a:defRPr>
            </a:pPr>
            <a:endParaRPr/>
          </a:p>
          <a:p>
            <a:pPr>
              <a:lnSpc>
                <a:spcPct val="100000"/>
              </a:lnSpc>
              <a:defRPr sz="1200">
                <a:latin typeface="Calibri"/>
                <a:ea typeface="Calibri"/>
                <a:cs typeface="Calibri"/>
                <a:sym typeface="Calibri"/>
              </a:defRPr>
            </a:pPr>
            <a:r>
              <a:t>Orion Kleinmann-Low nebula is the most active part of the Orion nebula - </a:t>
            </a:r>
            <a:r>
              <a:rPr u="sng">
                <a:hlinkClick r:id="rId3"/>
              </a:rPr>
              <a:t>http://apod.nasa.gov/apod/ap990302.html</a:t>
            </a:r>
          </a:p>
          <a:p>
            <a:pPr>
              <a:lnSpc>
                <a:spcPct val="100000"/>
              </a:lnSpc>
              <a:defRPr sz="1200">
                <a:latin typeface="Calibri"/>
                <a:ea typeface="Calibri"/>
                <a:cs typeface="Calibri"/>
                <a:sym typeface="Calibri"/>
              </a:defRPr>
            </a:pPr>
            <a:endParaRPr u="sng">
              <a:hlinkClick r:id="rId3"/>
            </a:endParaRPr>
          </a:p>
          <a:p>
            <a:pPr>
              <a:lnSpc>
                <a:spcPct val="100000"/>
              </a:lnSpc>
              <a:defRPr sz="1200">
                <a:latin typeface="Calibri"/>
                <a:ea typeface="Calibri"/>
                <a:cs typeface="Calibri"/>
                <a:sym typeface="Calibri"/>
              </a:defRPr>
            </a:pPr>
            <a:r>
              <a:t>Huge number of molecular lines!</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 name="Shape 315"/>
          <p:cNvSpPr>
            <a:spLocks noGrp="1" noRot="1" noChangeAspect="1"/>
          </p:cNvSpPr>
          <p:nvPr>
            <p:ph type="sldImg"/>
          </p:nvPr>
        </p:nvSpPr>
        <p:spPr>
          <a:prstGeom prst="rect">
            <a:avLst/>
          </a:prstGeom>
        </p:spPr>
        <p:txBody>
          <a:bodyPr/>
          <a:lstStyle/>
          <a:p>
            <a:endParaRPr/>
          </a:p>
        </p:txBody>
      </p:sp>
      <p:sp>
        <p:nvSpPr>
          <p:cNvPr id="316" name="Shape 316"/>
          <p:cNvSpPr>
            <a:spLocks noGrp="1"/>
          </p:cNvSpPr>
          <p:nvPr>
            <p:ph type="body" sz="quarter" idx="1"/>
          </p:nvPr>
        </p:nvSpPr>
        <p:spPr>
          <a:prstGeom prst="rect">
            <a:avLst/>
          </a:prstGeom>
        </p:spPr>
        <p:txBody>
          <a:bodyPr/>
          <a:lstStyle/>
          <a:p>
            <a:r>
              <a:t>Show the spectral cube in something like kvis. Show as a movie to indicate the third dimension</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 name="Shape 321"/>
          <p:cNvSpPr>
            <a:spLocks noGrp="1" noRot="1" noChangeAspect="1"/>
          </p:cNvSpPr>
          <p:nvPr>
            <p:ph type="sldImg"/>
          </p:nvPr>
        </p:nvSpPr>
        <p:spPr>
          <a:prstGeom prst="rect">
            <a:avLst/>
          </a:prstGeom>
        </p:spPr>
        <p:txBody>
          <a:bodyPr/>
          <a:lstStyle/>
          <a:p>
            <a:endParaRPr/>
          </a:p>
        </p:txBody>
      </p:sp>
      <p:sp>
        <p:nvSpPr>
          <p:cNvPr id="322" name="Shape 322"/>
          <p:cNvSpPr>
            <a:spLocks noGrp="1"/>
          </p:cNvSpPr>
          <p:nvPr>
            <p:ph type="body" sz="quarter" idx="1"/>
          </p:nvPr>
        </p:nvSpPr>
        <p:spPr>
          <a:prstGeom prst="rect">
            <a:avLst/>
          </a:prstGeom>
        </p:spPr>
        <p:txBody>
          <a:bodyPr/>
          <a:lstStyle/>
          <a:p>
            <a:r>
              <a:t>Show an example for G305. Can make these in miriad really easily they are included in the examples.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 name="Shape 328"/>
          <p:cNvSpPr>
            <a:spLocks noGrp="1" noRot="1" noChangeAspect="1"/>
          </p:cNvSpPr>
          <p:nvPr>
            <p:ph type="sldImg"/>
          </p:nvPr>
        </p:nvSpPr>
        <p:spPr>
          <a:prstGeom prst="rect">
            <a:avLst/>
          </a:prstGeom>
        </p:spPr>
        <p:txBody>
          <a:bodyPr/>
          <a:lstStyle/>
          <a:p>
            <a:endParaRPr/>
          </a:p>
        </p:txBody>
      </p:sp>
      <p:sp>
        <p:nvSpPr>
          <p:cNvPr id="329" name="Shape 329"/>
          <p:cNvSpPr>
            <a:spLocks noGrp="1"/>
          </p:cNvSpPr>
          <p:nvPr>
            <p:ph type="body" sz="quarter" idx="1"/>
          </p:nvPr>
        </p:nvSpPr>
        <p:spPr>
          <a:prstGeom prst="rect">
            <a:avLst/>
          </a:prstGeom>
        </p:spPr>
        <p:txBody>
          <a:bodyPr/>
          <a:lstStyle/>
          <a:p>
            <a:r>
              <a:t>Can possibly demonstrate this is Gaia</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 name="Shape 334"/>
          <p:cNvSpPr>
            <a:spLocks noGrp="1" noRot="1" noChangeAspect="1"/>
          </p:cNvSpPr>
          <p:nvPr>
            <p:ph type="sldImg"/>
          </p:nvPr>
        </p:nvSpPr>
        <p:spPr>
          <a:prstGeom prst="rect">
            <a:avLst/>
          </a:prstGeom>
        </p:spPr>
        <p:txBody>
          <a:bodyPr/>
          <a:lstStyle/>
          <a:p>
            <a:endParaRPr/>
          </a:p>
        </p:txBody>
      </p:sp>
      <p:sp>
        <p:nvSpPr>
          <p:cNvPr id="335" name="Shape 335"/>
          <p:cNvSpPr>
            <a:spLocks noGrp="1"/>
          </p:cNvSpPr>
          <p:nvPr>
            <p:ph type="body" sz="quarter" idx="1"/>
          </p:nvPr>
        </p:nvSpPr>
        <p:spPr>
          <a:prstGeom prst="rect">
            <a:avLst/>
          </a:prstGeom>
        </p:spPr>
        <p:txBody>
          <a:bodyPr/>
          <a:lstStyle/>
          <a:p>
            <a:r>
              <a:t>Could ask students to use kpvslice to look through the cube for outflows in the 12CO map.</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 name="Shape 352"/>
          <p:cNvSpPr>
            <a:spLocks noGrp="1" noRot="1" noChangeAspect="1"/>
          </p:cNvSpPr>
          <p:nvPr>
            <p:ph type="sldImg"/>
          </p:nvPr>
        </p:nvSpPr>
        <p:spPr>
          <a:prstGeom prst="rect">
            <a:avLst/>
          </a:prstGeom>
        </p:spPr>
        <p:txBody>
          <a:bodyPr/>
          <a:lstStyle/>
          <a:p>
            <a:endParaRPr/>
          </a:p>
        </p:txBody>
      </p:sp>
      <p:sp>
        <p:nvSpPr>
          <p:cNvPr id="353" name="Shape 353"/>
          <p:cNvSpPr>
            <a:spLocks noGrp="1"/>
          </p:cNvSpPr>
          <p:nvPr>
            <p:ph type="body" sz="quarter" idx="1"/>
          </p:nvPr>
        </p:nvSpPr>
        <p:spPr>
          <a:prstGeom prst="rect">
            <a:avLst/>
          </a:prstGeom>
        </p:spPr>
        <p:txBody>
          <a:bodyPr/>
          <a:lstStyle/>
          <a:p>
            <a:r>
              <a:t>Can show the H2O maser map</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 name="Shape 195"/>
          <p:cNvSpPr>
            <a:spLocks noGrp="1" noRot="1" noChangeAspect="1"/>
          </p:cNvSpPr>
          <p:nvPr>
            <p:ph type="sldImg"/>
          </p:nvPr>
        </p:nvSpPr>
        <p:spPr>
          <a:prstGeom prst="rect">
            <a:avLst/>
          </a:prstGeom>
        </p:spPr>
        <p:txBody>
          <a:bodyPr/>
          <a:lstStyle/>
          <a:p>
            <a:endParaRPr/>
          </a:p>
        </p:txBody>
      </p:sp>
      <p:sp>
        <p:nvSpPr>
          <p:cNvPr id="196" name="Shape 196"/>
          <p:cNvSpPr>
            <a:spLocks noGrp="1"/>
          </p:cNvSpPr>
          <p:nvPr>
            <p:ph type="body" sz="quarter" idx="1"/>
          </p:nvPr>
        </p:nvSpPr>
        <p:spPr>
          <a:prstGeom prst="rect">
            <a:avLst/>
          </a:prstGeom>
        </p:spPr>
        <p:txBody>
          <a:bodyPr/>
          <a:lstStyle/>
          <a:p>
            <a:r>
              <a:t>Demonstrate the electron transitions using the supplied applet.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 name="Shape 216"/>
          <p:cNvSpPr>
            <a:spLocks noGrp="1" noRot="1" noChangeAspect="1"/>
          </p:cNvSpPr>
          <p:nvPr>
            <p:ph type="sldImg"/>
          </p:nvPr>
        </p:nvSpPr>
        <p:spPr>
          <a:prstGeom prst="rect">
            <a:avLst/>
          </a:prstGeom>
        </p:spPr>
        <p:txBody>
          <a:bodyPr/>
          <a:lstStyle/>
          <a:p>
            <a:endParaRPr/>
          </a:p>
        </p:txBody>
      </p:sp>
      <p:sp>
        <p:nvSpPr>
          <p:cNvPr id="217" name="Shape 217"/>
          <p:cNvSpPr>
            <a:spLocks noGrp="1"/>
          </p:cNvSpPr>
          <p:nvPr>
            <p:ph type="body" sz="quarter" idx="1"/>
          </p:nvPr>
        </p:nvSpPr>
        <p:spPr>
          <a:prstGeom prst="rect">
            <a:avLst/>
          </a:prstGeom>
        </p:spPr>
        <p:txBody>
          <a:bodyPr/>
          <a:lstStyle>
            <a:lvl1pPr>
              <a:lnSpc>
                <a:spcPct val="100000"/>
              </a:lnSpc>
              <a:defRPr sz="1200">
                <a:latin typeface="Calibri"/>
                <a:ea typeface="Calibri"/>
                <a:cs typeface="Calibri"/>
                <a:sym typeface="Calibri"/>
              </a:defRPr>
            </a:lvl1pPr>
          </a:lstStyle>
          <a:p>
            <a:r>
              <a:t>Different emission mechanisms have different energies that generate emission at different wavelengths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 name="Shape 247"/>
          <p:cNvSpPr>
            <a:spLocks noGrp="1" noRot="1" noChangeAspect="1"/>
          </p:cNvSpPr>
          <p:nvPr>
            <p:ph type="sldImg"/>
          </p:nvPr>
        </p:nvSpPr>
        <p:spPr>
          <a:prstGeom prst="rect">
            <a:avLst/>
          </a:prstGeom>
        </p:spPr>
        <p:txBody>
          <a:bodyPr/>
          <a:lstStyle/>
          <a:p>
            <a:endParaRPr/>
          </a:p>
        </p:txBody>
      </p:sp>
      <p:sp>
        <p:nvSpPr>
          <p:cNvPr id="248" name="Shape 248"/>
          <p:cNvSpPr>
            <a:spLocks noGrp="1"/>
          </p:cNvSpPr>
          <p:nvPr>
            <p:ph type="body" sz="quarter" idx="1"/>
          </p:nvPr>
        </p:nvSpPr>
        <p:spPr>
          <a:prstGeom prst="rect">
            <a:avLst/>
          </a:prstGeom>
        </p:spPr>
        <p:txBody>
          <a:bodyPr/>
          <a:lstStyle/>
          <a:p>
            <a:pPr>
              <a:lnSpc>
                <a:spcPct val="100000"/>
              </a:lnSpc>
              <a:defRPr sz="1200">
                <a:latin typeface="Calibri"/>
                <a:ea typeface="Calibri"/>
                <a:cs typeface="Calibri"/>
                <a:sym typeface="Calibri"/>
              </a:defRPr>
            </a:pPr>
            <a:r>
              <a:t>Begins negative = moving towards</a:t>
            </a:r>
          </a:p>
          <a:p>
            <a:pPr>
              <a:lnSpc>
                <a:spcPct val="100000"/>
              </a:lnSpc>
              <a:defRPr sz="1200">
                <a:latin typeface="Calibri"/>
                <a:ea typeface="Calibri"/>
                <a:cs typeface="Calibri"/>
                <a:sym typeface="Calibri"/>
              </a:defRPr>
            </a:pPr>
            <a:endParaRPr/>
          </a:p>
          <a:p>
            <a:pPr>
              <a:lnSpc>
                <a:spcPct val="100000"/>
              </a:lnSpc>
              <a:defRPr sz="1200">
                <a:latin typeface="Calibri"/>
                <a:ea typeface="Calibri"/>
                <a:cs typeface="Calibri"/>
                <a:sym typeface="Calibri"/>
              </a:defRPr>
            </a:pPr>
            <a:r>
              <a:t>This video shows a sweep in velocity through the data cube of the Leiden/Argentine/Bonn (LAB) survey from -400 to +400 km/s. The video is presented in the Galactic centre projection. The file is large (about 8 MB)! More information on the Leiden Argentina Leiden survey</a:t>
            </a:r>
          </a:p>
          <a:p>
            <a:pPr>
              <a:lnSpc>
                <a:spcPct val="100000"/>
              </a:lnSpc>
              <a:defRPr sz="1200">
                <a:latin typeface="Calibri"/>
                <a:ea typeface="Calibri"/>
                <a:cs typeface="Calibri"/>
                <a:sym typeface="Calibri"/>
              </a:defRPr>
            </a:pPr>
            <a:r>
              <a:t>http://www.astro.uni-bonn.de/en/download/data/lab-survey/</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Shape 255"/>
          <p:cNvSpPr>
            <a:spLocks noGrp="1" noRot="1" noChangeAspect="1"/>
          </p:cNvSpPr>
          <p:nvPr>
            <p:ph type="sldImg"/>
          </p:nvPr>
        </p:nvSpPr>
        <p:spPr>
          <a:prstGeom prst="rect">
            <a:avLst/>
          </a:prstGeom>
        </p:spPr>
        <p:txBody>
          <a:bodyPr/>
          <a:lstStyle/>
          <a:p>
            <a:endParaRPr/>
          </a:p>
        </p:txBody>
      </p:sp>
      <p:sp>
        <p:nvSpPr>
          <p:cNvPr id="256" name="Shape 256"/>
          <p:cNvSpPr>
            <a:spLocks noGrp="1"/>
          </p:cNvSpPr>
          <p:nvPr>
            <p:ph type="body" sz="quarter" idx="1"/>
          </p:nvPr>
        </p:nvSpPr>
        <p:spPr>
          <a:prstGeom prst="rect">
            <a:avLst/>
          </a:prstGeom>
        </p:spPr>
        <p:txBody>
          <a:bodyPr/>
          <a:lstStyle>
            <a:lvl1pPr>
              <a:lnSpc>
                <a:spcPct val="100000"/>
              </a:lnSpc>
              <a:defRPr sz="1200">
                <a:latin typeface="Calibri"/>
                <a:ea typeface="Calibri"/>
                <a:cs typeface="Calibri"/>
                <a:sym typeface="Calibri"/>
              </a:defRPr>
            </a:lvl1pPr>
          </a:lstStyle>
          <a:p>
            <a:r>
              <a:t>http://www.astronomynotes.com/ismnotes/s3.htm</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Shape 267"/>
          <p:cNvSpPr>
            <a:spLocks noGrp="1" noRot="1" noChangeAspect="1"/>
          </p:cNvSpPr>
          <p:nvPr>
            <p:ph type="sldImg"/>
          </p:nvPr>
        </p:nvSpPr>
        <p:spPr>
          <a:prstGeom prst="rect">
            <a:avLst/>
          </a:prstGeom>
        </p:spPr>
        <p:txBody>
          <a:bodyPr/>
          <a:lstStyle/>
          <a:p>
            <a:endParaRPr/>
          </a:p>
        </p:txBody>
      </p:sp>
      <p:sp>
        <p:nvSpPr>
          <p:cNvPr id="268" name="Shape 268"/>
          <p:cNvSpPr>
            <a:spLocks noGrp="1"/>
          </p:cNvSpPr>
          <p:nvPr>
            <p:ph type="body" sz="quarter" idx="1"/>
          </p:nvPr>
        </p:nvSpPr>
        <p:spPr>
          <a:prstGeom prst="rect">
            <a:avLst/>
          </a:prstGeom>
        </p:spPr>
        <p:txBody>
          <a:bodyPr/>
          <a:lstStyle/>
          <a:p>
            <a:pPr>
              <a:lnSpc>
                <a:spcPct val="100000"/>
              </a:lnSpc>
              <a:defRPr sz="1200">
                <a:latin typeface="Calibri"/>
                <a:ea typeface="Calibri"/>
                <a:cs typeface="Calibri"/>
                <a:sym typeface="Calibri"/>
              </a:defRPr>
            </a:pPr>
            <a:r>
              <a:t>http://www.nrao.edu/index.php/learn/radioastronomy/radiowaves</a:t>
            </a:r>
          </a:p>
          <a:p>
            <a:pPr>
              <a:lnSpc>
                <a:spcPct val="100000"/>
              </a:lnSpc>
              <a:defRPr sz="1200">
                <a:latin typeface="Calibri"/>
                <a:ea typeface="Calibri"/>
                <a:cs typeface="Calibri"/>
                <a:sym typeface="Calibri"/>
              </a:defRPr>
            </a:pPr>
            <a:r>
              <a:t>Maser = microwave amplification by stimulated emission of radiation </a:t>
            </a:r>
          </a:p>
          <a:p>
            <a:pPr>
              <a:lnSpc>
                <a:spcPct val="100000"/>
              </a:lnSpc>
              <a:defRPr sz="1200">
                <a:latin typeface="Calibri"/>
                <a:ea typeface="Calibri"/>
                <a:cs typeface="Calibri"/>
                <a:sym typeface="Calibri"/>
              </a:defRPr>
            </a:pPr>
            <a:r>
              <a:t>Maser – Generated in molecular clouds</a:t>
            </a:r>
          </a:p>
          <a:p>
            <a:pPr>
              <a:lnSpc>
                <a:spcPct val="100000"/>
              </a:lnSpc>
              <a:defRPr sz="1200">
                <a:latin typeface="Calibri"/>
                <a:ea typeface="Calibri"/>
                <a:cs typeface="Calibri"/>
                <a:sym typeface="Calibri"/>
              </a:defRPr>
            </a:pPr>
            <a:r>
              <a:t>Synchrotron – Typically generated by very high energy phenomenon, supernova, quasars and active galactic nuclei</a:t>
            </a:r>
            <a:br/>
            <a:r>
              <a:t>Free-Free – Ionised gas in HII regions, Active galactic nuclei</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 name="Shape 286"/>
          <p:cNvSpPr>
            <a:spLocks noGrp="1" noRot="1" noChangeAspect="1"/>
          </p:cNvSpPr>
          <p:nvPr>
            <p:ph type="sldImg"/>
          </p:nvPr>
        </p:nvSpPr>
        <p:spPr>
          <a:prstGeom prst="rect">
            <a:avLst/>
          </a:prstGeom>
        </p:spPr>
        <p:txBody>
          <a:bodyPr/>
          <a:lstStyle/>
          <a:p>
            <a:endParaRPr/>
          </a:p>
        </p:txBody>
      </p:sp>
      <p:sp>
        <p:nvSpPr>
          <p:cNvPr id="287" name="Shape 287"/>
          <p:cNvSpPr>
            <a:spLocks noGrp="1"/>
          </p:cNvSpPr>
          <p:nvPr>
            <p:ph type="body" sz="quarter" idx="1"/>
          </p:nvPr>
        </p:nvSpPr>
        <p:spPr>
          <a:prstGeom prst="rect">
            <a:avLst/>
          </a:prstGeom>
        </p:spPr>
        <p:txBody>
          <a:bodyPr/>
          <a:lstStyle/>
          <a:p>
            <a:r>
              <a:t>HI absorption infront of a source can allow the distance degeneracy to be broken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8" name="Shape 298"/>
          <p:cNvSpPr>
            <a:spLocks noGrp="1" noRot="1" noChangeAspect="1"/>
          </p:cNvSpPr>
          <p:nvPr>
            <p:ph type="sldImg"/>
          </p:nvPr>
        </p:nvSpPr>
        <p:spPr>
          <a:prstGeom prst="rect">
            <a:avLst/>
          </a:prstGeom>
        </p:spPr>
        <p:txBody>
          <a:bodyPr/>
          <a:lstStyle/>
          <a:p>
            <a:endParaRPr/>
          </a:p>
        </p:txBody>
      </p:sp>
      <p:sp>
        <p:nvSpPr>
          <p:cNvPr id="299" name="Shape 299"/>
          <p:cNvSpPr>
            <a:spLocks noGrp="1"/>
          </p:cNvSpPr>
          <p:nvPr>
            <p:ph type="body" sz="quarter" idx="1"/>
          </p:nvPr>
        </p:nvSpPr>
        <p:spPr>
          <a:prstGeom prst="rect">
            <a:avLst/>
          </a:prstGeom>
        </p:spPr>
        <p:txBody>
          <a:bodyPr/>
          <a:lstStyle/>
          <a:p>
            <a:r>
              <a:t>Optical observations are obscured by dust</a:t>
            </a:r>
          </a:p>
          <a:p>
            <a:r>
              <a:t>Zoom in of G305 location</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 name="Shape 304"/>
          <p:cNvSpPr>
            <a:spLocks noGrp="1" noRot="1" noChangeAspect="1"/>
          </p:cNvSpPr>
          <p:nvPr>
            <p:ph type="sldImg"/>
          </p:nvPr>
        </p:nvSpPr>
        <p:spPr>
          <a:prstGeom prst="rect">
            <a:avLst/>
          </a:prstGeom>
        </p:spPr>
        <p:txBody>
          <a:bodyPr/>
          <a:lstStyle/>
          <a:p>
            <a:endParaRPr/>
          </a:p>
        </p:txBody>
      </p:sp>
      <p:sp>
        <p:nvSpPr>
          <p:cNvPr id="305" name="Shape 305"/>
          <p:cNvSpPr>
            <a:spLocks noGrp="1"/>
          </p:cNvSpPr>
          <p:nvPr>
            <p:ph type="body" sz="quarter" idx="1"/>
          </p:nvPr>
        </p:nvSpPr>
        <p:spPr>
          <a:prstGeom prst="rect">
            <a:avLst/>
          </a:prstGeom>
        </p:spPr>
        <p:txBody>
          <a:bodyPr/>
          <a:lstStyle/>
          <a:p>
            <a:r>
              <a:t>G305 is a giant star forming complex comprised of a number of molecular clouds</a:t>
            </a:r>
          </a:p>
          <a:p>
            <a:r>
              <a:t>Massive stars in the centre (Highlighted) interacting with surroundings. They have driven a cavity in the centre of the complex. The rim hosts ongoing star formation.</a:t>
            </a:r>
          </a:p>
          <a:p>
            <a:r>
              <a:t>GLIMPSE 3-colour image showing the mid-IR emission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Title Text</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“Type a quote here.”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117" name="Shape 117"/>
          <p:cNvSpPr>
            <a:spLocks noGrp="1"/>
          </p:cNvSpPr>
          <p:nvPr>
            <p:ph type="title"/>
          </p:nvPr>
        </p:nvSpPr>
        <p:spPr>
          <a:xfrm>
            <a:off x="650239" y="390596"/>
            <a:ext cx="11704322" cy="1625601"/>
          </a:xfrm>
          <a:prstGeom prst="rect">
            <a:avLst/>
          </a:prstGeom>
        </p:spPr>
        <p:txBody>
          <a:bodyPr lIns="65023" tIns="65023" rIns="65023" bIns="65023"/>
          <a:lstStyle>
            <a:lvl1pPr defTabSz="650240">
              <a:defRPr sz="6200">
                <a:latin typeface="Calibri"/>
                <a:ea typeface="Calibri"/>
                <a:cs typeface="Calibri"/>
                <a:sym typeface="Calibri"/>
              </a:defRPr>
            </a:lvl1pPr>
          </a:lstStyle>
          <a:p>
            <a:r>
              <a:t>Title Text</a:t>
            </a:r>
          </a:p>
        </p:txBody>
      </p:sp>
      <p:sp>
        <p:nvSpPr>
          <p:cNvPr id="118" name="Shape 118"/>
          <p:cNvSpPr>
            <a:spLocks noGrp="1"/>
          </p:cNvSpPr>
          <p:nvPr>
            <p:ph type="body" idx="1"/>
          </p:nvPr>
        </p:nvSpPr>
        <p:spPr>
          <a:xfrm>
            <a:off x="650239" y="2275839"/>
            <a:ext cx="11704322" cy="6436927"/>
          </a:xfrm>
          <a:prstGeom prst="rect">
            <a:avLst/>
          </a:prstGeom>
        </p:spPr>
        <p:txBody>
          <a:bodyPr lIns="65023" tIns="65023" rIns="65023" bIns="65023" anchor="t"/>
          <a:lstStyle>
            <a:lvl1pPr marL="471487" indent="-471487" defTabSz="650240">
              <a:spcBef>
                <a:spcPts val="1000"/>
              </a:spcBef>
              <a:buSzPct val="100000"/>
              <a:buFont typeface="Arial"/>
              <a:defRPr sz="4400">
                <a:latin typeface="Calibri"/>
                <a:ea typeface="Calibri"/>
                <a:cs typeface="Calibri"/>
                <a:sym typeface="Calibri"/>
              </a:defRPr>
            </a:lvl1pPr>
            <a:lvl2pPr marL="906235" indent="-449035" defTabSz="650240">
              <a:spcBef>
                <a:spcPts val="1000"/>
              </a:spcBef>
              <a:buSzPct val="100000"/>
              <a:buFont typeface="Arial"/>
              <a:buChar char="–"/>
              <a:defRPr sz="4400">
                <a:latin typeface="Calibri"/>
                <a:ea typeface="Calibri"/>
                <a:cs typeface="Calibri"/>
                <a:sym typeface="Calibri"/>
              </a:defRPr>
            </a:lvl2pPr>
            <a:lvl3pPr indent="-419100" defTabSz="650240">
              <a:spcBef>
                <a:spcPts val="1000"/>
              </a:spcBef>
              <a:buSzPct val="100000"/>
              <a:buFont typeface="Arial"/>
              <a:defRPr sz="4400">
                <a:latin typeface="Calibri"/>
                <a:ea typeface="Calibri"/>
                <a:cs typeface="Calibri"/>
                <a:sym typeface="Calibri"/>
              </a:defRPr>
            </a:lvl3pPr>
            <a:lvl4pPr marL="1874520" indent="-502920" defTabSz="650240">
              <a:spcBef>
                <a:spcPts val="1000"/>
              </a:spcBef>
              <a:buSzPct val="100000"/>
              <a:buFont typeface="Arial"/>
              <a:buChar char="–"/>
              <a:defRPr sz="4400">
                <a:latin typeface="Calibri"/>
                <a:ea typeface="Calibri"/>
                <a:cs typeface="Calibri"/>
                <a:sym typeface="Calibri"/>
              </a:defRPr>
            </a:lvl4pPr>
            <a:lvl5pPr marL="2331720" indent="-502920" defTabSz="650240">
              <a:spcBef>
                <a:spcPts val="1000"/>
              </a:spcBef>
              <a:buSzPct val="100000"/>
              <a:buFont typeface="Arial"/>
              <a:buChar char="»"/>
              <a:defRPr sz="4400">
                <a:latin typeface="Calibri"/>
                <a:ea typeface="Calibri"/>
                <a:cs typeface="Calibri"/>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119" name="Shape 119"/>
          <p:cNvSpPr>
            <a:spLocks noGrp="1"/>
          </p:cNvSpPr>
          <p:nvPr>
            <p:ph type="sldNum" sz="quarter" idx="2"/>
          </p:nvPr>
        </p:nvSpPr>
        <p:spPr>
          <a:xfrm>
            <a:off x="11998689" y="9114112"/>
            <a:ext cx="355871" cy="371349"/>
          </a:xfrm>
          <a:prstGeom prst="rect">
            <a:avLst/>
          </a:prstGeom>
        </p:spPr>
        <p:txBody>
          <a:bodyPr lIns="65023" tIns="65023" rIns="65023" bIns="65023" anchor="ctr"/>
          <a:lstStyle>
            <a:lvl1pPr algn="r" defTabSz="650240">
              <a:defRPr sz="1600">
                <a:solidFill>
                  <a:srgbClr val="888888"/>
                </a:solidFill>
                <a:latin typeface="Calibri"/>
                <a:ea typeface="Calibri"/>
                <a:cs typeface="Calibri"/>
                <a:sym typeface="Calibri"/>
              </a:defRPr>
            </a:lvl1p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Title Text</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Title Text</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Title Text</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Title Text</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Title Text</a:t>
            </a:r>
          </a:p>
        </p:txBody>
      </p:sp>
      <p:sp>
        <p:nvSpPr>
          <p:cNvPr id="57" name="Shape 57"/>
          <p:cNvSpPr>
            <a:spLocks noGrp="1"/>
          </p:cNvSpPr>
          <p:nvPr>
            <p:ph type="body" idx="1"/>
          </p:nvPr>
        </p:nvSpPr>
        <p:spPr>
          <a:prstGeom prst="rect">
            <a:avLst/>
          </a:prstGeom>
        </p:spPr>
        <p:txBody>
          <a:bodyPr anchor="t"/>
          <a:lstStyle/>
          <a:p>
            <a:r>
              <a:t>Body Level One</a:t>
            </a:r>
          </a:p>
          <a:p>
            <a:pPr lvl="1"/>
            <a:r>
              <a:t>Body Level Two</a:t>
            </a:r>
          </a:p>
          <a:p>
            <a:pPr lvl="2"/>
            <a:r>
              <a:t>Body Level Three</a:t>
            </a:r>
          </a:p>
          <a:p>
            <a:pPr lvl="3"/>
            <a:r>
              <a:t>Body Level Four</a:t>
            </a:r>
          </a:p>
          <a:p>
            <a:pPr lvl="4"/>
            <a:r>
              <a:t>Body Level Five</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Title Text</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Body Level One</a:t>
            </a:r>
          </a:p>
          <a:p>
            <a:pPr lvl="1"/>
            <a:r>
              <a:t>Body Level Two</a:t>
            </a:r>
          </a:p>
          <a:p>
            <a:pPr lvl="2"/>
            <a:r>
              <a:t>Body Level Three</a:t>
            </a:r>
          </a:p>
          <a:p>
            <a:pPr lvl="3"/>
            <a:r>
              <a:t>Body Level Four</a:t>
            </a:r>
          </a:p>
          <a:p>
            <a:pPr lvl="4"/>
            <a:r>
              <a:t>Body Level Five</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Title Text</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tiff"/><Relationship Id="rId5" Type="http://schemas.openxmlformats.org/officeDocument/2006/relationships/image" Target="../media/image5.tiff"/><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1" Type="http://schemas.openxmlformats.org/officeDocument/2006/relationships/slideLayout" Target="../slideLayouts/slideLayout6.xml"/><Relationship Id="rId2"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hyperlink" Target="http://astro.unl.edu/naap/hydrogen/hydrogen.html" TargetMode="External"/><Relationship Id="rId4" Type="http://schemas.openxmlformats.org/officeDocument/2006/relationships/image" Target="../media/image22.png"/><Relationship Id="rId5" Type="http://schemas.openxmlformats.org/officeDocument/2006/relationships/image" Target="../media/image23.png"/><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4.png"/><Relationship Id="rId3" Type="http://schemas.openxmlformats.org/officeDocument/2006/relationships/image" Target="../media/image25.jpe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gif"/><Relationship Id="rId5" Type="http://schemas.openxmlformats.org/officeDocument/2006/relationships/image" Target="../media/image29.gif"/><Relationship Id="rId6" Type="http://schemas.openxmlformats.org/officeDocument/2006/relationships/image" Target="../media/image30.gif"/><Relationship Id="rId7" Type="http://schemas.openxmlformats.org/officeDocument/2006/relationships/image" Target="../media/image31.gif"/><Relationship Id="rId1" Type="http://schemas.openxmlformats.org/officeDocument/2006/relationships/slideLayout" Target="../slideLayouts/slideLayout13.xml"/><Relationship Id="rId2" Type="http://schemas.openxmlformats.org/officeDocument/2006/relationships/image" Target="../media/image2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png"/><Relationship Id="rId5" Type="http://schemas.openxmlformats.org/officeDocument/2006/relationships/image" Target="../media/image36.png"/><Relationship Id="rId1" Type="http://schemas.openxmlformats.org/officeDocument/2006/relationships/slideLayout" Target="../slideLayouts/slideLayout6.xml"/><Relationship Id="rId2" Type="http://schemas.openxmlformats.org/officeDocument/2006/relationships/image" Target="../media/image3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7.png"/><Relationship Id="rId3" Type="http://schemas.openxmlformats.org/officeDocument/2006/relationships/image" Target="../media/image3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3.xml"/><Relationship Id="rId4" Type="http://schemas.openxmlformats.org/officeDocument/2006/relationships/image" Target="../media/image40.png"/><Relationship Id="rId1" Type="http://schemas.microsoft.com/office/2007/relationships/media" Target="../media/media1.mov"/><Relationship Id="rId2" Type="http://schemas.openxmlformats.org/officeDocument/2006/relationships/video" Target="../media/media1.mov"/></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1.png"/><Relationship Id="rId3" Type="http://schemas.openxmlformats.org/officeDocument/2006/relationships/image" Target="../media/image4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3.xml"/><Relationship Id="rId4" Type="http://schemas.openxmlformats.org/officeDocument/2006/relationships/image" Target="../media/image43.png"/><Relationship Id="rId1" Type="http://schemas.microsoft.com/office/2007/relationships/media" Target="../media/media2.mov"/><Relationship Id="rId2" Type="http://schemas.openxmlformats.org/officeDocument/2006/relationships/video" Target="../media/media2.mov"/></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3.xml"/><Relationship Id="rId4" Type="http://schemas.openxmlformats.org/officeDocument/2006/relationships/notesSlide" Target="../notesSlides/notesSlide4.xml"/><Relationship Id="rId5" Type="http://schemas.openxmlformats.org/officeDocument/2006/relationships/image" Target="../media/image44.png"/><Relationship Id="rId1" Type="http://schemas.microsoft.com/office/2007/relationships/media" Target="../media/media3.mpg"/><Relationship Id="rId2" Type="http://schemas.openxmlformats.org/officeDocument/2006/relationships/video" Target="../media/media3.m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4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46.gif"/><Relationship Id="rId4" Type="http://schemas.openxmlformats.org/officeDocument/2006/relationships/image" Target="../media/image47.gif"/><Relationship Id="rId5" Type="http://schemas.openxmlformats.org/officeDocument/2006/relationships/image" Target="../media/image48.gif"/><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9.png"/><Relationship Id="rId3" Type="http://schemas.openxmlformats.org/officeDocument/2006/relationships/image" Target="../media/image5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51.png"/></Relationships>
</file>

<file path=ppt/slides/_rels/slide27.xml.rels><?xml version="1.0" encoding="UTF-8" standalone="yes"?>
<Relationships xmlns="http://schemas.openxmlformats.org/package/2006/relationships"><Relationship Id="rId3" Type="http://schemas.openxmlformats.org/officeDocument/2006/relationships/image" Target="../media/image52.png"/><Relationship Id="rId4" Type="http://schemas.openxmlformats.org/officeDocument/2006/relationships/image" Target="../media/image53.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54.png"/></Relationships>
</file>

<file path=ppt/slides/_rels/slide29.xml.rels><?xml version="1.0" encoding="UTF-8" standalone="yes"?>
<Relationships xmlns="http://schemas.openxmlformats.org/package/2006/relationships"><Relationship Id="rId3" Type="http://schemas.openxmlformats.org/officeDocument/2006/relationships/image" Target="../media/image55.png"/><Relationship Id="rId4" Type="http://schemas.openxmlformats.org/officeDocument/2006/relationships/image" Target="../media/image56.png"/><Relationship Id="rId5" Type="http://schemas.openxmlformats.org/officeDocument/2006/relationships/image" Target="../media/image57.png"/><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5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59.png"/><Relationship Id="rId4" Type="http://schemas.openxmlformats.org/officeDocument/2006/relationships/image" Target="../media/image60.png"/><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33.xml.rels><?xml version="1.0" encoding="UTF-8" standalone="yes"?>
<Relationships xmlns="http://schemas.openxmlformats.org/package/2006/relationships"><Relationship Id="rId3" Type="http://schemas.openxmlformats.org/officeDocument/2006/relationships/image" Target="../media/image61.png"/><Relationship Id="rId4" Type="http://schemas.openxmlformats.org/officeDocument/2006/relationships/image" Target="../media/image62.png"/><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34.xml.rels><?xml version="1.0" encoding="UTF-8" standalone="yes"?>
<Relationships xmlns="http://schemas.openxmlformats.org/package/2006/relationships"><Relationship Id="rId3" Type="http://schemas.openxmlformats.org/officeDocument/2006/relationships/image" Target="../media/image63.png"/><Relationship Id="rId4" Type="http://schemas.openxmlformats.org/officeDocument/2006/relationships/image" Target="../media/image64.png"/><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image" Target="../media/image6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6.png"/><Relationship Id="rId3" Type="http://schemas.openxmlformats.org/officeDocument/2006/relationships/image" Target="../media/image6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8.png"/><Relationship Id="rId3" Type="http://schemas.openxmlformats.org/officeDocument/2006/relationships/image" Target="../media/image6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7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1.png"/><Relationship Id="rId3" Type="http://schemas.openxmlformats.org/officeDocument/2006/relationships/image" Target="../media/image72.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jpeg"/><Relationship Id="rId5" Type="http://schemas.openxmlformats.org/officeDocument/2006/relationships/image" Target="../media/image9.jpeg"/><Relationship Id="rId6" Type="http://schemas.openxmlformats.org/officeDocument/2006/relationships/image" Target="../media/image10.png"/><Relationship Id="rId1" Type="http://schemas.openxmlformats.org/officeDocument/2006/relationships/slideLayout" Target="../slideLayouts/slideLayout6.xml"/><Relationship Id="rId2" Type="http://schemas.openxmlformats.org/officeDocument/2006/relationships/image" Target="../media/image6.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6.xml"/><Relationship Id="rId2"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7.png"/><Relationship Id="rId3"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Shape 128"/>
          <p:cNvSpPr>
            <a:spLocks noGrp="1"/>
          </p:cNvSpPr>
          <p:nvPr>
            <p:ph type="ctrTitle"/>
          </p:nvPr>
        </p:nvSpPr>
        <p:spPr>
          <a:prstGeom prst="rect">
            <a:avLst/>
          </a:prstGeom>
        </p:spPr>
        <p:txBody>
          <a:bodyPr/>
          <a:lstStyle/>
          <a:p>
            <a:r>
              <a:t>Spectral Line Science</a:t>
            </a:r>
          </a:p>
        </p:txBody>
      </p:sp>
      <p:sp>
        <p:nvSpPr>
          <p:cNvPr id="129" name="Shape 129"/>
          <p:cNvSpPr>
            <a:spLocks noGrp="1"/>
          </p:cNvSpPr>
          <p:nvPr>
            <p:ph type="subTitle" sz="quarter" idx="1"/>
          </p:nvPr>
        </p:nvSpPr>
        <p:spPr>
          <a:prstGeom prst="rect">
            <a:avLst/>
          </a:prstGeom>
        </p:spPr>
        <p:txBody>
          <a:bodyPr>
            <a:normAutofit lnSpcReduction="10000"/>
          </a:bodyPr>
          <a:lstStyle/>
          <a:p>
            <a:pPr defTabSz="414781">
              <a:defRPr sz="2272"/>
            </a:pPr>
            <a:r>
              <a:rPr lang="en-US" dirty="0" smtClean="0"/>
              <a:t>Joe </a:t>
            </a:r>
            <a:r>
              <a:rPr lang="en-US" dirty="0" err="1" smtClean="0"/>
              <a:t>Callingham</a:t>
            </a:r>
            <a:endParaRPr dirty="0"/>
          </a:p>
          <a:p>
            <a:pPr defTabSz="414781">
              <a:defRPr sz="2272"/>
            </a:pPr>
            <a:r>
              <a:rPr lang="en-US" dirty="0" smtClean="0"/>
              <a:t>Kenya 2018</a:t>
            </a:r>
            <a:endParaRPr dirty="0"/>
          </a:p>
          <a:p>
            <a:pPr defTabSz="414781">
              <a:defRPr sz="2272"/>
            </a:pPr>
            <a:r>
              <a:rPr dirty="0"/>
              <a:t>Based on </a:t>
            </a:r>
            <a:r>
              <a:rPr dirty="0" smtClean="0"/>
              <a:t>talk</a:t>
            </a:r>
            <a:r>
              <a:rPr lang="en-US" dirty="0" smtClean="0"/>
              <a:t>s</a:t>
            </a:r>
            <a:r>
              <a:rPr dirty="0" smtClean="0"/>
              <a:t> </a:t>
            </a:r>
            <a:r>
              <a:rPr dirty="0"/>
              <a:t>by Anita </a:t>
            </a:r>
            <a:r>
              <a:rPr dirty="0" smtClean="0"/>
              <a:t>Richards</a:t>
            </a:r>
            <a:r>
              <a:rPr lang="en-US" dirty="0" smtClean="0"/>
              <a:t> and Luke Hindson</a:t>
            </a:r>
            <a:endParaRPr dirty="0"/>
          </a:p>
        </p:txBody>
      </p:sp>
      <p:pic>
        <p:nvPicPr>
          <p:cNvPr id="4" name="Picture 3"/>
          <p:cNvPicPr>
            <a:picLocks noChangeAspect="1"/>
          </p:cNvPicPr>
          <p:nvPr/>
        </p:nvPicPr>
        <p:blipFill>
          <a:blip r:embed="rId2"/>
          <a:stretch>
            <a:fillRect/>
          </a:stretch>
        </p:blipFill>
        <p:spPr>
          <a:xfrm>
            <a:off x="89711" y="120128"/>
            <a:ext cx="3606317" cy="980918"/>
          </a:xfrm>
          <a:prstGeom prst="rect">
            <a:avLst/>
          </a:prstGeom>
        </p:spPr>
      </p:pic>
      <p:pic>
        <p:nvPicPr>
          <p:cNvPr id="5" name="Picture 2" descr="http://www.jive.eu/sites/jive.nl/files/cms/projects/JJ-logo-no-tex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40054" y="74186"/>
            <a:ext cx="1060107" cy="133959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a:stretch>
            <a:fillRect/>
          </a:stretch>
        </p:blipFill>
        <p:spPr>
          <a:xfrm>
            <a:off x="9199465" y="8329563"/>
            <a:ext cx="3527968" cy="1023111"/>
          </a:xfrm>
          <a:prstGeom prst="rect">
            <a:avLst/>
          </a:prstGeom>
        </p:spPr>
      </p:pic>
      <p:pic>
        <p:nvPicPr>
          <p:cNvPr id="7" name="Picture 6"/>
          <p:cNvPicPr>
            <a:picLocks noChangeAspect="1"/>
          </p:cNvPicPr>
          <p:nvPr/>
        </p:nvPicPr>
        <p:blipFill>
          <a:blip r:embed="rId5"/>
          <a:stretch>
            <a:fillRect/>
          </a:stretch>
        </p:blipFill>
        <p:spPr>
          <a:xfrm>
            <a:off x="6658207" y="8248310"/>
            <a:ext cx="1903265" cy="1104364"/>
          </a:xfrm>
          <a:prstGeom prst="rect">
            <a:avLst/>
          </a:prstGeom>
        </p:spPr>
      </p:pic>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 name="pasted-image.pdf"/>
          <p:cNvPicPr>
            <a:picLocks noChangeAspect="1"/>
          </p:cNvPicPr>
          <p:nvPr/>
        </p:nvPicPr>
        <p:blipFill>
          <a:blip r:embed="rId2">
            <a:extLst/>
          </a:blip>
          <a:stretch>
            <a:fillRect/>
          </a:stretch>
        </p:blipFill>
        <p:spPr>
          <a:xfrm>
            <a:off x="387774" y="1937419"/>
            <a:ext cx="7699927" cy="3730349"/>
          </a:xfrm>
          <a:prstGeom prst="rect">
            <a:avLst/>
          </a:prstGeom>
          <a:ln w="12700">
            <a:miter lim="400000"/>
          </a:ln>
        </p:spPr>
      </p:pic>
      <p:sp>
        <p:nvSpPr>
          <p:cNvPr id="184" name="Shape 184"/>
          <p:cNvSpPr/>
          <p:nvPr/>
        </p:nvSpPr>
        <p:spPr>
          <a:xfrm>
            <a:off x="8049479" y="3116793"/>
            <a:ext cx="4454820" cy="1371601"/>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defRPr sz="2100"/>
            </a:lvl1pPr>
          </a:lstStyle>
          <a:p>
            <a:r>
              <a:t>Energy is released when an electron drops from an upper to a lower orbit, causing the atom to emit EM radiation. </a:t>
            </a:r>
          </a:p>
        </p:txBody>
      </p:sp>
      <p:pic>
        <p:nvPicPr>
          <p:cNvPr id="185" name="pasted-image.pdf"/>
          <p:cNvPicPr>
            <a:picLocks noChangeAspect="1"/>
          </p:cNvPicPr>
          <p:nvPr/>
        </p:nvPicPr>
        <p:blipFill>
          <a:blip r:embed="rId3">
            <a:extLst/>
          </a:blip>
          <a:stretch>
            <a:fillRect/>
          </a:stretch>
        </p:blipFill>
        <p:spPr>
          <a:xfrm>
            <a:off x="368857" y="5505994"/>
            <a:ext cx="8398170" cy="4699976"/>
          </a:xfrm>
          <a:prstGeom prst="rect">
            <a:avLst/>
          </a:prstGeom>
          <a:ln w="12700">
            <a:miter lim="400000"/>
          </a:ln>
        </p:spPr>
      </p:pic>
      <p:sp>
        <p:nvSpPr>
          <p:cNvPr id="186" name="Shape 186"/>
          <p:cNvSpPr/>
          <p:nvPr/>
        </p:nvSpPr>
        <p:spPr>
          <a:xfrm>
            <a:off x="8940950" y="5869516"/>
            <a:ext cx="3551996" cy="1689101"/>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defRPr sz="2100"/>
            </a:lvl1pPr>
          </a:lstStyle>
          <a:p>
            <a:r>
              <a:t>The light emitted has a wavelength corresponding to the energy difference between the two electron energy levels</a:t>
            </a:r>
          </a:p>
        </p:txBody>
      </p:sp>
      <p:pic>
        <p:nvPicPr>
          <p:cNvPr id="187" name="pasted-image.pdf"/>
          <p:cNvPicPr>
            <a:picLocks noChangeAspect="1"/>
          </p:cNvPicPr>
          <p:nvPr/>
        </p:nvPicPr>
        <p:blipFill>
          <a:blip r:embed="rId4">
            <a:extLst/>
          </a:blip>
          <a:stretch>
            <a:fillRect/>
          </a:stretch>
        </p:blipFill>
        <p:spPr>
          <a:xfrm>
            <a:off x="10674614" y="7214283"/>
            <a:ext cx="1551566" cy="318934"/>
          </a:xfrm>
          <a:prstGeom prst="rect">
            <a:avLst/>
          </a:prstGeom>
          <a:ln w="12700">
            <a:miter lim="400000"/>
          </a:ln>
        </p:spPr>
      </p:pic>
      <p:sp>
        <p:nvSpPr>
          <p:cNvPr id="188" name="Shape 188"/>
          <p:cNvSpPr>
            <a:spLocks noGrp="1"/>
          </p:cNvSpPr>
          <p:nvPr>
            <p:ph type="title"/>
          </p:nvPr>
        </p:nvSpPr>
        <p:spPr>
          <a:prstGeom prst="rect">
            <a:avLst/>
          </a:prstGeom>
        </p:spPr>
        <p:txBody>
          <a:bodyPr/>
          <a:lstStyle/>
          <a:p>
            <a:r>
              <a:t>Electron transitions</a:t>
            </a:r>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Shape 190"/>
          <p:cNvSpPr/>
          <p:nvPr/>
        </p:nvSpPr>
        <p:spPr>
          <a:xfrm>
            <a:off x="8531729" y="8496300"/>
            <a:ext cx="3730676" cy="279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457200">
              <a:defRPr sz="1200">
                <a:latin typeface="Calibri"/>
                <a:ea typeface="Calibri"/>
                <a:cs typeface="Calibri"/>
                <a:sym typeface="Calibri"/>
              </a:defRPr>
            </a:lvl1pPr>
          </a:lstStyle>
          <a:p>
            <a:r>
              <a:t>http://astro.unl.edu/naap/hydrogen/hydrogen.html</a:t>
            </a:r>
          </a:p>
        </p:txBody>
      </p:sp>
      <p:sp>
        <p:nvSpPr>
          <p:cNvPr id="191" name="Shape 191"/>
          <p:cNvSpPr>
            <a:spLocks noGrp="1"/>
          </p:cNvSpPr>
          <p:nvPr>
            <p:ph type="body" sz="quarter" idx="1"/>
          </p:nvPr>
        </p:nvSpPr>
        <p:spPr>
          <a:xfrm>
            <a:off x="436269" y="2111487"/>
            <a:ext cx="5144166" cy="4525964"/>
          </a:xfrm>
          <a:prstGeom prst="rect">
            <a:avLst/>
          </a:prstGeom>
        </p:spPr>
        <p:txBody>
          <a:bodyPr lIns="45719" tIns="45719" rIns="45719" bIns="45719"/>
          <a:lstStyle/>
          <a:p>
            <a:pPr marL="0" indent="0" defTabSz="384047">
              <a:spcBef>
                <a:spcPts val="400"/>
              </a:spcBef>
              <a:buSzTx/>
              <a:buFont typeface="Arial"/>
              <a:buNone/>
              <a:defRPr sz="1848">
                <a:latin typeface="Calibri"/>
                <a:ea typeface="Calibri"/>
                <a:cs typeface="Calibri"/>
                <a:sym typeface="Calibri"/>
              </a:defRPr>
            </a:pPr>
            <a:r>
              <a:t>Transition between energy levels results in emission at discreet wavelengths</a:t>
            </a:r>
          </a:p>
          <a:p>
            <a:pPr marL="288035" indent="-288035" defTabSz="384047">
              <a:spcBef>
                <a:spcPts val="400"/>
              </a:spcBef>
              <a:buSzPct val="100000"/>
              <a:buFont typeface="Arial"/>
              <a:defRPr sz="1848">
                <a:latin typeface="Calibri"/>
                <a:ea typeface="Calibri"/>
                <a:cs typeface="Calibri"/>
                <a:sym typeface="Calibri"/>
              </a:defRPr>
            </a:pPr>
            <a:r>
              <a:t>These are called Lyman, Balmer, Paschen </a:t>
            </a:r>
          </a:p>
          <a:p>
            <a:pPr marL="288035" indent="-288035" defTabSz="384047">
              <a:spcBef>
                <a:spcPts val="400"/>
              </a:spcBef>
              <a:buSzPct val="100000"/>
              <a:buFont typeface="Arial"/>
              <a:defRPr sz="1848">
                <a:latin typeface="Calibri"/>
                <a:ea typeface="Calibri"/>
                <a:cs typeface="Calibri"/>
                <a:sym typeface="Calibri"/>
              </a:defRPr>
            </a:pPr>
            <a:r>
              <a:t>Due to the higher energy the emission is at much shorter wavelengths / higher frequency</a:t>
            </a:r>
          </a:p>
          <a:p>
            <a:pPr marL="288035" indent="-288035" defTabSz="384047">
              <a:spcBef>
                <a:spcPts val="400"/>
              </a:spcBef>
              <a:buSzPct val="100000"/>
              <a:buFont typeface="Arial"/>
              <a:defRPr sz="1848">
                <a:latin typeface="Calibri"/>
                <a:ea typeface="Calibri"/>
                <a:cs typeface="Calibri"/>
                <a:sym typeface="Calibri"/>
              </a:defRPr>
            </a:pPr>
            <a:r>
              <a:rPr u="sng">
                <a:hlinkClick r:id="rId3"/>
              </a:rPr>
              <a:t>http://astro.unl.edu/naap/hydrogen/hydrogen.html</a:t>
            </a:r>
          </a:p>
          <a:p>
            <a:pPr marL="288035" indent="-288035" defTabSz="384047">
              <a:spcBef>
                <a:spcPts val="400"/>
              </a:spcBef>
              <a:buSzPct val="100000"/>
              <a:buFont typeface="Arial"/>
              <a:defRPr sz="1848">
                <a:latin typeface="Calibri"/>
                <a:ea typeface="Calibri"/>
                <a:cs typeface="Calibri"/>
                <a:sym typeface="Calibri"/>
              </a:defRPr>
            </a:pPr>
            <a:r>
              <a:t>Hα emission is generated when an electron in hydrogen moves from n=3 to n=2</a:t>
            </a:r>
          </a:p>
          <a:p>
            <a:pPr marL="288035" indent="-288035" defTabSz="384047">
              <a:spcBef>
                <a:spcPts val="400"/>
              </a:spcBef>
              <a:buSzPct val="100000"/>
              <a:buFont typeface="Arial"/>
              <a:defRPr sz="1848">
                <a:latin typeface="Calibri"/>
                <a:ea typeface="Calibri"/>
                <a:cs typeface="Calibri"/>
                <a:sym typeface="Calibri"/>
              </a:defRPr>
            </a:pPr>
            <a:r>
              <a:t>This is most likely to happen when the hydrogen captures and electron</a:t>
            </a:r>
          </a:p>
          <a:p>
            <a:pPr marL="288035" indent="-288035" defTabSz="384047">
              <a:spcBef>
                <a:spcPts val="400"/>
              </a:spcBef>
              <a:buSzPct val="100000"/>
              <a:buFont typeface="Arial"/>
              <a:defRPr sz="1848">
                <a:latin typeface="Calibri"/>
                <a:ea typeface="Calibri"/>
                <a:cs typeface="Calibri"/>
                <a:sym typeface="Calibri"/>
              </a:defRPr>
            </a:pPr>
            <a:r>
              <a:t>It is a good indicator of ionised gas</a:t>
            </a:r>
          </a:p>
          <a:p>
            <a:pPr marL="288035" indent="-288035" defTabSz="384047">
              <a:spcBef>
                <a:spcPts val="400"/>
              </a:spcBef>
              <a:buSzPct val="100000"/>
              <a:buFont typeface="Arial"/>
              <a:defRPr sz="1848">
                <a:latin typeface="Calibri"/>
                <a:ea typeface="Calibri"/>
                <a:cs typeface="Calibri"/>
                <a:sym typeface="Calibri"/>
              </a:defRPr>
            </a:pPr>
            <a:r>
              <a:t>Ionisation on large scales requires the presence of a massive star</a:t>
            </a:r>
          </a:p>
        </p:txBody>
      </p:sp>
      <p:pic>
        <p:nvPicPr>
          <p:cNvPr id="192" name="image16.png"/>
          <p:cNvPicPr>
            <a:picLocks noChangeAspect="1"/>
          </p:cNvPicPr>
          <p:nvPr/>
        </p:nvPicPr>
        <p:blipFill>
          <a:blip r:embed="rId4">
            <a:extLst/>
          </a:blip>
          <a:stretch>
            <a:fillRect/>
          </a:stretch>
        </p:blipFill>
        <p:spPr>
          <a:xfrm>
            <a:off x="5286179" y="1772824"/>
            <a:ext cx="8277268" cy="6207952"/>
          </a:xfrm>
          <a:prstGeom prst="rect">
            <a:avLst/>
          </a:prstGeom>
          <a:ln w="12700">
            <a:miter lim="400000"/>
          </a:ln>
        </p:spPr>
      </p:pic>
      <p:sp>
        <p:nvSpPr>
          <p:cNvPr id="193" name="Shape 193"/>
          <p:cNvSpPr>
            <a:spLocks noGrp="1"/>
          </p:cNvSpPr>
          <p:nvPr>
            <p:ph type="title"/>
          </p:nvPr>
        </p:nvSpPr>
        <p:spPr>
          <a:prstGeom prst="rect">
            <a:avLst/>
          </a:prstGeom>
        </p:spPr>
        <p:txBody>
          <a:bodyPr/>
          <a:lstStyle/>
          <a:p>
            <a:r>
              <a:t>Electron transitions</a:t>
            </a:r>
          </a:p>
        </p:txBody>
      </p:sp>
      <p:pic>
        <p:nvPicPr>
          <p:cNvPr id="194" name="image17.png"/>
          <p:cNvPicPr>
            <a:picLocks noChangeAspect="1"/>
          </p:cNvPicPr>
          <p:nvPr/>
        </p:nvPicPr>
        <p:blipFill>
          <a:blip r:embed="rId5">
            <a:extLst/>
          </a:blip>
          <a:stretch>
            <a:fillRect/>
          </a:stretch>
        </p:blipFill>
        <p:spPr>
          <a:xfrm>
            <a:off x="997481" y="6584220"/>
            <a:ext cx="4021742" cy="3100416"/>
          </a:xfrm>
          <a:prstGeom prst="rect">
            <a:avLst/>
          </a:prstGeom>
          <a:ln w="12700">
            <a:miter lim="400000"/>
          </a:ln>
        </p:spPr>
      </p:pic>
    </p:spTree>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1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1" animBg="1"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 name="Shape 198"/>
          <p:cNvSpPr>
            <a:spLocks noGrp="1"/>
          </p:cNvSpPr>
          <p:nvPr>
            <p:ph type="title"/>
          </p:nvPr>
        </p:nvSpPr>
        <p:spPr>
          <a:prstGeom prst="rect">
            <a:avLst/>
          </a:prstGeom>
        </p:spPr>
        <p:txBody>
          <a:bodyPr/>
          <a:lstStyle/>
          <a:p>
            <a:r>
              <a:t>21-cm line </a:t>
            </a:r>
          </a:p>
        </p:txBody>
      </p:sp>
      <p:pic>
        <p:nvPicPr>
          <p:cNvPr id="199" name="image13.png"/>
          <p:cNvPicPr>
            <a:picLocks noChangeAspect="1"/>
          </p:cNvPicPr>
          <p:nvPr/>
        </p:nvPicPr>
        <p:blipFill>
          <a:blip r:embed="rId2">
            <a:extLst/>
          </a:blip>
          <a:stretch>
            <a:fillRect/>
          </a:stretch>
        </p:blipFill>
        <p:spPr>
          <a:xfrm>
            <a:off x="9375916" y="660400"/>
            <a:ext cx="3476484" cy="1727200"/>
          </a:xfrm>
          <a:prstGeom prst="rect">
            <a:avLst/>
          </a:prstGeom>
          <a:ln w="12700">
            <a:miter lim="400000"/>
          </a:ln>
        </p:spPr>
      </p:pic>
      <p:pic>
        <p:nvPicPr>
          <p:cNvPr id="200" name="image15.jpeg"/>
          <p:cNvPicPr>
            <a:picLocks noChangeAspect="1"/>
          </p:cNvPicPr>
          <p:nvPr/>
        </p:nvPicPr>
        <p:blipFill>
          <a:blip r:embed="rId3">
            <a:extLst/>
          </a:blip>
          <a:stretch>
            <a:fillRect/>
          </a:stretch>
        </p:blipFill>
        <p:spPr>
          <a:xfrm>
            <a:off x="157009" y="3851058"/>
            <a:ext cx="6720619" cy="4683342"/>
          </a:xfrm>
          <a:prstGeom prst="rect">
            <a:avLst/>
          </a:prstGeom>
          <a:ln w="12700">
            <a:miter lim="400000"/>
          </a:ln>
        </p:spPr>
      </p:pic>
      <p:sp>
        <p:nvSpPr>
          <p:cNvPr id="201" name="Shape 201"/>
          <p:cNvSpPr/>
          <p:nvPr/>
        </p:nvSpPr>
        <p:spPr>
          <a:xfrm>
            <a:off x="1388533" y="3526164"/>
            <a:ext cx="1531551" cy="3581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lgn="l" defTabSz="457200">
              <a:defRPr sz="1800">
                <a:latin typeface="Calibri"/>
                <a:ea typeface="Calibri"/>
                <a:cs typeface="Calibri"/>
                <a:sym typeface="Calibri"/>
              </a:defRPr>
            </a:lvl1pPr>
          </a:lstStyle>
          <a:p>
            <a:r>
              <a:t>Higher energy</a:t>
            </a:r>
          </a:p>
        </p:txBody>
      </p:sp>
      <p:sp>
        <p:nvSpPr>
          <p:cNvPr id="202" name="Shape 202"/>
          <p:cNvSpPr/>
          <p:nvPr/>
        </p:nvSpPr>
        <p:spPr>
          <a:xfrm>
            <a:off x="3945467" y="6032296"/>
            <a:ext cx="1485675" cy="3581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lgn="l" defTabSz="457200">
              <a:defRPr sz="1800">
                <a:latin typeface="Calibri"/>
                <a:ea typeface="Calibri"/>
                <a:cs typeface="Calibri"/>
                <a:sym typeface="Calibri"/>
              </a:defRPr>
            </a:lvl1pPr>
          </a:lstStyle>
          <a:p>
            <a:r>
              <a:t>Lower energy</a:t>
            </a:r>
          </a:p>
        </p:txBody>
      </p:sp>
      <p:sp>
        <p:nvSpPr>
          <p:cNvPr id="203" name="Shape 203"/>
          <p:cNvSpPr/>
          <p:nvPr/>
        </p:nvSpPr>
        <p:spPr>
          <a:xfrm>
            <a:off x="6976462" y="3084611"/>
            <a:ext cx="5439042" cy="6441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285750" indent="-285750" algn="l" defTabSz="457200">
              <a:buSzPct val="100000"/>
              <a:buFont typeface="Arial"/>
              <a:buChar char="•"/>
              <a:defRPr sz="2100">
                <a:latin typeface="Calibri"/>
                <a:ea typeface="Calibri"/>
                <a:cs typeface="Calibri"/>
                <a:sym typeface="Calibri"/>
              </a:defRPr>
            </a:pPr>
            <a:r>
              <a:t>Observations of the 21 cm line in 1951 marked the birth of spectral line radio astronomy</a:t>
            </a:r>
          </a:p>
          <a:p>
            <a:pPr marL="285750" indent="-285750" algn="l" defTabSz="457200">
              <a:buSzPct val="100000"/>
              <a:buFont typeface="Arial"/>
              <a:buChar char="•"/>
              <a:defRPr sz="2100">
                <a:latin typeface="Calibri"/>
                <a:ea typeface="Calibri"/>
                <a:cs typeface="Calibri"/>
                <a:sym typeface="Calibri"/>
              </a:defRPr>
            </a:pPr>
            <a:r>
              <a:t>Electrons and protons have a quantum property called </a:t>
            </a:r>
            <a:r>
              <a:rPr b="1"/>
              <a:t>spin </a:t>
            </a:r>
            <a:r>
              <a:t>which can be in two orientations relative to the proton</a:t>
            </a:r>
          </a:p>
          <a:p>
            <a:pPr marL="742950" lvl="1" indent="-285750" algn="l" defTabSz="457200">
              <a:buSzPct val="100000"/>
              <a:buFont typeface="Arial"/>
              <a:buChar char="•"/>
              <a:defRPr sz="2100">
                <a:latin typeface="Calibri"/>
                <a:ea typeface="Calibri"/>
                <a:cs typeface="Calibri"/>
                <a:sym typeface="Calibri"/>
              </a:defRPr>
            </a:pPr>
            <a:r>
              <a:t>Parallel</a:t>
            </a:r>
          </a:p>
          <a:p>
            <a:pPr marL="742950" lvl="1" indent="-285750" algn="l" defTabSz="457200">
              <a:buSzPct val="100000"/>
              <a:buFont typeface="Arial"/>
              <a:buChar char="•"/>
              <a:defRPr sz="2100">
                <a:latin typeface="Calibri"/>
                <a:ea typeface="Calibri"/>
                <a:cs typeface="Calibri"/>
                <a:sym typeface="Calibri"/>
              </a:defRPr>
            </a:pPr>
            <a:r>
              <a:t>Anti-Parallel</a:t>
            </a:r>
          </a:p>
          <a:p>
            <a:pPr marL="285750" indent="-285750" algn="l" defTabSz="457200">
              <a:buSzPct val="100000"/>
              <a:buFont typeface="Arial"/>
              <a:buChar char="•"/>
              <a:defRPr sz="2100" b="1">
                <a:latin typeface="Calibri"/>
                <a:ea typeface="Calibri"/>
                <a:cs typeface="Calibri"/>
                <a:sym typeface="Calibri"/>
              </a:defRPr>
            </a:pPr>
            <a:r>
              <a:t>Parallel levels have higher energy than Anti-Parallel</a:t>
            </a:r>
          </a:p>
          <a:p>
            <a:pPr marL="285750" indent="-285750" algn="l" defTabSz="457200">
              <a:buSzPct val="100000"/>
              <a:buFont typeface="Arial"/>
              <a:buChar char="•"/>
              <a:defRPr sz="2100">
                <a:latin typeface="Calibri"/>
                <a:ea typeface="Calibri"/>
                <a:cs typeface="Calibri"/>
                <a:sym typeface="Calibri"/>
              </a:defRPr>
            </a:pPr>
            <a:r>
              <a:t>Flipping between these is the same as the electron being accelerated</a:t>
            </a:r>
          </a:p>
          <a:p>
            <a:pPr marL="285750" indent="-285750" algn="l" defTabSz="457200">
              <a:buSzPct val="100000"/>
              <a:buFont typeface="Arial"/>
              <a:buChar char="•"/>
              <a:defRPr sz="2100">
                <a:latin typeface="Calibri"/>
                <a:ea typeface="Calibri"/>
                <a:cs typeface="Calibri"/>
                <a:sym typeface="Calibri"/>
              </a:defRPr>
            </a:pPr>
            <a:r>
              <a:t>This is a </a:t>
            </a:r>
            <a:r>
              <a:rPr b="1"/>
              <a:t>low energy transition </a:t>
            </a:r>
            <a:r>
              <a:t>leading to 21 cm radio waves</a:t>
            </a:r>
          </a:p>
          <a:p>
            <a:pPr marL="285750" indent="-285750" algn="l" defTabSz="457200">
              <a:buSzPct val="100000"/>
              <a:buFont typeface="Arial"/>
              <a:buChar char="•"/>
              <a:defRPr sz="2100">
                <a:latin typeface="Calibri"/>
                <a:ea typeface="Calibri"/>
                <a:cs typeface="Calibri"/>
                <a:sym typeface="Calibri"/>
              </a:defRPr>
            </a:pPr>
            <a:r>
              <a:t>The probability of this occurring is small </a:t>
            </a:r>
            <a:r>
              <a:rPr b="1"/>
              <a:t>2.9x10</a:t>
            </a:r>
            <a:r>
              <a:rPr b="1" baseline="30285"/>
              <a:t>-15</a:t>
            </a:r>
            <a:r>
              <a:rPr b="1"/>
              <a:t> s</a:t>
            </a:r>
            <a:r>
              <a:rPr b="1" baseline="30285"/>
              <a:t>-1</a:t>
            </a:r>
          </a:p>
          <a:p>
            <a:pPr marL="285750" indent="-285750" algn="l" defTabSz="457200">
              <a:buSzPct val="100000"/>
              <a:buFont typeface="Arial"/>
              <a:buChar char="•"/>
              <a:defRPr sz="2100">
                <a:latin typeface="Calibri"/>
                <a:ea typeface="Calibri"/>
                <a:cs typeface="Calibri"/>
                <a:sym typeface="Calibri"/>
              </a:defRPr>
            </a:pPr>
            <a:r>
              <a:t>10 million years for a single hydrogen atom</a:t>
            </a:r>
          </a:p>
          <a:p>
            <a:pPr marL="285750" indent="-285750" algn="l" defTabSz="457200">
              <a:buSzPct val="100000"/>
              <a:buFont typeface="Arial"/>
              <a:buChar char="•"/>
              <a:defRPr sz="2100">
                <a:latin typeface="Calibri"/>
                <a:ea typeface="Calibri"/>
                <a:cs typeface="Calibri"/>
                <a:sym typeface="Calibri"/>
              </a:defRPr>
            </a:pPr>
            <a:r>
              <a:t>Despite this we still see 21-cm emission so there must be a lot of hydrogen about!</a:t>
            </a: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Shape 205"/>
          <p:cNvSpPr>
            <a:spLocks noGrp="1"/>
          </p:cNvSpPr>
          <p:nvPr>
            <p:ph type="title"/>
          </p:nvPr>
        </p:nvSpPr>
        <p:spPr>
          <a:prstGeom prst="rect">
            <a:avLst/>
          </a:prstGeom>
        </p:spPr>
        <p:txBody>
          <a:bodyPr/>
          <a:lstStyle>
            <a:lvl1pPr defTabSz="617727">
              <a:defRPr sz="5890"/>
            </a:lvl1pPr>
          </a:lstStyle>
          <a:p>
            <a:r>
              <a:t>Radiation Generation in Molecules</a:t>
            </a:r>
          </a:p>
        </p:txBody>
      </p:sp>
      <p:sp>
        <p:nvSpPr>
          <p:cNvPr id="206" name="Shape 206"/>
          <p:cNvSpPr>
            <a:spLocks noGrp="1"/>
          </p:cNvSpPr>
          <p:nvPr>
            <p:ph type="body" sz="half" idx="1"/>
          </p:nvPr>
        </p:nvSpPr>
        <p:spPr>
          <a:xfrm>
            <a:off x="650238" y="2275840"/>
            <a:ext cx="7705910" cy="6436926"/>
          </a:xfrm>
          <a:prstGeom prst="rect">
            <a:avLst/>
          </a:prstGeom>
        </p:spPr>
        <p:txBody>
          <a:bodyPr/>
          <a:lstStyle/>
          <a:p>
            <a:pPr marL="0" indent="0" defTabSz="637235">
              <a:lnSpc>
                <a:spcPct val="90000"/>
              </a:lnSpc>
              <a:spcBef>
                <a:spcPts val="900"/>
              </a:spcBef>
              <a:buSzTx/>
              <a:buNone/>
              <a:defRPr sz="3724"/>
            </a:pPr>
            <a:r>
              <a:t>We have shown two ways in      which atomic hydrogen emits radiation. Complex molecules also emit radiation:</a:t>
            </a:r>
          </a:p>
          <a:p>
            <a:pPr marL="472948" indent="-472948" defTabSz="637235">
              <a:lnSpc>
                <a:spcPct val="90000"/>
              </a:lnSpc>
              <a:spcBef>
                <a:spcPts val="900"/>
              </a:spcBef>
              <a:defRPr sz="3724" b="1"/>
            </a:pPr>
            <a:r>
              <a:t>Electronic</a:t>
            </a:r>
            <a:r>
              <a:rPr b="0"/>
              <a:t>, </a:t>
            </a:r>
            <a:r>
              <a:t>vibrational</a:t>
            </a:r>
            <a:r>
              <a:rPr b="0"/>
              <a:t>, </a:t>
            </a:r>
            <a:r>
              <a:t>rotational</a:t>
            </a:r>
            <a:r>
              <a:rPr b="0"/>
              <a:t> transitions</a:t>
            </a:r>
          </a:p>
          <a:p>
            <a:pPr marL="472948" indent="-472948" defTabSz="637235">
              <a:lnSpc>
                <a:spcPct val="90000"/>
              </a:lnSpc>
              <a:spcBef>
                <a:spcPts val="900"/>
              </a:spcBef>
              <a:defRPr sz="3724"/>
            </a:pPr>
            <a:r>
              <a:t>Collisional or radiative excitation</a:t>
            </a:r>
          </a:p>
          <a:p>
            <a:pPr marL="472948" indent="-472948" defTabSz="637235">
              <a:lnSpc>
                <a:spcPct val="90000"/>
              </a:lnSpc>
              <a:spcBef>
                <a:spcPts val="900"/>
              </a:spcBef>
              <a:defRPr sz="3724"/>
            </a:pPr>
            <a:r>
              <a:t>Energy levels are quantised (i.e discreet)</a:t>
            </a:r>
          </a:p>
          <a:p>
            <a:pPr marL="472948" indent="-472948" defTabSz="637235">
              <a:lnSpc>
                <a:spcPct val="90000"/>
              </a:lnSpc>
              <a:spcBef>
                <a:spcPts val="900"/>
              </a:spcBef>
              <a:defRPr sz="3724"/>
            </a:pPr>
            <a:r>
              <a:t>Only certain transitions are allowed between energy states</a:t>
            </a:r>
          </a:p>
        </p:txBody>
      </p:sp>
      <p:pic>
        <p:nvPicPr>
          <p:cNvPr id="207" name="image24.png"/>
          <p:cNvPicPr>
            <a:picLocks noChangeAspect="1"/>
          </p:cNvPicPr>
          <p:nvPr/>
        </p:nvPicPr>
        <p:blipFill>
          <a:blip r:embed="rId2">
            <a:extLst/>
          </a:blip>
          <a:stretch>
            <a:fillRect/>
          </a:stretch>
        </p:blipFill>
        <p:spPr>
          <a:xfrm>
            <a:off x="8059303" y="1608315"/>
            <a:ext cx="5028926" cy="7771976"/>
          </a:xfrm>
          <a:prstGeom prst="rect">
            <a:avLst/>
          </a:prstGeom>
          <a:ln w="12700">
            <a:miter lim="400000"/>
          </a:ln>
        </p:spPr>
      </p:pic>
      <p:pic>
        <p:nvPicPr>
          <p:cNvPr id="208" name="image25.png"/>
          <p:cNvPicPr>
            <a:picLocks noChangeAspect="1"/>
          </p:cNvPicPr>
          <p:nvPr/>
        </p:nvPicPr>
        <p:blipFill>
          <a:blip r:embed="rId3">
            <a:extLst/>
          </a:blip>
          <a:stretch>
            <a:fillRect/>
          </a:stretch>
        </p:blipFill>
        <p:spPr>
          <a:xfrm>
            <a:off x="8623045" y="5856296"/>
            <a:ext cx="3901441" cy="3120250"/>
          </a:xfrm>
          <a:prstGeom prst="rect">
            <a:avLst/>
          </a:prstGeom>
          <a:ln w="12700">
            <a:miter lim="400000"/>
          </a:ln>
        </p:spPr>
      </p:pic>
      <p:pic>
        <p:nvPicPr>
          <p:cNvPr id="209" name="image26.gif" descr="C:\My Documents\NRAO stuff\Presentations\CWRU 03\CO2_meven.gif"/>
          <p:cNvPicPr>
            <a:picLocks/>
          </p:cNvPicPr>
          <p:nvPr/>
        </p:nvPicPr>
        <p:blipFill>
          <a:blip r:embed="rId4">
            <a:extLst/>
          </a:blip>
          <a:stretch>
            <a:fillRect/>
          </a:stretch>
        </p:blipFill>
        <p:spPr>
          <a:xfrm>
            <a:off x="7322565" y="2496723"/>
            <a:ext cx="2926081" cy="584766"/>
          </a:xfrm>
          <a:prstGeom prst="rect">
            <a:avLst/>
          </a:prstGeom>
          <a:ln w="12700">
            <a:miter lim="400000"/>
          </a:ln>
        </p:spPr>
      </p:pic>
      <p:pic>
        <p:nvPicPr>
          <p:cNvPr id="210" name="image27.gif" descr="C:\My Documents\NRAO stuff\Presentations\CWRU 03\CO2_modd.gif"/>
          <p:cNvPicPr>
            <a:picLocks/>
          </p:cNvPicPr>
          <p:nvPr/>
        </p:nvPicPr>
        <p:blipFill>
          <a:blip r:embed="rId5">
            <a:extLst/>
          </a:blip>
          <a:stretch>
            <a:fillRect/>
          </a:stretch>
        </p:blipFill>
        <p:spPr>
          <a:xfrm>
            <a:off x="7430939" y="4447443"/>
            <a:ext cx="2926081" cy="584766"/>
          </a:xfrm>
          <a:prstGeom prst="rect">
            <a:avLst/>
          </a:prstGeom>
          <a:ln w="12700">
            <a:miter lim="400000"/>
          </a:ln>
        </p:spPr>
      </p:pic>
      <p:pic>
        <p:nvPicPr>
          <p:cNvPr id="211" name="image28.gif" descr="C:\My Documents\NRAO stuff\Presentations\CWRU 03\CO2_mrot.gif"/>
          <p:cNvPicPr>
            <a:picLocks/>
          </p:cNvPicPr>
          <p:nvPr/>
        </p:nvPicPr>
        <p:blipFill>
          <a:blip r:embed="rId6">
            <a:extLst/>
          </a:blip>
          <a:stretch>
            <a:fillRect/>
          </a:stretch>
        </p:blipFill>
        <p:spPr>
          <a:xfrm>
            <a:off x="10573766" y="3688829"/>
            <a:ext cx="2047806" cy="2047807"/>
          </a:xfrm>
          <a:prstGeom prst="rect">
            <a:avLst/>
          </a:prstGeom>
          <a:ln w="12700">
            <a:miter lim="400000"/>
          </a:ln>
        </p:spPr>
      </p:pic>
      <p:pic>
        <p:nvPicPr>
          <p:cNvPr id="212" name="image29.gif" descr="C:\My Documents\NRAO stuff\Presentations\CWRU 03\CO2_mtrans.gif"/>
          <p:cNvPicPr>
            <a:picLocks/>
          </p:cNvPicPr>
          <p:nvPr/>
        </p:nvPicPr>
        <p:blipFill>
          <a:blip r:embed="rId7">
            <a:extLst/>
          </a:blip>
          <a:stretch>
            <a:fillRect/>
          </a:stretch>
        </p:blipFill>
        <p:spPr>
          <a:xfrm>
            <a:off x="10465392" y="2279976"/>
            <a:ext cx="2341318" cy="1169530"/>
          </a:xfrm>
          <a:prstGeom prst="rect">
            <a:avLst/>
          </a:prstGeom>
          <a:ln w="12700">
            <a:miter lim="400000"/>
          </a:ln>
        </p:spPr>
      </p:pic>
    </p:spTree>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xit" presetSubtype="0" fill="hold" grpId="1" nodeType="clickEffect">
                                  <p:stCondLst>
                                    <p:cond delay="0"/>
                                  </p:stCondLst>
                                  <p:iterate>
                                    <p:tmAbs val="0"/>
                                  </p:iterate>
                                  <p:childTnLst>
                                    <p:set>
                                      <p:cBhvr>
                                        <p:cTn id="6" fill="hold">
                                          <p:stCondLst>
                                            <p:cond delay="0"/>
                                          </p:stCondLst>
                                        </p:cTn>
                                        <p:tgtEl>
                                          <p:spTgt spid="20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2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 grpId="1" animBg="1" advAuto="0"/>
      <p:bldP spid="208" grpId="2" animBg="1" advAuto="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 name="Shape 214"/>
          <p:cNvSpPr>
            <a:spLocks noGrp="1"/>
          </p:cNvSpPr>
          <p:nvPr>
            <p:ph type="title"/>
          </p:nvPr>
        </p:nvSpPr>
        <p:spPr>
          <a:prstGeom prst="rect">
            <a:avLst/>
          </a:prstGeom>
        </p:spPr>
        <p:txBody>
          <a:bodyPr/>
          <a:lstStyle/>
          <a:p>
            <a:r>
              <a:t>Energy levels of molecules</a:t>
            </a:r>
          </a:p>
        </p:txBody>
      </p:sp>
      <p:pic>
        <p:nvPicPr>
          <p:cNvPr id="215" name="image30.png"/>
          <p:cNvPicPr>
            <a:picLocks noChangeAspect="1"/>
          </p:cNvPicPr>
          <p:nvPr/>
        </p:nvPicPr>
        <p:blipFill>
          <a:blip r:embed="rId3">
            <a:extLst/>
          </a:blip>
          <a:stretch>
            <a:fillRect/>
          </a:stretch>
        </p:blipFill>
        <p:spPr>
          <a:xfrm>
            <a:off x="1637638" y="2242335"/>
            <a:ext cx="9753603" cy="6860400"/>
          </a:xfrm>
          <a:prstGeom prst="rect">
            <a:avLst/>
          </a:prstGeom>
          <a:ln w="12700">
            <a:miter lim="400000"/>
          </a:ln>
        </p:spPr>
      </p:pic>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Shape 219"/>
          <p:cNvSpPr>
            <a:spLocks noGrp="1"/>
          </p:cNvSpPr>
          <p:nvPr>
            <p:ph type="body" idx="1"/>
          </p:nvPr>
        </p:nvSpPr>
        <p:spPr>
          <a:xfrm>
            <a:off x="698500" y="2609850"/>
            <a:ext cx="9602590" cy="6286500"/>
          </a:xfrm>
          <a:prstGeom prst="rect">
            <a:avLst/>
          </a:prstGeom>
        </p:spPr>
        <p:txBody>
          <a:bodyPr/>
          <a:lstStyle/>
          <a:p>
            <a:endParaRPr/>
          </a:p>
          <a:p>
            <a:r>
              <a:t>Describes the fraction of radiation that passes through a medium </a:t>
            </a:r>
          </a:p>
          <a:p>
            <a:pPr lvl="1"/>
            <a:r>
              <a:t>absorption and scattering</a:t>
            </a:r>
          </a:p>
          <a:p>
            <a:r>
              <a:t>Integrated absorptivity times path length at a given frequency through a medium of depth S</a:t>
            </a:r>
          </a:p>
        </p:txBody>
      </p:sp>
      <p:sp>
        <p:nvSpPr>
          <p:cNvPr id="220" name="Shape 220"/>
          <p:cNvSpPr>
            <a:spLocks noGrp="1"/>
          </p:cNvSpPr>
          <p:nvPr>
            <p:ph type="title"/>
          </p:nvPr>
        </p:nvSpPr>
        <p:spPr>
          <a:prstGeom prst="rect">
            <a:avLst/>
          </a:prstGeom>
        </p:spPr>
        <p:txBody>
          <a:bodyPr/>
          <a:lstStyle/>
          <a:p>
            <a:r>
              <a:t>Optical Depth</a:t>
            </a:r>
          </a:p>
        </p:txBody>
      </p:sp>
      <p:pic>
        <p:nvPicPr>
          <p:cNvPr id="221" name="pasted-image.pdf"/>
          <p:cNvPicPr>
            <a:picLocks noChangeAspect="1"/>
          </p:cNvPicPr>
          <p:nvPr/>
        </p:nvPicPr>
        <p:blipFill>
          <a:blip r:embed="rId2">
            <a:extLst/>
          </a:blip>
          <a:stretch>
            <a:fillRect/>
          </a:stretch>
        </p:blipFill>
        <p:spPr>
          <a:xfrm>
            <a:off x="10317153" y="3644194"/>
            <a:ext cx="2683093" cy="3968045"/>
          </a:xfrm>
          <a:prstGeom prst="rect">
            <a:avLst/>
          </a:prstGeom>
          <a:ln w="12700">
            <a:miter lim="400000"/>
          </a:ln>
        </p:spPr>
      </p:pic>
      <p:pic>
        <p:nvPicPr>
          <p:cNvPr id="222" name="pasted-image.png"/>
          <p:cNvPicPr>
            <a:picLocks noChangeAspect="1"/>
          </p:cNvPicPr>
          <p:nvPr/>
        </p:nvPicPr>
        <p:blipFill>
          <a:blip r:embed="rId3">
            <a:extLst/>
          </a:blip>
          <a:stretch>
            <a:fillRect/>
          </a:stretch>
        </p:blipFill>
        <p:spPr>
          <a:xfrm>
            <a:off x="4698516" y="2402907"/>
            <a:ext cx="2590801" cy="1066801"/>
          </a:xfrm>
          <a:prstGeom prst="rect">
            <a:avLst/>
          </a:prstGeom>
          <a:ln w="12700">
            <a:miter lim="400000"/>
          </a:ln>
        </p:spPr>
      </p:pic>
      <p:pic>
        <p:nvPicPr>
          <p:cNvPr id="223" name="pasted-image.png"/>
          <p:cNvPicPr>
            <a:picLocks noChangeAspect="1"/>
          </p:cNvPicPr>
          <p:nvPr/>
        </p:nvPicPr>
        <p:blipFill>
          <a:blip r:embed="rId4">
            <a:extLst/>
          </a:blip>
          <a:stretch>
            <a:fillRect/>
          </a:stretch>
        </p:blipFill>
        <p:spPr>
          <a:xfrm>
            <a:off x="2422987" y="8123115"/>
            <a:ext cx="7141859" cy="464996"/>
          </a:xfrm>
          <a:prstGeom prst="rect">
            <a:avLst/>
          </a:prstGeom>
          <a:ln w="12700">
            <a:miter lim="400000"/>
          </a:ln>
        </p:spPr>
      </p:pic>
      <p:pic>
        <p:nvPicPr>
          <p:cNvPr id="224" name="pasted-image.png"/>
          <p:cNvPicPr>
            <a:picLocks noChangeAspect="1"/>
          </p:cNvPicPr>
          <p:nvPr/>
        </p:nvPicPr>
        <p:blipFill>
          <a:blip r:embed="rId5">
            <a:extLst/>
          </a:blip>
          <a:stretch>
            <a:fillRect/>
          </a:stretch>
        </p:blipFill>
        <p:spPr>
          <a:xfrm>
            <a:off x="5077949" y="8858779"/>
            <a:ext cx="2146301" cy="482601"/>
          </a:xfrm>
          <a:prstGeom prst="rect">
            <a:avLst/>
          </a:prstGeom>
          <a:ln w="12700">
            <a:miter lim="400000"/>
          </a:ln>
        </p:spPr>
      </p:pic>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Shape 226"/>
          <p:cNvSpPr>
            <a:spLocks noGrp="1"/>
          </p:cNvSpPr>
          <p:nvPr>
            <p:ph type="title"/>
          </p:nvPr>
        </p:nvSpPr>
        <p:spPr>
          <a:prstGeom prst="rect">
            <a:avLst/>
          </a:prstGeom>
        </p:spPr>
        <p:txBody>
          <a:bodyPr/>
          <a:lstStyle/>
          <a:p>
            <a:r>
              <a:t>Line Profiles</a:t>
            </a:r>
          </a:p>
        </p:txBody>
      </p:sp>
      <p:sp>
        <p:nvSpPr>
          <p:cNvPr id="227" name="Shape 227"/>
          <p:cNvSpPr>
            <a:spLocks noGrp="1"/>
          </p:cNvSpPr>
          <p:nvPr>
            <p:ph type="body" idx="1"/>
          </p:nvPr>
        </p:nvSpPr>
        <p:spPr>
          <a:xfrm>
            <a:off x="952499" y="2609850"/>
            <a:ext cx="11099801" cy="6286500"/>
          </a:xfrm>
          <a:prstGeom prst="rect">
            <a:avLst/>
          </a:prstGeom>
        </p:spPr>
        <p:txBody>
          <a:bodyPr/>
          <a:lstStyle/>
          <a:p>
            <a:pPr marL="311150" indent="-311150" defTabSz="408940">
              <a:spcBef>
                <a:spcPts val="2900"/>
              </a:spcBef>
              <a:defRPr sz="2520"/>
            </a:pPr>
            <a:r>
              <a:t>The quantised transition would produce a line that is infinitely sharp, however:</a:t>
            </a:r>
          </a:p>
          <a:p>
            <a:pPr marL="622300" lvl="1" indent="-311150" defTabSz="408940">
              <a:spcBef>
                <a:spcPts val="2900"/>
              </a:spcBef>
              <a:defRPr sz="2520"/>
            </a:pPr>
            <a:r>
              <a:t>Line broadening:</a:t>
            </a:r>
          </a:p>
          <a:p>
            <a:pPr marL="933450" lvl="2" indent="-311150" defTabSz="408940">
              <a:spcBef>
                <a:spcPts val="2900"/>
              </a:spcBef>
              <a:defRPr sz="2520"/>
            </a:pPr>
            <a:r>
              <a:t>Natural broadening due to the Uncertainty Principle</a:t>
            </a:r>
          </a:p>
          <a:p>
            <a:pPr marL="933450" lvl="2" indent="-311150" defTabSz="408940">
              <a:spcBef>
                <a:spcPts val="2900"/>
              </a:spcBef>
              <a:defRPr sz="2520"/>
            </a:pPr>
            <a:r>
              <a:t>Thermal Doppler broadening: Thermal Boltzmann distribution of atoms / molecules </a:t>
            </a:r>
          </a:p>
          <a:p>
            <a:pPr marL="933450" lvl="2" indent="-311150" defTabSz="408940">
              <a:spcBef>
                <a:spcPts val="2900"/>
              </a:spcBef>
              <a:defRPr sz="2520"/>
            </a:pPr>
            <a:r>
              <a:t>Collisional broadening: The collision of other particles interrupts the emission process and shortens the time leading to an increase in the uncertainty of the energy emitted</a:t>
            </a:r>
          </a:p>
          <a:p>
            <a:pPr marL="933450" lvl="2" indent="-311150" defTabSz="408940">
              <a:spcBef>
                <a:spcPts val="2900"/>
              </a:spcBef>
              <a:defRPr sz="2520"/>
            </a:pPr>
            <a:r>
              <a:t>Zeeman splitting: Magnetic fields cause the spectral line emission to split into several features</a:t>
            </a:r>
          </a:p>
        </p:txBody>
      </p:sp>
      <p:pic>
        <p:nvPicPr>
          <p:cNvPr id="228" name="pasted-image.png"/>
          <p:cNvPicPr>
            <a:picLocks noChangeAspect="1"/>
          </p:cNvPicPr>
          <p:nvPr/>
        </p:nvPicPr>
        <p:blipFill>
          <a:blip r:embed="rId2">
            <a:extLst/>
          </a:blip>
          <a:stretch>
            <a:fillRect/>
          </a:stretch>
        </p:blipFill>
        <p:spPr>
          <a:xfrm>
            <a:off x="9707627" y="4598630"/>
            <a:ext cx="1677129" cy="276234"/>
          </a:xfrm>
          <a:prstGeom prst="rect">
            <a:avLst/>
          </a:prstGeom>
          <a:ln w="12700">
            <a:miter lim="400000"/>
          </a:ln>
        </p:spPr>
      </p:pic>
      <p:pic>
        <p:nvPicPr>
          <p:cNvPr id="229" name="pasted-image.png"/>
          <p:cNvPicPr>
            <a:picLocks noChangeAspect="1"/>
          </p:cNvPicPr>
          <p:nvPr/>
        </p:nvPicPr>
        <p:blipFill>
          <a:blip r:embed="rId3">
            <a:extLst/>
          </a:blip>
          <a:stretch>
            <a:fillRect/>
          </a:stretch>
        </p:blipFill>
        <p:spPr>
          <a:xfrm>
            <a:off x="9522690" y="705479"/>
            <a:ext cx="3083422" cy="1637042"/>
          </a:xfrm>
          <a:prstGeom prst="rect">
            <a:avLst/>
          </a:prstGeom>
          <a:ln w="12700">
            <a:miter lim="400000"/>
          </a:ln>
        </p:spPr>
      </p:pic>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 name="Shape 231"/>
          <p:cNvSpPr>
            <a:spLocks noGrp="1"/>
          </p:cNvSpPr>
          <p:nvPr>
            <p:ph type="title"/>
          </p:nvPr>
        </p:nvSpPr>
        <p:spPr>
          <a:prstGeom prst="rect">
            <a:avLst/>
          </a:prstGeom>
        </p:spPr>
        <p:txBody>
          <a:bodyPr/>
          <a:lstStyle>
            <a:lvl1pPr defTabSz="514095">
              <a:defRPr sz="7040"/>
            </a:lvl1pPr>
          </a:lstStyle>
          <a:p>
            <a:r>
              <a:t>Kinematics - Doppler Effect</a:t>
            </a:r>
          </a:p>
        </p:txBody>
      </p:sp>
      <p:sp>
        <p:nvSpPr>
          <p:cNvPr id="232" name="Shape 232"/>
          <p:cNvSpPr>
            <a:spLocks noGrp="1"/>
          </p:cNvSpPr>
          <p:nvPr>
            <p:ph type="body" idx="1"/>
          </p:nvPr>
        </p:nvSpPr>
        <p:spPr>
          <a:prstGeom prst="rect">
            <a:avLst/>
          </a:prstGeom>
        </p:spPr>
        <p:txBody>
          <a:bodyPr/>
          <a:lstStyle/>
          <a:p>
            <a:pPr marL="440055" indent="-440055" defTabSz="578358">
              <a:spcBef>
                <a:spcPts val="4100"/>
              </a:spcBef>
              <a:defRPr sz="2673"/>
            </a:pPr>
            <a:r>
              <a:t>Movement of an emitting source towards or away from the observer produces a shift in the frequency</a:t>
            </a:r>
          </a:p>
          <a:p>
            <a:pPr marL="880110" lvl="1" indent="-440055" defTabSz="578358">
              <a:spcBef>
                <a:spcPts val="4100"/>
              </a:spcBef>
              <a:defRPr sz="2673"/>
            </a:pPr>
            <a:r>
              <a:t>Analogous to the sound of a passing siren being distorted</a:t>
            </a:r>
          </a:p>
          <a:p>
            <a:pPr marL="440055" indent="-440055" defTabSz="578358">
              <a:spcBef>
                <a:spcPts val="4100"/>
              </a:spcBef>
              <a:defRPr sz="2673"/>
            </a:pPr>
            <a:r>
              <a:t>For observations in the Milky Way the differential rotation leads to a shift in the frequency</a:t>
            </a:r>
          </a:p>
          <a:p>
            <a:pPr marL="880110" lvl="1" indent="-440055" defTabSz="578358">
              <a:spcBef>
                <a:spcPts val="4100"/>
              </a:spcBef>
              <a:defRPr sz="2673"/>
            </a:pPr>
            <a:r>
              <a:t>Approaching sources are </a:t>
            </a:r>
            <a:r>
              <a:rPr>
                <a:solidFill>
                  <a:schemeClr val="accent1">
                    <a:satOff val="-3355"/>
                    <a:lumOff val="26614"/>
                  </a:schemeClr>
                </a:solidFill>
              </a:rPr>
              <a:t>blue                                         </a:t>
            </a:r>
            <a:r>
              <a:t>shifted - higher frequency / shorter                                                  wavelength                                                                          </a:t>
            </a:r>
          </a:p>
          <a:p>
            <a:pPr marL="880110" lvl="1" indent="-440055" defTabSz="578358">
              <a:spcBef>
                <a:spcPts val="4100"/>
              </a:spcBef>
              <a:defRPr sz="2673"/>
            </a:pPr>
            <a:r>
              <a:t>Receding sources are </a:t>
            </a:r>
            <a:r>
              <a:rPr>
                <a:solidFill>
                  <a:schemeClr val="accent5"/>
                </a:solidFill>
              </a:rPr>
              <a:t>red </a:t>
            </a:r>
            <a:r>
              <a:t>lower                                                frequency / longer wavelength</a:t>
            </a:r>
          </a:p>
        </p:txBody>
      </p:sp>
      <p:pic>
        <p:nvPicPr>
          <p:cNvPr id="233" name="image18.png"/>
          <p:cNvPicPr>
            <a:picLocks noChangeAspect="1"/>
          </p:cNvPicPr>
          <p:nvPr/>
        </p:nvPicPr>
        <p:blipFill>
          <a:blip r:embed="rId2">
            <a:extLst/>
          </a:blip>
          <a:stretch>
            <a:fillRect/>
          </a:stretch>
        </p:blipFill>
        <p:spPr>
          <a:xfrm>
            <a:off x="7448614" y="5886791"/>
            <a:ext cx="5395130" cy="3499957"/>
          </a:xfrm>
          <a:prstGeom prst="rect">
            <a:avLst/>
          </a:prstGeom>
          <a:ln w="12700">
            <a:miter lim="400000"/>
          </a:ln>
        </p:spPr>
      </p:pic>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 name="media1.mov"/>
          <p:cNvPicPr>
            <a:picLocks/>
          </p:cNvPicPr>
          <p:nvPr>
            <a:videoFile r:link="rId2"/>
            <p:extLst>
              <p:ext uri="{DAA4B4D4-6D71-4841-9C94-3DE7FCFB9230}">
                <p14:media xmlns:p14="http://schemas.microsoft.com/office/powerpoint/2010/main" r:embed="rId1"/>
              </p:ext>
            </p:extLst>
          </p:nvPr>
        </p:nvPicPr>
        <p:blipFill>
          <a:blip r:embed="rId4">
            <a:extLst/>
          </a:blip>
          <a:stretch>
            <a:fillRect/>
          </a:stretch>
        </p:blipFill>
        <p:spPr>
          <a:xfrm>
            <a:off x="1878470" y="1436387"/>
            <a:ext cx="9247860" cy="6935895"/>
          </a:xfrm>
          <a:prstGeom prst="rect">
            <a:avLst/>
          </a:prstGeom>
          <a:ln w="12700">
            <a:miter lim="400000"/>
          </a:ln>
        </p:spPr>
      </p:pic>
    </p:spTree>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235"/>
                                        </p:tgtEl>
                                        <p:attrNameLst>
                                          <p:attrName>style.visibility</p:attrName>
                                        </p:attrNameLst>
                                      </p:cBhvr>
                                      <p:to>
                                        <p:strVal val="visible"/>
                                      </p:to>
                                    </p:set>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10000" fill="hold"/>
                                        <p:tgtEl>
                                          <p:spTgt spid="235"/>
                                        </p:tgtEl>
                                      </p:cBhvr>
                                    </p:cmd>
                                  </p:childTnLst>
                                </p:cTn>
                              </p:par>
                            </p:childTnLst>
                          </p:cTn>
                        </p:par>
                      </p:childTnLst>
                    </p:cTn>
                  </p:par>
                  <p:par>
                    <p:cTn id="10" fill="hold">
                      <p:stCondLst>
                        <p:cond delay="indefinite"/>
                      </p:stCondLst>
                      <p:childTnLst>
                        <p:par>
                          <p:cTn id="11" fill="hold">
                            <p:stCondLst>
                              <p:cond delay="0"/>
                            </p:stCondLst>
                            <p:childTnLst>
                              <p:par>
                                <p:cTn id="12" presetID="3" presetClass="mediacall" presetSubtype="0" fill="hold" nodeType="clickEffect">
                                  <p:stCondLst>
                                    <p:cond delay="0"/>
                                  </p:stCondLst>
                                  <p:childTnLst>
                                    <p:cmd type="call" cmd="stop">
                                      <p:cBhvr>
                                        <p:cTn id="13" dur="1000" fill="hold"/>
                                        <p:tgtEl>
                                          <p:spTgt spid="23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4" fill="hold" display="0">
                  <p:stCondLst>
                    <p:cond delay="indefinite"/>
                  </p:stCondLst>
                </p:cTn>
                <p:tgtEl>
                  <p:spTgt spid="235"/>
                </p:tgtEl>
              </p:cMediaNode>
            </p:video>
          </p:childTnLst>
        </p:cTn>
      </p:par>
    </p:tnLst>
    <p:bldLst>
      <p:bldP spid="235" grpId="1" animBg="1" advAuto="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 name="Shape 237"/>
          <p:cNvSpPr>
            <a:spLocks noGrp="1"/>
          </p:cNvSpPr>
          <p:nvPr>
            <p:ph type="title"/>
          </p:nvPr>
        </p:nvSpPr>
        <p:spPr>
          <a:prstGeom prst="rect">
            <a:avLst/>
          </a:prstGeom>
        </p:spPr>
        <p:txBody>
          <a:bodyPr/>
          <a:lstStyle/>
          <a:p>
            <a:r>
              <a:t>Doppler Effect</a:t>
            </a:r>
          </a:p>
        </p:txBody>
      </p:sp>
      <p:sp>
        <p:nvSpPr>
          <p:cNvPr id="238" name="Shape 238"/>
          <p:cNvSpPr>
            <a:spLocks noGrp="1"/>
          </p:cNvSpPr>
          <p:nvPr>
            <p:ph type="body" idx="1"/>
          </p:nvPr>
        </p:nvSpPr>
        <p:spPr>
          <a:xfrm>
            <a:off x="650239" y="2401422"/>
            <a:ext cx="11704322" cy="6436927"/>
          </a:xfrm>
          <a:prstGeom prst="rect">
            <a:avLst/>
          </a:prstGeom>
        </p:spPr>
        <p:txBody>
          <a:bodyPr>
            <a:normAutofit lnSpcReduction="10000"/>
          </a:bodyPr>
          <a:lstStyle/>
          <a:p>
            <a:pPr marL="367760" indent="-367760" defTabSz="507187">
              <a:spcBef>
                <a:spcPts val="800"/>
              </a:spcBef>
              <a:defRPr sz="3432"/>
            </a:pPr>
            <a:r>
              <a:t>The Doppler effect allows us to determine the velocity that an object is moving towards or away from us known as the </a:t>
            </a:r>
            <a:r>
              <a:rPr b="1"/>
              <a:t>radial velocity</a:t>
            </a:r>
          </a:p>
          <a:p>
            <a:pPr marL="367760" indent="-367760" defTabSz="507187">
              <a:spcBef>
                <a:spcPts val="800"/>
              </a:spcBef>
              <a:defRPr sz="3432"/>
            </a:pPr>
            <a:r>
              <a:t>If you can measure the shift in the wavelength of a spectral line you can determine the radial velocity via:</a:t>
            </a:r>
          </a:p>
          <a:p>
            <a:pPr marL="367760" indent="-367760" defTabSz="507187">
              <a:spcBef>
                <a:spcPts val="800"/>
              </a:spcBef>
              <a:defRPr sz="3432"/>
            </a:pPr>
            <a:endParaRPr/>
          </a:p>
          <a:p>
            <a:pPr marL="367760" indent="-367760" defTabSz="507187">
              <a:spcBef>
                <a:spcPts val="800"/>
              </a:spcBef>
              <a:defRPr sz="3432"/>
            </a:pPr>
            <a:endParaRPr/>
          </a:p>
          <a:p>
            <a:pPr marL="365971" indent="-365971" defTabSz="507187">
              <a:spcBef>
                <a:spcPts val="700"/>
              </a:spcBef>
              <a:buSzPct val="75000"/>
              <a:buFontTx/>
              <a:defRPr sz="2964"/>
            </a:pPr>
            <a:r>
              <a:t>Where </a:t>
            </a:r>
            <a:r>
              <a:rPr i="1"/>
              <a:t>v</a:t>
            </a:r>
            <a:r>
              <a:t> is the relative radial velocity taken as positive for sources moving away from the observer and negative for sources moving towards the observer</a:t>
            </a:r>
          </a:p>
          <a:p>
            <a:pPr marL="365971" indent="-365971" defTabSz="507187">
              <a:spcBef>
                <a:spcPts val="700"/>
              </a:spcBef>
              <a:buSzPct val="75000"/>
              <a:buFontTx/>
              <a:defRPr sz="2964"/>
            </a:pPr>
            <a:r>
              <a:t>Knowing this we can map the distribution                                             of gas in the galaxy</a:t>
            </a:r>
          </a:p>
        </p:txBody>
      </p:sp>
      <p:pic>
        <p:nvPicPr>
          <p:cNvPr id="239" name="pasted-image.png"/>
          <p:cNvPicPr>
            <a:picLocks noChangeAspect="1"/>
          </p:cNvPicPr>
          <p:nvPr/>
        </p:nvPicPr>
        <p:blipFill>
          <a:blip r:embed="rId2">
            <a:extLst/>
          </a:blip>
          <a:stretch>
            <a:fillRect/>
          </a:stretch>
        </p:blipFill>
        <p:spPr>
          <a:xfrm>
            <a:off x="4963640" y="5262585"/>
            <a:ext cx="2523585" cy="1038413"/>
          </a:xfrm>
          <a:prstGeom prst="rect">
            <a:avLst/>
          </a:prstGeom>
          <a:ln w="12700">
            <a:miter lim="400000"/>
          </a:ln>
        </p:spPr>
      </p:pic>
      <p:pic>
        <p:nvPicPr>
          <p:cNvPr id="240" name="image21.png"/>
          <p:cNvPicPr>
            <a:picLocks noChangeAspect="1"/>
          </p:cNvPicPr>
          <p:nvPr/>
        </p:nvPicPr>
        <p:blipFill>
          <a:blip r:embed="rId3">
            <a:extLst/>
          </a:blip>
          <a:stretch>
            <a:fillRect/>
          </a:stretch>
        </p:blipFill>
        <p:spPr>
          <a:xfrm>
            <a:off x="9217680" y="7411594"/>
            <a:ext cx="3300194" cy="2147633"/>
          </a:xfrm>
          <a:prstGeom prst="rect">
            <a:avLst/>
          </a:prstGeom>
          <a:ln w="12700">
            <a:miter lim="400000"/>
          </a:ln>
        </p:spPr>
      </p:pic>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Shape 131"/>
          <p:cNvSpPr>
            <a:spLocks noGrp="1"/>
          </p:cNvSpPr>
          <p:nvPr>
            <p:ph type="title"/>
          </p:nvPr>
        </p:nvSpPr>
        <p:spPr>
          <a:prstGeom prst="rect">
            <a:avLst/>
          </a:prstGeom>
        </p:spPr>
        <p:txBody>
          <a:bodyPr/>
          <a:lstStyle/>
          <a:p>
            <a:r>
              <a:t>Spectral line science</a:t>
            </a:r>
          </a:p>
        </p:txBody>
      </p:sp>
      <p:sp>
        <p:nvSpPr>
          <p:cNvPr id="132" name="Shape 132"/>
          <p:cNvSpPr>
            <a:spLocks noGrp="1"/>
          </p:cNvSpPr>
          <p:nvPr>
            <p:ph type="body" idx="1"/>
          </p:nvPr>
        </p:nvSpPr>
        <p:spPr>
          <a:prstGeom prst="rect">
            <a:avLst/>
          </a:prstGeom>
        </p:spPr>
        <p:txBody>
          <a:bodyPr>
            <a:normAutofit lnSpcReduction="10000"/>
          </a:bodyPr>
          <a:lstStyle/>
          <a:p>
            <a:pPr marL="342264" indent="-342264" defTabSz="449833">
              <a:spcBef>
                <a:spcPts val="3200"/>
              </a:spcBef>
              <a:defRPr sz="2772"/>
            </a:pPr>
            <a:r>
              <a:t>Kinematics</a:t>
            </a:r>
          </a:p>
          <a:p>
            <a:pPr marL="684529" lvl="1" indent="-342264" defTabSz="449833">
              <a:spcBef>
                <a:spcPts val="3200"/>
              </a:spcBef>
              <a:defRPr sz="2772"/>
            </a:pPr>
            <a:r>
              <a:t>Doppler velocities + proper motions = 3D dynamics</a:t>
            </a:r>
          </a:p>
          <a:p>
            <a:pPr marL="342264" indent="-342264" defTabSz="449833">
              <a:spcBef>
                <a:spcPts val="3200"/>
              </a:spcBef>
              <a:defRPr sz="2772"/>
            </a:pPr>
            <a:r>
              <a:t>Conditions</a:t>
            </a:r>
          </a:p>
          <a:p>
            <a:pPr marL="684529" lvl="1" indent="-342264" defTabSz="449833">
              <a:spcBef>
                <a:spcPts val="3200"/>
              </a:spcBef>
              <a:defRPr sz="2772"/>
            </a:pPr>
            <a:r>
              <a:t>Temperature, pressure number density, radiation</a:t>
            </a:r>
          </a:p>
          <a:p>
            <a:pPr marL="342264" indent="-342264" defTabSz="449833">
              <a:spcBef>
                <a:spcPts val="3200"/>
              </a:spcBef>
              <a:defRPr sz="2772"/>
            </a:pPr>
            <a:r>
              <a:t>Chemistry</a:t>
            </a:r>
          </a:p>
          <a:p>
            <a:pPr marL="684529" lvl="1" indent="-342264" defTabSz="449833">
              <a:spcBef>
                <a:spcPts val="3200"/>
              </a:spcBef>
              <a:defRPr sz="2772"/>
            </a:pPr>
            <a:r>
              <a:t>Composition, evolution</a:t>
            </a:r>
          </a:p>
          <a:p>
            <a:pPr marL="342264" indent="-342264" defTabSz="449833">
              <a:spcBef>
                <a:spcPts val="3200"/>
              </a:spcBef>
              <a:defRPr sz="2772"/>
            </a:pPr>
            <a:r>
              <a:t>Fundamental physics</a:t>
            </a:r>
          </a:p>
          <a:p>
            <a:pPr marL="684529" lvl="1" indent="-342264" defTabSz="449833">
              <a:spcBef>
                <a:spcPts val="3200"/>
              </a:spcBef>
              <a:defRPr sz="2772"/>
            </a:pPr>
            <a:r>
              <a:t>Magnetic fields, maser physics …</a:t>
            </a: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2" name="GalaxyRot.mov"/>
          <p:cNvPicPr>
            <a:picLocks/>
          </p:cNvPicPr>
          <p:nvPr>
            <a:videoFile r:link="rId2"/>
            <p:extLst>
              <p:ext uri="{DAA4B4D4-6D71-4841-9C94-3DE7FCFB9230}">
                <p14:media xmlns:p14="http://schemas.microsoft.com/office/powerpoint/2010/main" r:embed="rId1"/>
              </p:ext>
            </p:extLst>
          </p:nvPr>
        </p:nvPicPr>
        <p:blipFill>
          <a:blip r:embed="rId4">
            <a:extLst/>
          </a:blip>
          <a:stretch>
            <a:fillRect/>
          </a:stretch>
        </p:blipFill>
        <p:spPr>
          <a:xfrm>
            <a:off x="600034" y="0"/>
            <a:ext cx="11466066" cy="9753601"/>
          </a:xfrm>
          <a:prstGeom prst="rect">
            <a:avLst/>
          </a:prstGeom>
          <a:ln w="12700">
            <a:miter lim="400000"/>
          </a:ln>
        </p:spPr>
      </p:pic>
    </p:spTree>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649999" fill="hold"/>
                                        <p:tgtEl>
                                          <p:spTgt spid="24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242"/>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Shape 244"/>
          <p:cNvSpPr>
            <a:spLocks noGrp="1"/>
          </p:cNvSpPr>
          <p:nvPr>
            <p:ph type="title"/>
          </p:nvPr>
        </p:nvSpPr>
        <p:spPr>
          <a:prstGeom prst="rect">
            <a:avLst/>
          </a:prstGeom>
        </p:spPr>
        <p:txBody>
          <a:bodyPr/>
          <a:lstStyle>
            <a:lvl1pPr>
              <a:defRPr sz="5400"/>
            </a:lvl1pPr>
          </a:lstStyle>
          <a:p>
            <a:r>
              <a:t>Doppler Effect in HI (21 cm) Emission</a:t>
            </a:r>
          </a:p>
        </p:txBody>
      </p:sp>
      <p:sp>
        <p:nvSpPr>
          <p:cNvPr id="245" name="Shape 245"/>
          <p:cNvSpPr/>
          <p:nvPr/>
        </p:nvSpPr>
        <p:spPr>
          <a:xfrm>
            <a:off x="-1" y="8067727"/>
            <a:ext cx="13004801" cy="2111249"/>
          </a:xfrm>
          <a:prstGeom prst="rect">
            <a:avLst/>
          </a:prstGeom>
          <a:ln w="12700">
            <a:miter lim="400000"/>
          </a:ln>
          <a:extLst>
            <a:ext uri="{C572A759-6A51-4108-AA02-DFA0A04FC94B}">
              <ma14:wrappingTextBoxFlag xmlns:ma14="http://schemas.microsoft.com/office/mac/drawingml/2011/main" val="1"/>
            </a:ext>
          </a:extLst>
        </p:spPr>
        <p:txBody>
          <a:bodyPr lIns="65023" tIns="65023" rIns="65023" bIns="65023">
            <a:spAutoFit/>
          </a:bodyPr>
          <a:lstStyle>
            <a:lvl1pPr algn="l" defTabSz="650240">
              <a:defRPr sz="2200">
                <a:latin typeface="Calibri"/>
                <a:ea typeface="Calibri"/>
                <a:cs typeface="Calibri"/>
                <a:sym typeface="Calibri"/>
              </a:defRPr>
            </a:lvl1pPr>
          </a:lstStyle>
          <a:p>
            <a:r>
              <a:t> HI emission integrated over the velocity range -400 &lt; v &lt; +400 km/s in the LAB dataset, shown in Aitoff projection. The Galactic centre is in the middle. The integrated emission (0 &lt; NH &lt; 2·1022 cm^(-2), logarithmic scale) yields column densities under the assumption of optical transparency; this assumption may be violated at latitudes within about 10° of the Galactic equator. (Kalberla et al. 2005)</a:t>
            </a:r>
          </a:p>
        </p:txBody>
      </p:sp>
      <p:pic>
        <p:nvPicPr>
          <p:cNvPr id="246" name="media2.mpg"/>
          <p:cNvPicPr>
            <a:picLocks/>
          </p:cNvPicPr>
          <p:nvPr>
            <a:videoFile r:link="rId2"/>
            <p:extLst>
              <p:ext uri="{DAA4B4D4-6D71-4841-9C94-3DE7FCFB9230}">
                <p14:media xmlns:p14="http://schemas.microsoft.com/office/powerpoint/2010/main" r:embed="rId1"/>
              </p:ext>
            </p:extLst>
          </p:nvPr>
        </p:nvPicPr>
        <p:blipFill>
          <a:blip r:embed="rId5">
            <a:extLst/>
          </a:blip>
          <a:stretch>
            <a:fillRect/>
          </a:stretch>
        </p:blipFill>
        <p:spPr>
          <a:xfrm>
            <a:off x="-1" y="1758809"/>
            <a:ext cx="13004801" cy="6357903"/>
          </a:xfrm>
          <a:prstGeom prst="rect">
            <a:avLst/>
          </a:prstGeom>
          <a:ln w="12700">
            <a:miter lim="400000"/>
          </a:ln>
        </p:spPr>
      </p:pic>
    </p:spTree>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085" fill="hold"/>
                                        <p:tgtEl>
                                          <p:spTgt spid="246"/>
                                        </p:tgtEl>
                                      </p:cBhvr>
                                    </p:cmd>
                                  </p:childTnLst>
                                </p:cTn>
                              </p:par>
                            </p:childTnLst>
                          </p:cTn>
                        </p:par>
                      </p:childTnLst>
                    </p:cTn>
                  </p:par>
                  <p:par>
                    <p:cTn id="7" fill="hold">
                      <p:stCondLst>
                        <p:cond delay="indefinite"/>
                      </p:stCondLst>
                      <p:childTnLst>
                        <p:par>
                          <p:cTn id="8" fill="hold">
                            <p:stCondLst>
                              <p:cond delay="0"/>
                            </p:stCondLst>
                            <p:childTnLst>
                              <p:par>
                                <p:cTn id="9" presetID="3" presetClass="mediacall" presetSubtype="0" fill="hold" nodeType="clickEffect">
                                  <p:stCondLst>
                                    <p:cond delay="0"/>
                                  </p:stCondLst>
                                  <p:childTnLst>
                                    <p:cmd type="call" cmd="stop">
                                      <p:cBhvr>
                                        <p:cTn id="10" dur="1000" fill="hold"/>
                                        <p:tgtEl>
                                          <p:spTgt spid="24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246"/>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Shape 250"/>
          <p:cNvSpPr>
            <a:spLocks noGrp="1"/>
          </p:cNvSpPr>
          <p:nvPr>
            <p:ph type="title"/>
          </p:nvPr>
        </p:nvSpPr>
        <p:spPr>
          <a:prstGeom prst="rect">
            <a:avLst/>
          </a:prstGeom>
        </p:spPr>
        <p:txBody>
          <a:bodyPr/>
          <a:lstStyle>
            <a:lvl1pPr>
              <a:defRPr sz="5400"/>
            </a:lvl1pPr>
          </a:lstStyle>
          <a:p>
            <a:r>
              <a:t>Kinematic distance ambiguity</a:t>
            </a:r>
          </a:p>
        </p:txBody>
      </p:sp>
      <p:grpSp>
        <p:nvGrpSpPr>
          <p:cNvPr id="253" name="Group 253"/>
          <p:cNvGrpSpPr/>
          <p:nvPr/>
        </p:nvGrpSpPr>
        <p:grpSpPr>
          <a:xfrm>
            <a:off x="1830108" y="5227036"/>
            <a:ext cx="9344584" cy="5343194"/>
            <a:chOff x="0" y="0"/>
            <a:chExt cx="9344583" cy="5343193"/>
          </a:xfrm>
        </p:grpSpPr>
        <p:pic>
          <p:nvPicPr>
            <p:cNvPr id="251" name="image22.png"/>
            <p:cNvPicPr>
              <a:picLocks noChangeAspect="1"/>
            </p:cNvPicPr>
            <p:nvPr/>
          </p:nvPicPr>
          <p:blipFill>
            <a:blip r:embed="rId3">
              <a:extLst/>
            </a:blip>
            <a:stretch>
              <a:fillRect/>
            </a:stretch>
          </p:blipFill>
          <p:spPr>
            <a:xfrm>
              <a:off x="0" y="0"/>
              <a:ext cx="9344584" cy="5139162"/>
            </a:xfrm>
            <a:prstGeom prst="rect">
              <a:avLst/>
            </a:prstGeom>
            <a:ln w="12700" cap="flat">
              <a:noFill/>
              <a:miter lim="400000"/>
            </a:ln>
            <a:effectLst/>
          </p:spPr>
        </p:pic>
        <p:sp>
          <p:nvSpPr>
            <p:cNvPr id="252" name="Shape 252"/>
            <p:cNvSpPr/>
            <p:nvPr/>
          </p:nvSpPr>
          <p:spPr>
            <a:xfrm>
              <a:off x="288413" y="3804989"/>
              <a:ext cx="8806213" cy="1538205"/>
            </a:xfrm>
            <a:prstGeom prst="rect">
              <a:avLst/>
            </a:prstGeom>
            <a:solidFill>
              <a:srgbClr val="FFFFFF"/>
            </a:solidFill>
            <a:ln w="12700" cap="flat">
              <a:noFill/>
              <a:miter lim="400000"/>
            </a:ln>
            <a:effectLst/>
          </p:spPr>
          <p:txBody>
            <a:bodyPr wrap="square" lIns="65023" tIns="65023" rIns="65023" bIns="65023" numCol="1" anchor="ctr">
              <a:noAutofit/>
            </a:bodyPr>
            <a:lstStyle/>
            <a:p>
              <a:pPr defTabSz="650240">
                <a:defRPr sz="2400">
                  <a:solidFill>
                    <a:srgbClr val="FFFFFF"/>
                  </a:solidFill>
                  <a:latin typeface="Calibri"/>
                  <a:ea typeface="Calibri"/>
                  <a:cs typeface="Calibri"/>
                  <a:sym typeface="Calibri"/>
                </a:defRPr>
              </a:pPr>
              <a:endParaRPr/>
            </a:p>
          </p:txBody>
        </p:sp>
      </p:grpSp>
      <p:sp>
        <p:nvSpPr>
          <p:cNvPr id="254" name="Shape 254"/>
          <p:cNvSpPr/>
          <p:nvPr/>
        </p:nvSpPr>
        <p:spPr>
          <a:xfrm>
            <a:off x="539722" y="2616893"/>
            <a:ext cx="11704322" cy="22606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44500" indent="-444500" algn="l">
              <a:buSzPct val="75000"/>
              <a:buChar char="•"/>
              <a:defRPr sz="2800"/>
            </a:pPr>
            <a:r>
              <a:t>The velocity can be used to determine the distance to a source assuming some model of how the Galaxy rotates</a:t>
            </a:r>
          </a:p>
          <a:p>
            <a:pPr marL="444500" indent="-444500" algn="l">
              <a:buSzPct val="75000"/>
              <a:buChar char="•"/>
              <a:defRPr sz="2800"/>
            </a:pPr>
            <a:r>
              <a:t>This is called the </a:t>
            </a:r>
            <a:r>
              <a:rPr b="1">
                <a:latin typeface="Helvetica"/>
                <a:ea typeface="Helvetica"/>
                <a:cs typeface="Helvetica"/>
                <a:sym typeface="Helvetica"/>
              </a:rPr>
              <a:t>kinematic distance</a:t>
            </a:r>
          </a:p>
          <a:p>
            <a:pPr marL="444500" indent="-444500" algn="l">
              <a:buSzPct val="75000"/>
              <a:buChar char="•"/>
              <a:defRPr sz="2800"/>
            </a:pPr>
            <a:r>
              <a:t>Unfortunately the geometry gives rise to a degeneracy where a source may be located at either a </a:t>
            </a:r>
            <a:r>
              <a:rPr b="1">
                <a:latin typeface="Helvetica"/>
                <a:ea typeface="Helvetica"/>
                <a:cs typeface="Helvetica"/>
                <a:sym typeface="Helvetica"/>
              </a:rPr>
              <a:t>near</a:t>
            </a:r>
            <a:r>
              <a:t> or </a:t>
            </a:r>
            <a:r>
              <a:rPr b="1">
                <a:latin typeface="Helvetica"/>
                <a:ea typeface="Helvetica"/>
                <a:cs typeface="Helvetica"/>
                <a:sym typeface="Helvetica"/>
              </a:rPr>
              <a:t>far </a:t>
            </a:r>
            <a:r>
              <a:t>kinematic distance</a:t>
            </a: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 name="Shape 258"/>
          <p:cNvSpPr>
            <a:spLocks noGrp="1"/>
          </p:cNvSpPr>
          <p:nvPr>
            <p:ph type="title"/>
          </p:nvPr>
        </p:nvSpPr>
        <p:spPr>
          <a:prstGeom prst="rect">
            <a:avLst/>
          </a:prstGeom>
        </p:spPr>
        <p:txBody>
          <a:bodyPr/>
          <a:lstStyle/>
          <a:p>
            <a:r>
              <a:t>Other Emission Mechanisms</a:t>
            </a:r>
          </a:p>
        </p:txBody>
      </p:sp>
      <p:sp>
        <p:nvSpPr>
          <p:cNvPr id="259" name="Shape 259"/>
          <p:cNvSpPr>
            <a:spLocks noGrp="1"/>
          </p:cNvSpPr>
          <p:nvPr>
            <p:ph type="body" idx="1"/>
          </p:nvPr>
        </p:nvSpPr>
        <p:spPr>
          <a:xfrm>
            <a:off x="650239" y="2275840"/>
            <a:ext cx="11704322" cy="6436926"/>
          </a:xfrm>
          <a:prstGeom prst="rect">
            <a:avLst/>
          </a:prstGeom>
        </p:spPr>
        <p:txBody>
          <a:bodyPr/>
          <a:lstStyle/>
          <a:p>
            <a:pPr marL="0" indent="0">
              <a:lnSpc>
                <a:spcPct val="80000"/>
              </a:lnSpc>
              <a:spcBef>
                <a:spcPts val="900"/>
              </a:spcBef>
              <a:buSzTx/>
              <a:buNone/>
              <a:defRPr sz="4000"/>
            </a:pPr>
            <a:r>
              <a:t>We have only looked at how atoms and molecules emit spectral line radiation and heated objects emit blackbody emission but their exists many other emission mechanisms such as:</a:t>
            </a:r>
          </a:p>
          <a:p>
            <a:pPr marL="472965" indent="-472965">
              <a:lnSpc>
                <a:spcPct val="80000"/>
              </a:lnSpc>
              <a:spcBef>
                <a:spcPts val="900"/>
              </a:spcBef>
              <a:defRPr sz="4000" b="1"/>
            </a:pPr>
            <a:r>
              <a:t>Maser emission</a:t>
            </a:r>
          </a:p>
          <a:p>
            <a:pPr marL="845819" lvl="1" indent="-388619">
              <a:lnSpc>
                <a:spcPct val="80000"/>
              </a:lnSpc>
              <a:spcBef>
                <a:spcPts val="800"/>
              </a:spcBef>
              <a:defRPr sz="3400"/>
            </a:pPr>
            <a:r>
              <a:t>Stimulated emission of an inverted population</a:t>
            </a:r>
          </a:p>
          <a:p>
            <a:pPr marL="472965" indent="-472965">
              <a:lnSpc>
                <a:spcPct val="80000"/>
              </a:lnSpc>
              <a:spcBef>
                <a:spcPts val="900"/>
              </a:spcBef>
              <a:defRPr sz="4000" b="1"/>
            </a:pPr>
            <a:r>
              <a:t>Synchrotron emission</a:t>
            </a:r>
          </a:p>
          <a:p>
            <a:pPr marL="845819" lvl="1" indent="-388619">
              <a:lnSpc>
                <a:spcPct val="80000"/>
              </a:lnSpc>
              <a:spcBef>
                <a:spcPts val="800"/>
              </a:spcBef>
              <a:defRPr sz="3400"/>
            </a:pPr>
            <a:r>
              <a:t>Electrons spiralling around magnetic fields</a:t>
            </a:r>
          </a:p>
          <a:p>
            <a:pPr marL="472965" indent="-472965">
              <a:lnSpc>
                <a:spcPct val="80000"/>
              </a:lnSpc>
              <a:spcBef>
                <a:spcPts val="900"/>
              </a:spcBef>
              <a:defRPr sz="4000" b="1"/>
            </a:pPr>
            <a:r>
              <a:t>Thermal Bremsstrahlung </a:t>
            </a:r>
            <a:r>
              <a:rPr b="0"/>
              <a:t>(free-free) emission </a:t>
            </a:r>
          </a:p>
          <a:p>
            <a:pPr marL="845819" lvl="1" indent="-388619">
              <a:lnSpc>
                <a:spcPct val="80000"/>
              </a:lnSpc>
              <a:spcBef>
                <a:spcPts val="800"/>
              </a:spcBef>
              <a:defRPr sz="3400"/>
            </a:pPr>
            <a:r>
              <a:t>Electrostatic interactions in ionised (HII) regions</a:t>
            </a: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1" name="image33.gif" descr="brems_anim.gif"/>
          <p:cNvPicPr>
            <a:picLocks/>
          </p:cNvPicPr>
          <p:nvPr/>
        </p:nvPicPr>
        <p:blipFill>
          <a:blip r:embed="rId3">
            <a:extLst/>
          </a:blip>
          <a:stretch>
            <a:fillRect/>
          </a:stretch>
        </p:blipFill>
        <p:spPr>
          <a:xfrm>
            <a:off x="8849294" y="6786895"/>
            <a:ext cx="2777135" cy="1805138"/>
          </a:xfrm>
          <a:prstGeom prst="rect">
            <a:avLst/>
          </a:prstGeom>
          <a:ln w="12700">
            <a:miter lim="400000"/>
          </a:ln>
        </p:spPr>
      </p:pic>
      <p:pic>
        <p:nvPicPr>
          <p:cNvPr id="262" name="image34.gif" descr="maser_anim.gif"/>
          <p:cNvPicPr>
            <a:picLocks/>
          </p:cNvPicPr>
          <p:nvPr/>
        </p:nvPicPr>
        <p:blipFill>
          <a:blip r:embed="rId4">
            <a:extLst/>
          </a:blip>
          <a:stretch>
            <a:fillRect/>
          </a:stretch>
        </p:blipFill>
        <p:spPr>
          <a:xfrm>
            <a:off x="7885976" y="1092983"/>
            <a:ext cx="4179586" cy="1902337"/>
          </a:xfrm>
          <a:prstGeom prst="rect">
            <a:avLst/>
          </a:prstGeom>
          <a:ln w="12700">
            <a:miter lim="400000"/>
          </a:ln>
        </p:spPr>
      </p:pic>
      <p:pic>
        <p:nvPicPr>
          <p:cNvPr id="263" name="image35.gif" descr="synch_anim.gif"/>
          <p:cNvPicPr>
            <a:picLocks/>
          </p:cNvPicPr>
          <p:nvPr/>
        </p:nvPicPr>
        <p:blipFill>
          <a:blip r:embed="rId5">
            <a:extLst/>
          </a:blip>
          <a:stretch>
            <a:fillRect/>
          </a:stretch>
        </p:blipFill>
        <p:spPr>
          <a:xfrm>
            <a:off x="7589246" y="3425333"/>
            <a:ext cx="5415554" cy="2902934"/>
          </a:xfrm>
          <a:prstGeom prst="rect">
            <a:avLst/>
          </a:prstGeom>
          <a:ln w="12700">
            <a:miter lim="400000"/>
          </a:ln>
        </p:spPr>
      </p:pic>
      <p:sp>
        <p:nvSpPr>
          <p:cNvPr id="264" name="Shape 264"/>
          <p:cNvSpPr/>
          <p:nvPr/>
        </p:nvSpPr>
        <p:spPr>
          <a:xfrm>
            <a:off x="552857" y="807652"/>
            <a:ext cx="7415101" cy="2263649"/>
          </a:xfrm>
          <a:prstGeom prst="rect">
            <a:avLst/>
          </a:prstGeom>
          <a:ln w="12700">
            <a:miter lim="400000"/>
          </a:ln>
          <a:extLst>
            <a:ext uri="{C572A759-6A51-4108-AA02-DFA0A04FC94B}">
              <ma14:wrappingTextBoxFlag xmlns:ma14="http://schemas.microsoft.com/office/mac/drawingml/2011/main" val="1"/>
            </a:ext>
          </a:extLst>
        </p:spPr>
        <p:txBody>
          <a:bodyPr lIns="65023" tIns="65023" rIns="65023" bIns="65023">
            <a:spAutoFit/>
          </a:bodyPr>
          <a:lstStyle/>
          <a:p>
            <a:pPr algn="l" defTabSz="650240">
              <a:defRPr sz="2400" b="1">
                <a:latin typeface="Calibri"/>
                <a:ea typeface="Calibri"/>
                <a:cs typeface="Calibri"/>
                <a:sym typeface="Calibri"/>
              </a:defRPr>
            </a:pPr>
            <a:r>
              <a:t>Maser</a:t>
            </a:r>
            <a:r>
              <a:rPr b="0"/>
              <a:t> </a:t>
            </a:r>
            <a:r>
              <a:t>emission</a:t>
            </a:r>
          </a:p>
          <a:p>
            <a:pPr algn="l" defTabSz="650240">
              <a:defRPr sz="2400">
                <a:latin typeface="Calibri"/>
                <a:ea typeface="Calibri"/>
                <a:cs typeface="Calibri"/>
                <a:sym typeface="Calibri"/>
              </a:defRPr>
            </a:pPr>
            <a:r>
              <a:t>A group of molecules are pumped into an excited state. When photons with an energy equal to the energy separation between E1 and E2 pass it stimulates a cascade. Leads to discrete emission.</a:t>
            </a:r>
          </a:p>
        </p:txBody>
      </p:sp>
      <p:sp>
        <p:nvSpPr>
          <p:cNvPr id="265" name="Shape 265"/>
          <p:cNvSpPr/>
          <p:nvPr/>
        </p:nvSpPr>
        <p:spPr>
          <a:xfrm>
            <a:off x="552855" y="3067567"/>
            <a:ext cx="7333120" cy="3330449"/>
          </a:xfrm>
          <a:prstGeom prst="rect">
            <a:avLst/>
          </a:prstGeom>
          <a:ln w="12700">
            <a:miter lim="400000"/>
          </a:ln>
          <a:extLst>
            <a:ext uri="{C572A759-6A51-4108-AA02-DFA0A04FC94B}">
              <ma14:wrappingTextBoxFlag xmlns:ma14="http://schemas.microsoft.com/office/mac/drawingml/2011/main" val="1"/>
            </a:ext>
          </a:extLst>
        </p:spPr>
        <p:txBody>
          <a:bodyPr lIns="65023" tIns="65023" rIns="65023" bIns="65023">
            <a:spAutoFit/>
          </a:bodyPr>
          <a:lstStyle/>
          <a:p>
            <a:pPr algn="l" defTabSz="650240">
              <a:defRPr sz="2400" b="1">
                <a:latin typeface="Calibri"/>
                <a:ea typeface="Calibri"/>
                <a:cs typeface="Calibri"/>
                <a:sym typeface="Calibri"/>
              </a:defRPr>
            </a:pPr>
            <a:r>
              <a:t>Synchrotron emission</a:t>
            </a:r>
          </a:p>
          <a:p>
            <a:pPr algn="l" defTabSz="650240">
              <a:defRPr sz="2400">
                <a:latin typeface="Calibri"/>
                <a:ea typeface="Calibri"/>
                <a:cs typeface="Calibri"/>
                <a:sym typeface="Calibri"/>
              </a:defRPr>
            </a:pPr>
            <a:r>
              <a:t>As a charged particle (normally electrons) spirals around a magnetic field it will release photons. The frequency is directly related to the speed of the particle, very fast (relativistic) electrons are required. The particle looses energy as it emits photons and slows thus releasing energy at longer wavelengths.</a:t>
            </a:r>
          </a:p>
        </p:txBody>
      </p:sp>
      <p:sp>
        <p:nvSpPr>
          <p:cNvPr id="266" name="Shape 266"/>
          <p:cNvSpPr/>
          <p:nvPr/>
        </p:nvSpPr>
        <p:spPr>
          <a:xfrm>
            <a:off x="634838" y="6278269"/>
            <a:ext cx="7333120" cy="2619249"/>
          </a:xfrm>
          <a:prstGeom prst="rect">
            <a:avLst/>
          </a:prstGeom>
          <a:ln w="12700">
            <a:miter lim="400000"/>
          </a:ln>
          <a:extLst>
            <a:ext uri="{C572A759-6A51-4108-AA02-DFA0A04FC94B}">
              <ma14:wrappingTextBoxFlag xmlns:ma14="http://schemas.microsoft.com/office/mac/drawingml/2011/main" val="1"/>
            </a:ext>
          </a:extLst>
        </p:spPr>
        <p:txBody>
          <a:bodyPr lIns="65023" tIns="65023" rIns="65023" bIns="65023">
            <a:spAutoFit/>
          </a:bodyPr>
          <a:lstStyle/>
          <a:p>
            <a:pPr algn="l" defTabSz="650240">
              <a:defRPr sz="2400" b="1">
                <a:latin typeface="Calibri"/>
                <a:ea typeface="Calibri"/>
                <a:cs typeface="Calibri"/>
                <a:sym typeface="Calibri"/>
              </a:defRPr>
            </a:pPr>
            <a:r>
              <a:t>Free-Free emission </a:t>
            </a:r>
          </a:p>
          <a:p>
            <a:pPr algn="l" defTabSz="650240">
              <a:defRPr sz="2400">
                <a:latin typeface="Calibri"/>
                <a:ea typeface="Calibri"/>
                <a:cs typeface="Calibri"/>
                <a:sym typeface="Calibri"/>
              </a:defRPr>
            </a:pPr>
            <a:r>
              <a:t>Unlike the previous two this is a thermal emission mechanism (depends on temperature). In an ionised gas (plasma) charged particles undergo interactions. Electrons can be accelerated by charged particles. A wide range of frequencies are generated based on the speed.</a:t>
            </a:r>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 name="Shape 270"/>
          <p:cNvSpPr>
            <a:spLocks noGrp="1"/>
          </p:cNvSpPr>
          <p:nvPr>
            <p:ph type="title"/>
          </p:nvPr>
        </p:nvSpPr>
        <p:spPr>
          <a:prstGeom prst="rect">
            <a:avLst/>
          </a:prstGeom>
        </p:spPr>
        <p:txBody>
          <a:bodyPr/>
          <a:lstStyle/>
          <a:p>
            <a:r>
              <a:t>HI absorption</a:t>
            </a:r>
          </a:p>
        </p:txBody>
      </p:sp>
      <p:sp>
        <p:nvSpPr>
          <p:cNvPr id="271" name="Shape 271"/>
          <p:cNvSpPr/>
          <p:nvPr/>
        </p:nvSpPr>
        <p:spPr>
          <a:xfrm>
            <a:off x="6438900" y="4648199"/>
            <a:ext cx="127000" cy="457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lnSpc>
                <a:spcPts val="2800"/>
              </a:lnSpc>
              <a:defRPr sz="1200">
                <a:latin typeface="Times"/>
                <a:ea typeface="Times"/>
                <a:cs typeface="Times"/>
                <a:sym typeface="Times"/>
              </a:defRPr>
            </a:pPr>
            <a:endParaRPr/>
          </a:p>
        </p:txBody>
      </p:sp>
      <p:sp>
        <p:nvSpPr>
          <p:cNvPr id="272" name="Shape 272"/>
          <p:cNvSpPr/>
          <p:nvPr/>
        </p:nvSpPr>
        <p:spPr>
          <a:xfrm>
            <a:off x="6565900" y="4775199"/>
            <a:ext cx="127000" cy="457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lnSpc>
                <a:spcPts val="2800"/>
              </a:lnSpc>
              <a:defRPr sz="1200">
                <a:latin typeface="Times"/>
                <a:ea typeface="Times"/>
                <a:cs typeface="Times"/>
                <a:sym typeface="Times"/>
              </a:defRPr>
            </a:pPr>
            <a:endParaRPr/>
          </a:p>
        </p:txBody>
      </p:sp>
      <p:grpSp>
        <p:nvGrpSpPr>
          <p:cNvPr id="275" name="Group 275"/>
          <p:cNvGrpSpPr/>
          <p:nvPr/>
        </p:nvGrpSpPr>
        <p:grpSpPr>
          <a:xfrm>
            <a:off x="3590230" y="2299607"/>
            <a:ext cx="9252021" cy="6122856"/>
            <a:chOff x="0" y="0"/>
            <a:chExt cx="9252020" cy="6122854"/>
          </a:xfrm>
        </p:grpSpPr>
        <p:pic>
          <p:nvPicPr>
            <p:cNvPr id="273" name="pasted-image.pdf"/>
            <p:cNvPicPr>
              <a:picLocks noChangeAspect="1"/>
            </p:cNvPicPr>
            <p:nvPr/>
          </p:nvPicPr>
          <p:blipFill>
            <a:blip r:embed="rId2">
              <a:extLst/>
            </a:blip>
            <a:stretch>
              <a:fillRect/>
            </a:stretch>
          </p:blipFill>
          <p:spPr>
            <a:xfrm>
              <a:off x="680360" y="0"/>
              <a:ext cx="8571661" cy="6122855"/>
            </a:xfrm>
            <a:prstGeom prst="rect">
              <a:avLst/>
            </a:prstGeom>
            <a:ln w="12700" cap="flat">
              <a:noFill/>
              <a:miter lim="400000"/>
            </a:ln>
            <a:effectLst/>
          </p:spPr>
        </p:pic>
        <p:sp>
          <p:nvSpPr>
            <p:cNvPr id="274" name="Shape 274"/>
            <p:cNvSpPr/>
            <p:nvPr/>
          </p:nvSpPr>
          <p:spPr>
            <a:xfrm>
              <a:off x="0" y="502241"/>
              <a:ext cx="2170011" cy="2630481"/>
            </a:xfrm>
            <a:prstGeom prst="rect">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sp>
        <p:nvSpPr>
          <p:cNvPr id="276" name="Shape 276"/>
          <p:cNvSpPr/>
          <p:nvPr/>
        </p:nvSpPr>
        <p:spPr>
          <a:xfrm>
            <a:off x="189115" y="2574127"/>
            <a:ext cx="5098035" cy="1397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444500" indent="-444500" algn="l">
              <a:buSzPct val="75000"/>
              <a:buChar char="•"/>
              <a:defRPr sz="2800"/>
            </a:pPr>
            <a:r>
              <a:t>Radio continuum grey scale</a:t>
            </a:r>
          </a:p>
          <a:p>
            <a:pPr marL="444500" indent="-444500" algn="l">
              <a:buSzPct val="75000"/>
              <a:buChar char="•"/>
              <a:defRPr sz="2800"/>
            </a:pPr>
            <a:r>
              <a:t>HI absorption contours</a:t>
            </a:r>
          </a:p>
          <a:p>
            <a:pPr marL="444500" indent="-444500" algn="l">
              <a:buSzPct val="75000"/>
              <a:buChar char="•"/>
              <a:defRPr sz="2800"/>
            </a:pPr>
            <a:r>
              <a:t>Gallimore+99</a:t>
            </a:r>
          </a:p>
        </p:txBody>
      </p:sp>
      <p:pic>
        <p:nvPicPr>
          <p:cNvPr id="277" name="pasted-image.pdf"/>
          <p:cNvPicPr>
            <a:picLocks noChangeAspect="1"/>
          </p:cNvPicPr>
          <p:nvPr/>
        </p:nvPicPr>
        <p:blipFill>
          <a:blip r:embed="rId3">
            <a:extLst/>
          </a:blip>
          <a:stretch>
            <a:fillRect/>
          </a:stretch>
        </p:blipFill>
        <p:spPr>
          <a:xfrm>
            <a:off x="240199" y="4529058"/>
            <a:ext cx="4266200" cy="5082157"/>
          </a:xfrm>
          <a:prstGeom prst="rect">
            <a:avLst/>
          </a:prstGeom>
          <a:ln w="12700">
            <a:miter lim="400000"/>
          </a:ln>
        </p:spPr>
      </p:pic>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Shape 279"/>
          <p:cNvSpPr>
            <a:spLocks noGrp="1"/>
          </p:cNvSpPr>
          <p:nvPr>
            <p:ph type="title"/>
          </p:nvPr>
        </p:nvSpPr>
        <p:spPr>
          <a:prstGeom prst="rect">
            <a:avLst/>
          </a:prstGeom>
        </p:spPr>
        <p:txBody>
          <a:bodyPr/>
          <a:lstStyle/>
          <a:p>
            <a:r>
              <a:t>Absorption measurements</a:t>
            </a:r>
          </a:p>
        </p:txBody>
      </p:sp>
      <p:pic>
        <p:nvPicPr>
          <p:cNvPr id="280" name="pasted-image.pdf"/>
          <p:cNvPicPr>
            <a:picLocks noChangeAspect="1"/>
          </p:cNvPicPr>
          <p:nvPr/>
        </p:nvPicPr>
        <p:blipFill>
          <a:blip r:embed="rId2">
            <a:extLst/>
          </a:blip>
          <a:stretch>
            <a:fillRect/>
          </a:stretch>
        </p:blipFill>
        <p:spPr>
          <a:xfrm>
            <a:off x="1161337" y="2100423"/>
            <a:ext cx="11342592" cy="6831545"/>
          </a:xfrm>
          <a:prstGeom prst="rect">
            <a:avLst/>
          </a:prstGeom>
          <a:ln w="12700">
            <a:miter lim="400000"/>
          </a:ln>
        </p:spPr>
      </p:pic>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Shape 282"/>
          <p:cNvSpPr>
            <a:spLocks noGrp="1"/>
          </p:cNvSpPr>
          <p:nvPr>
            <p:ph type="body" sz="quarter" idx="1"/>
          </p:nvPr>
        </p:nvSpPr>
        <p:spPr>
          <a:xfrm>
            <a:off x="650239" y="2275839"/>
            <a:ext cx="11704322" cy="1784470"/>
          </a:xfrm>
          <a:prstGeom prst="rect">
            <a:avLst/>
          </a:prstGeom>
        </p:spPr>
        <p:txBody>
          <a:bodyPr/>
          <a:lstStyle/>
          <a:p>
            <a:r>
              <a:t>Can be used to resolve the kinematic distance ambiguity (Urquhart et al. 2012)</a:t>
            </a:r>
          </a:p>
        </p:txBody>
      </p:sp>
      <p:sp>
        <p:nvSpPr>
          <p:cNvPr id="283" name="Shape 283"/>
          <p:cNvSpPr>
            <a:spLocks noGrp="1"/>
          </p:cNvSpPr>
          <p:nvPr>
            <p:ph type="title"/>
          </p:nvPr>
        </p:nvSpPr>
        <p:spPr>
          <a:prstGeom prst="rect">
            <a:avLst/>
          </a:prstGeom>
        </p:spPr>
        <p:txBody>
          <a:bodyPr/>
          <a:lstStyle/>
          <a:p>
            <a:r>
              <a:t>Absorption measurements</a:t>
            </a:r>
          </a:p>
        </p:txBody>
      </p:sp>
      <p:pic>
        <p:nvPicPr>
          <p:cNvPr id="284" name="pasted-image.pdf"/>
          <p:cNvPicPr>
            <a:picLocks noChangeAspect="1"/>
          </p:cNvPicPr>
          <p:nvPr/>
        </p:nvPicPr>
        <p:blipFill>
          <a:blip r:embed="rId3">
            <a:extLst/>
          </a:blip>
          <a:stretch>
            <a:fillRect/>
          </a:stretch>
        </p:blipFill>
        <p:spPr>
          <a:xfrm>
            <a:off x="4198667" y="3922272"/>
            <a:ext cx="8797131" cy="5005449"/>
          </a:xfrm>
          <a:prstGeom prst="rect">
            <a:avLst/>
          </a:prstGeom>
          <a:ln w="12700">
            <a:miter lim="400000"/>
          </a:ln>
        </p:spPr>
      </p:pic>
      <p:pic>
        <p:nvPicPr>
          <p:cNvPr id="285" name="pasted-image.pdf"/>
          <p:cNvPicPr>
            <a:picLocks noChangeAspect="1"/>
          </p:cNvPicPr>
          <p:nvPr/>
        </p:nvPicPr>
        <p:blipFill>
          <a:blip r:embed="rId4">
            <a:extLst/>
          </a:blip>
          <a:stretch>
            <a:fillRect/>
          </a:stretch>
        </p:blipFill>
        <p:spPr>
          <a:xfrm>
            <a:off x="155830" y="4319952"/>
            <a:ext cx="3841266" cy="3606521"/>
          </a:xfrm>
          <a:prstGeom prst="rect">
            <a:avLst/>
          </a:prstGeom>
          <a:ln w="12700">
            <a:miter lim="400000"/>
          </a:ln>
        </p:spPr>
      </p:pic>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 name="Shape 289"/>
          <p:cNvSpPr>
            <a:spLocks noGrp="1"/>
          </p:cNvSpPr>
          <p:nvPr>
            <p:ph type="title"/>
          </p:nvPr>
        </p:nvSpPr>
        <p:spPr>
          <a:prstGeom prst="rect">
            <a:avLst/>
          </a:prstGeom>
        </p:spPr>
        <p:txBody>
          <a:bodyPr/>
          <a:lstStyle/>
          <a:p>
            <a:r>
              <a:t>RNA precursor?</a:t>
            </a:r>
          </a:p>
        </p:txBody>
      </p:sp>
      <p:pic>
        <p:nvPicPr>
          <p:cNvPr id="290" name="pasted-image.pdf"/>
          <p:cNvPicPr>
            <a:picLocks noChangeAspect="1"/>
          </p:cNvPicPr>
          <p:nvPr/>
        </p:nvPicPr>
        <p:blipFill>
          <a:blip r:embed="rId2">
            <a:extLst/>
          </a:blip>
          <a:stretch>
            <a:fillRect/>
          </a:stretch>
        </p:blipFill>
        <p:spPr>
          <a:xfrm>
            <a:off x="6576717" y="1893907"/>
            <a:ext cx="6004925" cy="7556501"/>
          </a:xfrm>
          <a:prstGeom prst="rect">
            <a:avLst/>
          </a:prstGeom>
          <a:ln w="12700">
            <a:miter lim="400000"/>
          </a:ln>
        </p:spPr>
      </p:pic>
      <p:sp>
        <p:nvSpPr>
          <p:cNvPr id="291" name="Shape 291"/>
          <p:cNvSpPr/>
          <p:nvPr/>
        </p:nvSpPr>
        <p:spPr>
          <a:xfrm>
            <a:off x="238474" y="2496078"/>
            <a:ext cx="6513548" cy="505447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456847" indent="-456847" algn="l" defTabSz="457200">
              <a:lnSpc>
                <a:spcPts val="8700"/>
              </a:lnSpc>
              <a:spcBef>
                <a:spcPts val="1200"/>
              </a:spcBef>
              <a:buSzPct val="75000"/>
              <a:buChar char="•"/>
              <a:defRPr sz="3700">
                <a:latin typeface="Helvetica"/>
                <a:ea typeface="Helvetica"/>
                <a:cs typeface="Helvetica"/>
                <a:sym typeface="Helvetica"/>
              </a:defRPr>
            </a:pPr>
            <a:r>
              <a:t>Glycoaldehyde </a:t>
            </a:r>
          </a:p>
          <a:p>
            <a:pPr marL="876652" lvl="1" indent="-432152" algn="l" defTabSz="457200">
              <a:lnSpc>
                <a:spcPts val="8500"/>
              </a:lnSpc>
              <a:spcBef>
                <a:spcPts val="1200"/>
              </a:spcBef>
              <a:buSzPct val="75000"/>
              <a:buChar char="•"/>
              <a:defRPr sz="3700">
                <a:latin typeface="Helvetica"/>
                <a:ea typeface="Helvetica"/>
                <a:cs typeface="Helvetica"/>
                <a:sym typeface="Helvetica"/>
              </a:defRPr>
            </a:pPr>
            <a:r>
              <a:rPr sz="3500"/>
              <a:t>2</a:t>
            </a:r>
            <a:r>
              <a:rPr sz="2000" baseline="72500"/>
              <a:t>nd </a:t>
            </a:r>
            <a:r>
              <a:rPr sz="3500"/>
              <a:t>isomer </a:t>
            </a:r>
            <a:endParaRPr sz="1200"/>
          </a:p>
          <a:p>
            <a:pPr marL="456847" indent="-456847" algn="l" defTabSz="457200">
              <a:lnSpc>
                <a:spcPts val="8700"/>
              </a:lnSpc>
              <a:spcBef>
                <a:spcPts val="1200"/>
              </a:spcBef>
              <a:buSzPct val="75000"/>
              <a:buChar char="•"/>
              <a:defRPr sz="3700">
                <a:latin typeface="Helvetica"/>
                <a:ea typeface="Helvetica"/>
                <a:cs typeface="Helvetica"/>
                <a:sym typeface="Helvetica"/>
              </a:defRPr>
            </a:pPr>
            <a:r>
              <a:t>GBT detection in Sgr B2 </a:t>
            </a:r>
            <a:endParaRPr sz="1200"/>
          </a:p>
          <a:p>
            <a:pPr marL="876652" lvl="1" indent="-432152" algn="l" defTabSz="457200">
              <a:lnSpc>
                <a:spcPts val="8200"/>
              </a:lnSpc>
              <a:spcBef>
                <a:spcPts val="1200"/>
              </a:spcBef>
              <a:buSzPct val="75000"/>
              <a:buChar char="•"/>
              <a:defRPr sz="3500" i="1">
                <a:latin typeface="Helvetica"/>
                <a:ea typeface="Helvetica"/>
                <a:cs typeface="Helvetica"/>
                <a:sym typeface="Helvetica"/>
              </a:defRPr>
            </a:pPr>
            <a:r>
              <a:t>Hollis+ 2004 </a:t>
            </a:r>
            <a:endParaRPr sz="1200" i="0"/>
          </a:p>
          <a:p>
            <a:pPr marL="876652" lvl="1" indent="-432152" algn="l" defTabSz="457200">
              <a:lnSpc>
                <a:spcPts val="8200"/>
              </a:lnSpc>
              <a:spcBef>
                <a:spcPts val="1200"/>
              </a:spcBef>
              <a:buSzPct val="75000"/>
              <a:buChar char="•"/>
              <a:defRPr sz="3500">
                <a:latin typeface="Helvetica"/>
                <a:ea typeface="Helvetica"/>
                <a:cs typeface="Helvetica"/>
                <a:sym typeface="Helvetica"/>
              </a:defRPr>
            </a:pPr>
            <a:r>
              <a:t>Sugar in space! </a:t>
            </a:r>
            <a:endParaRPr sz="1200"/>
          </a:p>
          <a:p>
            <a:pPr marL="1284111" lvl="2" indent="-395111" algn="l" defTabSz="457200">
              <a:lnSpc>
                <a:spcPts val="7500"/>
              </a:lnSpc>
              <a:spcBef>
                <a:spcPts val="1200"/>
              </a:spcBef>
              <a:buSzPct val="75000"/>
              <a:buChar char="•"/>
              <a:defRPr sz="3200">
                <a:latin typeface="Helvetica"/>
                <a:ea typeface="Helvetica"/>
                <a:cs typeface="Helvetica"/>
                <a:sym typeface="Helvetica"/>
              </a:defRPr>
            </a:pPr>
            <a:r>
              <a:t>Acetic acid is the 3</a:t>
            </a:r>
            <a:r>
              <a:rPr sz="1900" baseline="68421"/>
              <a:t>rd </a:t>
            </a:r>
            <a:r>
              <a:t>isomer </a:t>
            </a:r>
          </a:p>
          <a:p>
            <a:pPr marL="839611" lvl="1" indent="-395111" algn="l" defTabSz="457200">
              <a:lnSpc>
                <a:spcPts val="7500"/>
              </a:lnSpc>
              <a:spcBef>
                <a:spcPts val="1200"/>
              </a:spcBef>
              <a:buSzPct val="75000"/>
              <a:buChar char="•"/>
              <a:defRPr sz="3200">
                <a:latin typeface="Helvetica"/>
                <a:ea typeface="Helvetica"/>
                <a:cs typeface="Helvetica"/>
                <a:sym typeface="Helvetica"/>
              </a:defRPr>
            </a:pPr>
            <a:r>
              <a:t>Beer in space?</a:t>
            </a:r>
            <a:endParaRPr sz="1200"/>
          </a:p>
        </p:txBody>
      </p:sp>
      <p:sp>
        <p:nvSpPr>
          <p:cNvPr id="292" name="Shape 292"/>
          <p:cNvSpPr/>
          <p:nvPr/>
        </p:nvSpPr>
        <p:spPr>
          <a:xfrm>
            <a:off x="961356" y="9056299"/>
            <a:ext cx="5067784" cy="431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200"/>
            </a:lvl1pPr>
          </a:lstStyle>
          <a:p>
            <a:r>
              <a:t>http://www.nrao.edu/pr/2004/coldsugar/</a:t>
            </a:r>
          </a:p>
        </p:txBody>
      </p:sp>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4" name="image2.png"/>
          <p:cNvPicPr>
            <a:picLocks noChangeAspect="1"/>
          </p:cNvPicPr>
          <p:nvPr/>
        </p:nvPicPr>
        <p:blipFill>
          <a:blip r:embed="rId3">
            <a:extLst/>
          </a:blip>
          <a:stretch>
            <a:fillRect/>
          </a:stretch>
        </p:blipFill>
        <p:spPr>
          <a:xfrm>
            <a:off x="-25400" y="2121738"/>
            <a:ext cx="13055600" cy="7594670"/>
          </a:xfrm>
          <a:prstGeom prst="rect">
            <a:avLst/>
          </a:prstGeom>
          <a:ln w="12700">
            <a:miter lim="400000"/>
          </a:ln>
        </p:spPr>
      </p:pic>
      <p:pic>
        <p:nvPicPr>
          <p:cNvPr id="295" name="image3.png"/>
          <p:cNvPicPr>
            <a:picLocks noChangeAspect="1"/>
          </p:cNvPicPr>
          <p:nvPr/>
        </p:nvPicPr>
        <p:blipFill>
          <a:blip r:embed="rId4">
            <a:extLst/>
          </a:blip>
          <a:stretch>
            <a:fillRect/>
          </a:stretch>
        </p:blipFill>
        <p:spPr>
          <a:xfrm>
            <a:off x="7946977" y="5109443"/>
            <a:ext cx="5083223" cy="2813841"/>
          </a:xfrm>
          <a:prstGeom prst="rect">
            <a:avLst/>
          </a:prstGeom>
          <a:ln w="12700">
            <a:miter lim="400000"/>
          </a:ln>
        </p:spPr>
      </p:pic>
      <p:pic>
        <p:nvPicPr>
          <p:cNvPr id="296" name="image4.png"/>
          <p:cNvPicPr>
            <a:picLocks noChangeAspect="1"/>
          </p:cNvPicPr>
          <p:nvPr/>
        </p:nvPicPr>
        <p:blipFill>
          <a:blip r:embed="rId5">
            <a:extLst/>
          </a:blip>
          <a:stretch>
            <a:fillRect/>
          </a:stretch>
        </p:blipFill>
        <p:spPr>
          <a:xfrm>
            <a:off x="315319" y="3233815"/>
            <a:ext cx="5370516" cy="5370516"/>
          </a:xfrm>
          <a:prstGeom prst="rect">
            <a:avLst/>
          </a:prstGeom>
          <a:ln w="12700">
            <a:miter lim="400000"/>
          </a:ln>
        </p:spPr>
      </p:pic>
      <p:sp>
        <p:nvSpPr>
          <p:cNvPr id="297" name="Shape 297"/>
          <p:cNvSpPr>
            <a:spLocks noGrp="1"/>
          </p:cNvSpPr>
          <p:nvPr>
            <p:ph type="title"/>
          </p:nvPr>
        </p:nvSpPr>
        <p:spPr>
          <a:prstGeom prst="rect">
            <a:avLst/>
          </a:prstGeom>
        </p:spPr>
        <p:txBody>
          <a:bodyPr/>
          <a:lstStyle/>
          <a:p>
            <a:r>
              <a:t>The G305 Example</a:t>
            </a:r>
          </a:p>
        </p:txBody>
      </p:sp>
    </p:spTree>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2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2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5" grpId="1" animBg="1" advAuto="0"/>
      <p:bldP spid="296" grpId="2" animBg="1" advAuto="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Shape 134"/>
          <p:cNvSpPr>
            <a:spLocks noGrp="1"/>
          </p:cNvSpPr>
          <p:nvPr>
            <p:ph type="title"/>
          </p:nvPr>
        </p:nvSpPr>
        <p:spPr>
          <a:prstGeom prst="rect">
            <a:avLst/>
          </a:prstGeom>
        </p:spPr>
        <p:txBody>
          <a:bodyPr/>
          <a:lstStyle>
            <a:lvl1pPr defTabSz="490727">
              <a:defRPr sz="6719"/>
            </a:lvl1pPr>
          </a:lstStyle>
          <a:p>
            <a:r>
              <a:t>Atoms and Molecules in Space</a:t>
            </a:r>
          </a:p>
        </p:txBody>
      </p:sp>
      <p:sp>
        <p:nvSpPr>
          <p:cNvPr id="135" name="Shape 135"/>
          <p:cNvSpPr>
            <a:spLocks noGrp="1"/>
          </p:cNvSpPr>
          <p:nvPr>
            <p:ph type="body" idx="1"/>
          </p:nvPr>
        </p:nvSpPr>
        <p:spPr>
          <a:prstGeom prst="rect">
            <a:avLst/>
          </a:prstGeom>
        </p:spPr>
        <p:txBody>
          <a:bodyPr/>
          <a:lstStyle/>
          <a:p>
            <a:pPr marL="293370" indent="-293370" defTabSz="385572">
              <a:spcBef>
                <a:spcPts val="2700"/>
              </a:spcBef>
              <a:defRPr sz="2376"/>
            </a:pPr>
            <a:r>
              <a:t>There is a lot of “stuff” between the stars</a:t>
            </a:r>
          </a:p>
          <a:p>
            <a:pPr marL="586740" lvl="1" indent="-293370" defTabSz="385572">
              <a:spcBef>
                <a:spcPts val="2700"/>
              </a:spcBef>
              <a:defRPr sz="2376"/>
            </a:pPr>
            <a:r>
              <a:t>&gt; 200 molecular species have been identified</a:t>
            </a:r>
          </a:p>
          <a:p>
            <a:pPr marL="586740" lvl="1" indent="-293370" defTabSz="385572">
              <a:spcBef>
                <a:spcPts val="2700"/>
              </a:spcBef>
              <a:defRPr sz="2376"/>
            </a:pPr>
            <a:r>
              <a:t>Gas and dust is concentrated in molecular clouds</a:t>
            </a:r>
          </a:p>
          <a:p>
            <a:pPr marL="880110" lvl="2" indent="-293370" defTabSz="385572">
              <a:spcBef>
                <a:spcPts val="2700"/>
              </a:spcBef>
              <a:defRPr sz="2376"/>
            </a:pPr>
            <a:r>
              <a:t>molecular clouds are where star formation takes place</a:t>
            </a:r>
          </a:p>
          <a:p>
            <a:pPr marL="586740" lvl="1" indent="-293370" defTabSz="385572">
              <a:spcBef>
                <a:spcPts val="2700"/>
              </a:spcBef>
              <a:defRPr sz="2376"/>
            </a:pPr>
            <a:r>
              <a:t>A wide range of densities and temperatures</a:t>
            </a:r>
          </a:p>
          <a:p>
            <a:pPr marL="293370" indent="-293370" defTabSz="385572">
              <a:spcBef>
                <a:spcPts val="2700"/>
              </a:spcBef>
              <a:defRPr sz="2376"/>
            </a:pPr>
            <a:r>
              <a:t>Atoms and molecules in space produce spectral lines which act like fingerprints that we can use to identify them</a:t>
            </a:r>
          </a:p>
          <a:p>
            <a:pPr marL="293370" indent="-293370" defTabSz="385572">
              <a:spcBef>
                <a:spcPts val="2700"/>
              </a:spcBef>
              <a:defRPr sz="2376"/>
            </a:pPr>
            <a:r>
              <a:t>Chemistry in space</a:t>
            </a:r>
          </a:p>
          <a:p>
            <a:pPr marL="293370" indent="-293370" defTabSz="385572">
              <a:spcBef>
                <a:spcPts val="2700"/>
              </a:spcBef>
              <a:defRPr sz="2376"/>
            </a:pPr>
            <a:r>
              <a:t>Spectral lines are powerful diagnostics of the physical and chemical conditions in astronomical objects</a:t>
            </a:r>
          </a:p>
        </p:txBody>
      </p:sp>
    </p:spTree>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 name="Shape 301"/>
          <p:cNvSpPr>
            <a:spLocks noGrp="1"/>
          </p:cNvSpPr>
          <p:nvPr>
            <p:ph type="title"/>
          </p:nvPr>
        </p:nvSpPr>
        <p:spPr>
          <a:prstGeom prst="rect">
            <a:avLst/>
          </a:prstGeom>
        </p:spPr>
        <p:txBody>
          <a:bodyPr/>
          <a:lstStyle/>
          <a:p>
            <a:r>
              <a:t>The G305 Example</a:t>
            </a:r>
          </a:p>
        </p:txBody>
      </p:sp>
      <p:pic>
        <p:nvPicPr>
          <p:cNvPr id="302" name="pasted-image.pdf"/>
          <p:cNvPicPr>
            <a:picLocks noChangeAspect="1"/>
          </p:cNvPicPr>
          <p:nvPr/>
        </p:nvPicPr>
        <p:blipFill>
          <a:blip r:embed="rId3">
            <a:extLst/>
          </a:blip>
          <a:stretch>
            <a:fillRect/>
          </a:stretch>
        </p:blipFill>
        <p:spPr>
          <a:xfrm>
            <a:off x="1267640" y="2409191"/>
            <a:ext cx="10009050" cy="6687818"/>
          </a:xfrm>
          <a:prstGeom prst="rect">
            <a:avLst/>
          </a:prstGeom>
          <a:ln w="12700">
            <a:miter lim="400000"/>
          </a:ln>
        </p:spPr>
      </p:pic>
      <p:sp>
        <p:nvSpPr>
          <p:cNvPr id="303" name="Shape 303"/>
          <p:cNvSpPr/>
          <p:nvPr/>
        </p:nvSpPr>
        <p:spPr>
          <a:xfrm>
            <a:off x="9899319" y="8885766"/>
            <a:ext cx="1435762" cy="279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1200"/>
            </a:lvl1pPr>
          </a:lstStyle>
          <a:p>
            <a:r>
              <a:t>Hindson et al. 2010</a:t>
            </a:r>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 name="Shape 307"/>
          <p:cNvSpPr>
            <a:spLocks noGrp="1"/>
          </p:cNvSpPr>
          <p:nvPr>
            <p:ph type="title"/>
          </p:nvPr>
        </p:nvSpPr>
        <p:spPr>
          <a:prstGeom prst="rect">
            <a:avLst/>
          </a:prstGeom>
        </p:spPr>
        <p:txBody>
          <a:bodyPr/>
          <a:lstStyle/>
          <a:p>
            <a:r>
              <a:t>CO observations</a:t>
            </a:r>
          </a:p>
        </p:txBody>
      </p:sp>
      <p:sp>
        <p:nvSpPr>
          <p:cNvPr id="308" name="Shape 308"/>
          <p:cNvSpPr>
            <a:spLocks noGrp="1"/>
          </p:cNvSpPr>
          <p:nvPr>
            <p:ph type="body" idx="1"/>
          </p:nvPr>
        </p:nvSpPr>
        <p:spPr>
          <a:prstGeom prst="rect">
            <a:avLst/>
          </a:prstGeom>
        </p:spPr>
        <p:txBody>
          <a:bodyPr/>
          <a:lstStyle/>
          <a:p>
            <a:pPr marL="311150" indent="-311150" defTabSz="408940">
              <a:spcBef>
                <a:spcPts val="2900"/>
              </a:spcBef>
              <a:defRPr sz="2520"/>
            </a:pPr>
            <a:r>
              <a:t>The most abundant molecule after H</a:t>
            </a:r>
            <a:r>
              <a:rPr baseline="-5999"/>
              <a:t>2 </a:t>
            </a:r>
          </a:p>
          <a:p>
            <a:pPr marL="622300" lvl="1" indent="-311150" defTabSz="408940">
              <a:spcBef>
                <a:spcPts val="2900"/>
              </a:spcBef>
              <a:defRPr sz="2520"/>
            </a:pPr>
            <a:r>
              <a:t>Critical density of ~10</a:t>
            </a:r>
            <a:r>
              <a:rPr baseline="31999"/>
              <a:t>2 </a:t>
            </a:r>
            <a:r>
              <a:t>cm</a:t>
            </a:r>
            <a:r>
              <a:rPr baseline="31999"/>
              <a:t>-3</a:t>
            </a:r>
            <a:r>
              <a:t> traces the lower density global gas content</a:t>
            </a:r>
            <a:endParaRPr baseline="-5999"/>
          </a:p>
          <a:p>
            <a:pPr marL="311150" indent="-311150" defTabSz="408940">
              <a:spcBef>
                <a:spcPts val="2900"/>
              </a:spcBef>
              <a:defRPr sz="2520"/>
            </a:pPr>
            <a:r>
              <a:t>Rotational mode leads to emission at ~110 GHz</a:t>
            </a:r>
          </a:p>
          <a:p>
            <a:pPr marL="311150" indent="-311150" defTabSz="408940">
              <a:spcBef>
                <a:spcPts val="2900"/>
              </a:spcBef>
              <a:defRPr sz="2520"/>
            </a:pPr>
            <a:r>
              <a:t>Observations of multiple CO lines allows physical properties to be determined</a:t>
            </a:r>
          </a:p>
          <a:p>
            <a:pPr marL="622300" lvl="1" indent="-311150" defTabSz="408940">
              <a:spcBef>
                <a:spcPts val="2900"/>
              </a:spcBef>
              <a:defRPr sz="2520"/>
            </a:pPr>
            <a:r>
              <a:rPr baseline="31999"/>
              <a:t>12</a:t>
            </a:r>
            <a:r>
              <a:t>CO, </a:t>
            </a:r>
            <a:r>
              <a:rPr baseline="31999"/>
              <a:t>13</a:t>
            </a:r>
            <a:r>
              <a:t>CO, C</a:t>
            </a:r>
            <a:r>
              <a:rPr baseline="31999"/>
              <a:t>18</a:t>
            </a:r>
            <a:r>
              <a:t>O</a:t>
            </a:r>
          </a:p>
          <a:p>
            <a:pPr marL="311150" indent="-311150" defTabSz="408940">
              <a:spcBef>
                <a:spcPts val="2900"/>
              </a:spcBef>
              <a:defRPr sz="2520"/>
            </a:pPr>
            <a:r>
              <a:t>The following data can be obtained at:</a:t>
            </a:r>
          </a:p>
          <a:p>
            <a:pPr marL="622300" lvl="1" indent="-311150" defTabSz="408940">
              <a:spcBef>
                <a:spcPts val="2900"/>
              </a:spcBef>
              <a:defRPr sz="2520"/>
            </a:pPr>
            <a:r>
              <a:t>wget ftp://star-ftp.herts.ac.uk/pub/Hindson/SpectraLine_Examples.tar.gz --no-passive-ftp</a:t>
            </a:r>
          </a:p>
        </p:txBody>
      </p:sp>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Shape 310"/>
          <p:cNvSpPr>
            <a:spLocks noGrp="1"/>
          </p:cNvSpPr>
          <p:nvPr>
            <p:ph type="title"/>
          </p:nvPr>
        </p:nvSpPr>
        <p:spPr>
          <a:prstGeom prst="rect">
            <a:avLst/>
          </a:prstGeom>
        </p:spPr>
        <p:txBody>
          <a:bodyPr/>
          <a:lstStyle/>
          <a:p>
            <a:r>
              <a:t>CO results</a:t>
            </a:r>
          </a:p>
        </p:txBody>
      </p:sp>
      <p:pic>
        <p:nvPicPr>
          <p:cNvPr id="311" name="pasted-image.pdf"/>
          <p:cNvPicPr>
            <a:picLocks noChangeAspect="1"/>
          </p:cNvPicPr>
          <p:nvPr/>
        </p:nvPicPr>
        <p:blipFill>
          <a:blip r:embed="rId3">
            <a:extLst/>
          </a:blip>
          <a:stretch>
            <a:fillRect/>
          </a:stretch>
        </p:blipFill>
        <p:spPr>
          <a:xfrm>
            <a:off x="4352288" y="2559774"/>
            <a:ext cx="8656951" cy="5800599"/>
          </a:xfrm>
          <a:prstGeom prst="rect">
            <a:avLst/>
          </a:prstGeom>
          <a:ln w="12700">
            <a:miter lim="400000"/>
          </a:ln>
        </p:spPr>
      </p:pic>
      <p:pic>
        <p:nvPicPr>
          <p:cNvPr id="312" name="image25.png"/>
          <p:cNvPicPr>
            <a:picLocks noChangeAspect="1"/>
          </p:cNvPicPr>
          <p:nvPr/>
        </p:nvPicPr>
        <p:blipFill>
          <a:blip r:embed="rId4">
            <a:extLst/>
          </a:blip>
          <a:stretch>
            <a:fillRect/>
          </a:stretch>
        </p:blipFill>
        <p:spPr>
          <a:xfrm>
            <a:off x="406784" y="5430424"/>
            <a:ext cx="3830329" cy="3830329"/>
          </a:xfrm>
          <a:prstGeom prst="rect">
            <a:avLst/>
          </a:prstGeom>
          <a:ln w="12700">
            <a:miter lim="400000"/>
          </a:ln>
        </p:spPr>
      </p:pic>
      <p:sp>
        <p:nvSpPr>
          <p:cNvPr id="313" name="Shape 313"/>
          <p:cNvSpPr/>
          <p:nvPr/>
        </p:nvSpPr>
        <p:spPr>
          <a:xfrm>
            <a:off x="825393" y="2661003"/>
            <a:ext cx="3830329" cy="241889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buSzPct val="100000"/>
              <a:buFont typeface="Arial"/>
              <a:buChar char="•"/>
              <a:defRPr sz="2400">
                <a:latin typeface="Calibri"/>
                <a:ea typeface="Calibri"/>
                <a:cs typeface="Calibri"/>
                <a:sym typeface="Calibri"/>
              </a:defRPr>
            </a:pPr>
            <a:r>
              <a:t> Identified 57 clumps</a:t>
            </a:r>
          </a:p>
          <a:p>
            <a:pPr algn="l" defTabSz="457200">
              <a:buSzPct val="100000"/>
              <a:buFont typeface="Arial"/>
              <a:buChar char="•"/>
              <a:defRPr sz="2400">
                <a:latin typeface="Calibri"/>
                <a:ea typeface="Calibri"/>
                <a:cs typeface="Calibri"/>
                <a:sym typeface="Calibri"/>
              </a:defRPr>
            </a:pPr>
            <a:r>
              <a:t> T</a:t>
            </a:r>
            <a:r>
              <a:rPr baseline="-15500"/>
              <a:t>kin</a:t>
            </a:r>
            <a:r>
              <a:t>: ~12−21 K</a:t>
            </a:r>
          </a:p>
          <a:p>
            <a:pPr algn="l" defTabSz="457200">
              <a:buSzPct val="100000"/>
              <a:buFont typeface="Arial"/>
              <a:buChar char="•"/>
              <a:defRPr sz="2400">
                <a:latin typeface="Calibri"/>
                <a:ea typeface="Calibri"/>
                <a:cs typeface="Calibri"/>
                <a:sym typeface="Calibri"/>
              </a:defRPr>
            </a:pPr>
            <a:r>
              <a:t> Sizes: 0.6 – 2.8 pc</a:t>
            </a:r>
          </a:p>
          <a:p>
            <a:pPr algn="l" defTabSz="457200">
              <a:buSzPct val="100000"/>
              <a:buFont typeface="Arial"/>
              <a:buChar char="•"/>
              <a:defRPr sz="2400">
                <a:latin typeface="Calibri"/>
                <a:ea typeface="Calibri"/>
                <a:cs typeface="Calibri"/>
                <a:sym typeface="Calibri"/>
              </a:defRPr>
            </a:pPr>
            <a:r>
              <a:t> Mass: 100 – 1.6x10</a:t>
            </a:r>
            <a:r>
              <a:rPr baseline="31000"/>
              <a:t>4</a:t>
            </a:r>
            <a:r>
              <a:t> M</a:t>
            </a:r>
            <a:r>
              <a:rPr baseline="-15500"/>
              <a:t>⊙ </a:t>
            </a:r>
          </a:p>
          <a:p>
            <a:pPr algn="l" defTabSz="457200">
              <a:buSzPct val="100000"/>
              <a:buFont typeface="Arial"/>
              <a:buChar char="•"/>
              <a:defRPr sz="2400">
                <a:latin typeface="Calibri"/>
                <a:ea typeface="Calibri"/>
                <a:cs typeface="Calibri"/>
                <a:sym typeface="Calibri"/>
              </a:defRPr>
            </a:pPr>
            <a:r>
              <a:t> Total mass:  ~3x10</a:t>
            </a:r>
            <a:r>
              <a:rPr baseline="31000"/>
              <a:t>5</a:t>
            </a:r>
            <a:r>
              <a:t> M</a:t>
            </a:r>
            <a:r>
              <a:rPr baseline="-15500"/>
              <a:t>⊙ </a:t>
            </a:r>
          </a:p>
          <a:p>
            <a:pPr algn="l" defTabSz="457200">
              <a:buSzPct val="100000"/>
              <a:buFont typeface="Arial"/>
              <a:buChar char="•"/>
              <a:defRPr sz="2400">
                <a:latin typeface="Calibri"/>
                <a:ea typeface="Calibri"/>
                <a:cs typeface="Calibri"/>
                <a:sym typeface="Calibri"/>
              </a:defRPr>
            </a:pPr>
            <a:r>
              <a:rPr baseline="-15500"/>
              <a:t> </a:t>
            </a:r>
            <a:r>
              <a:rPr baseline="-9499"/>
              <a:t>Hindson et al. (2013)</a:t>
            </a:r>
          </a:p>
        </p:txBody>
      </p:sp>
      <p:sp>
        <p:nvSpPr>
          <p:cNvPr id="314" name="Shape 314"/>
          <p:cNvSpPr/>
          <p:nvPr/>
        </p:nvSpPr>
        <p:spPr>
          <a:xfrm>
            <a:off x="4826033" y="8262540"/>
            <a:ext cx="7890867" cy="838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2400" baseline="31999"/>
            </a:pPr>
            <a:r>
              <a:t>12</a:t>
            </a:r>
            <a:r>
              <a:rPr baseline="0"/>
              <a:t>CO contours indicate the presence of molecular gas in G305 surrounding the central cavity</a:t>
            </a:r>
          </a:p>
        </p:txBody>
      </p:sp>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 name="Shape 318"/>
          <p:cNvSpPr>
            <a:spLocks noGrp="1"/>
          </p:cNvSpPr>
          <p:nvPr>
            <p:ph type="title"/>
          </p:nvPr>
        </p:nvSpPr>
        <p:spPr>
          <a:prstGeom prst="rect">
            <a:avLst/>
          </a:prstGeom>
        </p:spPr>
        <p:txBody>
          <a:bodyPr/>
          <a:lstStyle/>
          <a:p>
            <a:r>
              <a:t>Moment Maps</a:t>
            </a:r>
          </a:p>
        </p:txBody>
      </p:sp>
      <p:pic>
        <p:nvPicPr>
          <p:cNvPr id="319" name="pasted-image.pdf"/>
          <p:cNvPicPr>
            <a:picLocks noChangeAspect="1"/>
          </p:cNvPicPr>
          <p:nvPr/>
        </p:nvPicPr>
        <p:blipFill>
          <a:blip r:embed="rId3">
            <a:extLst/>
          </a:blip>
          <a:stretch>
            <a:fillRect/>
          </a:stretch>
        </p:blipFill>
        <p:spPr>
          <a:xfrm>
            <a:off x="926365" y="2709405"/>
            <a:ext cx="6122870" cy="6074690"/>
          </a:xfrm>
          <a:prstGeom prst="rect">
            <a:avLst/>
          </a:prstGeom>
          <a:ln w="12700">
            <a:miter lim="400000"/>
          </a:ln>
        </p:spPr>
      </p:pic>
      <p:pic>
        <p:nvPicPr>
          <p:cNvPr id="320" name="pasted-image.pdf"/>
          <p:cNvPicPr>
            <a:picLocks noChangeAspect="1"/>
          </p:cNvPicPr>
          <p:nvPr/>
        </p:nvPicPr>
        <p:blipFill>
          <a:blip r:embed="rId4">
            <a:extLst/>
          </a:blip>
          <a:stretch>
            <a:fillRect/>
          </a:stretch>
        </p:blipFill>
        <p:spPr>
          <a:xfrm>
            <a:off x="8473183" y="2077582"/>
            <a:ext cx="3748565" cy="7338336"/>
          </a:xfrm>
          <a:prstGeom prst="rect">
            <a:avLst/>
          </a:prstGeom>
          <a:ln w="12700">
            <a:miter lim="400000"/>
          </a:ln>
        </p:spPr>
      </p:pic>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 name="Shape 324"/>
          <p:cNvSpPr>
            <a:spLocks noGrp="1"/>
          </p:cNvSpPr>
          <p:nvPr>
            <p:ph type="title"/>
          </p:nvPr>
        </p:nvSpPr>
        <p:spPr>
          <a:prstGeom prst="rect">
            <a:avLst/>
          </a:prstGeom>
        </p:spPr>
        <p:txBody>
          <a:bodyPr/>
          <a:lstStyle/>
          <a:p>
            <a:r>
              <a:t>3-D visualisation</a:t>
            </a:r>
          </a:p>
        </p:txBody>
      </p:sp>
      <p:pic>
        <p:nvPicPr>
          <p:cNvPr id="325" name="pasted-image.pdf"/>
          <p:cNvPicPr>
            <a:picLocks noChangeAspect="1"/>
          </p:cNvPicPr>
          <p:nvPr/>
        </p:nvPicPr>
        <p:blipFill>
          <a:blip r:embed="rId3">
            <a:extLst/>
          </a:blip>
          <a:stretch>
            <a:fillRect/>
          </a:stretch>
        </p:blipFill>
        <p:spPr>
          <a:xfrm>
            <a:off x="509530" y="2932277"/>
            <a:ext cx="6427617" cy="4613370"/>
          </a:xfrm>
          <a:prstGeom prst="rect">
            <a:avLst/>
          </a:prstGeom>
          <a:ln w="12700">
            <a:miter lim="400000"/>
          </a:ln>
        </p:spPr>
      </p:pic>
      <p:pic>
        <p:nvPicPr>
          <p:cNvPr id="326" name="pasted-image.pdf"/>
          <p:cNvPicPr>
            <a:picLocks noChangeAspect="1"/>
          </p:cNvPicPr>
          <p:nvPr/>
        </p:nvPicPr>
        <p:blipFill>
          <a:blip r:embed="rId4">
            <a:extLst/>
          </a:blip>
          <a:stretch>
            <a:fillRect/>
          </a:stretch>
        </p:blipFill>
        <p:spPr>
          <a:xfrm>
            <a:off x="6603294" y="2102003"/>
            <a:ext cx="6543988" cy="6273917"/>
          </a:xfrm>
          <a:prstGeom prst="rect">
            <a:avLst/>
          </a:prstGeom>
          <a:ln w="12700">
            <a:miter lim="400000"/>
          </a:ln>
        </p:spPr>
      </p:pic>
      <p:sp>
        <p:nvSpPr>
          <p:cNvPr id="327" name="Shape 327"/>
          <p:cNvSpPr/>
          <p:nvPr/>
        </p:nvSpPr>
        <p:spPr>
          <a:xfrm>
            <a:off x="648908" y="8248647"/>
            <a:ext cx="11706984" cy="46990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l">
              <a:defRPr sz="2400"/>
            </a:pPr>
            <a:r>
              <a:t>3-D viewers such as </a:t>
            </a:r>
            <a:r>
              <a:rPr b="1">
                <a:latin typeface="Helvetica"/>
                <a:ea typeface="Helvetica"/>
                <a:cs typeface="Helvetica"/>
                <a:sym typeface="Helvetica"/>
              </a:rPr>
              <a:t>Gaia </a:t>
            </a:r>
            <a:r>
              <a:t>provide a way to search for velocity structures in a cube</a:t>
            </a:r>
          </a:p>
        </p:txBody>
      </p:sp>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Shape 331"/>
          <p:cNvSpPr>
            <a:spLocks noGrp="1"/>
          </p:cNvSpPr>
          <p:nvPr>
            <p:ph type="title"/>
          </p:nvPr>
        </p:nvSpPr>
        <p:spPr>
          <a:prstGeom prst="rect">
            <a:avLst/>
          </a:prstGeom>
        </p:spPr>
        <p:txBody>
          <a:bodyPr/>
          <a:lstStyle/>
          <a:p>
            <a:r>
              <a:t>Outflow candidates</a:t>
            </a:r>
          </a:p>
        </p:txBody>
      </p:sp>
      <p:sp>
        <p:nvSpPr>
          <p:cNvPr id="332" name="Shape 332"/>
          <p:cNvSpPr>
            <a:spLocks noGrp="1"/>
          </p:cNvSpPr>
          <p:nvPr>
            <p:ph type="body" sz="half" idx="1"/>
          </p:nvPr>
        </p:nvSpPr>
        <p:spPr>
          <a:xfrm>
            <a:off x="952500" y="2603500"/>
            <a:ext cx="4402049" cy="6286500"/>
          </a:xfrm>
          <a:prstGeom prst="rect">
            <a:avLst/>
          </a:prstGeom>
        </p:spPr>
        <p:txBody>
          <a:bodyPr/>
          <a:lstStyle/>
          <a:p>
            <a:pPr marL="355600" indent="-355600" defTabSz="467359">
              <a:spcBef>
                <a:spcPts val="3300"/>
              </a:spcBef>
              <a:defRPr sz="2880"/>
            </a:pPr>
            <a:r>
              <a:t>Star formation leads to outflows of material</a:t>
            </a:r>
          </a:p>
          <a:p>
            <a:pPr marL="355600" indent="-355600" defTabSz="467359">
              <a:spcBef>
                <a:spcPts val="3300"/>
              </a:spcBef>
              <a:defRPr sz="2880"/>
            </a:pPr>
            <a:r>
              <a:t>This can be seen if it is orientated along the lone of sight</a:t>
            </a:r>
          </a:p>
          <a:p>
            <a:pPr marL="355600" indent="-355600" defTabSz="467359">
              <a:spcBef>
                <a:spcPts val="3300"/>
              </a:spcBef>
              <a:defRPr sz="2880"/>
            </a:pPr>
            <a:r>
              <a:rPr b="1">
                <a:latin typeface="Helvetica"/>
                <a:ea typeface="Helvetica"/>
                <a:cs typeface="Helvetica"/>
                <a:sym typeface="Helvetica"/>
              </a:rPr>
              <a:t>Position Velocity</a:t>
            </a:r>
            <a:r>
              <a:t> (PV) diagrams can be used to explore the velocity structure</a:t>
            </a:r>
          </a:p>
          <a:p>
            <a:pPr marL="355600" indent="-355600" defTabSz="467359">
              <a:spcBef>
                <a:spcPts val="3300"/>
              </a:spcBef>
              <a:defRPr sz="2880"/>
            </a:pPr>
            <a:r>
              <a:t>Direct indicator of ongoing star formation</a:t>
            </a:r>
          </a:p>
        </p:txBody>
      </p:sp>
      <p:pic>
        <p:nvPicPr>
          <p:cNvPr id="333" name="pasted-image.pdf"/>
          <p:cNvPicPr>
            <a:picLocks noChangeAspect="1"/>
          </p:cNvPicPr>
          <p:nvPr/>
        </p:nvPicPr>
        <p:blipFill>
          <a:blip r:embed="rId3">
            <a:extLst/>
          </a:blip>
          <a:stretch>
            <a:fillRect/>
          </a:stretch>
        </p:blipFill>
        <p:spPr>
          <a:xfrm>
            <a:off x="5447170" y="3294186"/>
            <a:ext cx="6777801" cy="4905128"/>
          </a:xfrm>
          <a:prstGeom prst="rect">
            <a:avLst/>
          </a:prstGeom>
          <a:ln w="12700">
            <a:miter lim="400000"/>
          </a:ln>
        </p:spPr>
      </p:pic>
    </p:spTree>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Shape 337"/>
          <p:cNvSpPr>
            <a:spLocks noGrp="1"/>
          </p:cNvSpPr>
          <p:nvPr>
            <p:ph type="title"/>
          </p:nvPr>
        </p:nvSpPr>
        <p:spPr>
          <a:prstGeom prst="rect">
            <a:avLst/>
          </a:prstGeom>
        </p:spPr>
        <p:txBody>
          <a:bodyPr/>
          <a:lstStyle/>
          <a:p>
            <a:r>
              <a:t>Ammonia</a:t>
            </a:r>
          </a:p>
        </p:txBody>
      </p:sp>
      <p:pic>
        <p:nvPicPr>
          <p:cNvPr id="338" name="pasted-image.pdf"/>
          <p:cNvPicPr>
            <a:picLocks noChangeAspect="1"/>
          </p:cNvPicPr>
          <p:nvPr/>
        </p:nvPicPr>
        <p:blipFill>
          <a:blip r:embed="rId2">
            <a:extLst/>
          </a:blip>
          <a:stretch>
            <a:fillRect/>
          </a:stretch>
        </p:blipFill>
        <p:spPr>
          <a:xfrm>
            <a:off x="7565096" y="1968500"/>
            <a:ext cx="5409942" cy="7556500"/>
          </a:xfrm>
          <a:prstGeom prst="rect">
            <a:avLst/>
          </a:prstGeom>
          <a:ln w="12700">
            <a:miter lim="400000"/>
          </a:ln>
        </p:spPr>
      </p:pic>
      <p:sp>
        <p:nvSpPr>
          <p:cNvPr id="339" name="Shape 339"/>
          <p:cNvSpPr/>
          <p:nvPr/>
        </p:nvSpPr>
        <p:spPr>
          <a:xfrm>
            <a:off x="385802" y="2150533"/>
            <a:ext cx="6769317" cy="3657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44500" indent="-444500" algn="l">
              <a:buSzPct val="75000"/>
              <a:buChar char="•"/>
              <a:defRPr sz="2300"/>
            </a:pPr>
            <a:r>
              <a:t>NH</a:t>
            </a:r>
            <a:r>
              <a:rPr baseline="-5999"/>
              <a:t>3</a:t>
            </a:r>
            <a:r>
              <a:t> is my favourite molecule!</a:t>
            </a:r>
          </a:p>
          <a:p>
            <a:pPr marL="444500" indent="-444500" algn="l">
              <a:buSzPct val="75000"/>
              <a:buChar char="•"/>
              <a:defRPr sz="2300"/>
            </a:pPr>
            <a:r>
              <a:t>Traces dense gas &gt;10</a:t>
            </a:r>
            <a:r>
              <a:rPr baseline="31999"/>
              <a:t>4</a:t>
            </a:r>
            <a:r>
              <a:t> cm</a:t>
            </a:r>
            <a:r>
              <a:rPr baseline="31999"/>
              <a:t>-3</a:t>
            </a:r>
          </a:p>
          <a:p>
            <a:pPr marL="444500" indent="-444500" algn="l">
              <a:buSzPct val="75000"/>
              <a:buChar char="•"/>
              <a:defRPr sz="2300"/>
            </a:pPr>
            <a:r>
              <a:t>Represents the reservoir for future star formation</a:t>
            </a:r>
          </a:p>
          <a:p>
            <a:pPr marL="444500" indent="-444500" algn="l">
              <a:buSzPct val="75000"/>
              <a:buChar char="•"/>
              <a:defRPr sz="2300"/>
            </a:pPr>
            <a:r>
              <a:t>Quantum tunnelling allows the Nitrogen to travel through the plane of the hydrogen atoms</a:t>
            </a:r>
          </a:p>
          <a:p>
            <a:pPr marL="444500" indent="-444500" algn="l">
              <a:buSzPct val="75000"/>
              <a:buChar char="•"/>
              <a:defRPr sz="2300"/>
            </a:pPr>
            <a:r>
              <a:t>Hyperfine splitting leads to a characteristic multi-peaked spectra</a:t>
            </a:r>
          </a:p>
          <a:p>
            <a:pPr marL="444500" indent="-444500" algn="l">
              <a:buSzPct val="75000"/>
              <a:buChar char="•"/>
              <a:defRPr sz="2300"/>
            </a:pPr>
            <a:r>
              <a:t>Can determine the optical depth and temperature using the multi-peaked spectra</a:t>
            </a:r>
          </a:p>
        </p:txBody>
      </p:sp>
      <p:pic>
        <p:nvPicPr>
          <p:cNvPr id="340" name="page64image20160.png"/>
          <p:cNvPicPr>
            <a:picLocks noChangeAspect="1"/>
          </p:cNvPicPr>
          <p:nvPr/>
        </p:nvPicPr>
        <p:blipFill>
          <a:blip r:embed="rId3">
            <a:extLst/>
          </a:blip>
          <a:stretch>
            <a:fillRect/>
          </a:stretch>
        </p:blipFill>
        <p:spPr>
          <a:xfrm>
            <a:off x="1131183" y="6060616"/>
            <a:ext cx="5278555" cy="3618901"/>
          </a:xfrm>
          <a:prstGeom prst="rect">
            <a:avLst/>
          </a:prstGeom>
          <a:ln w="12700">
            <a:miter lim="400000"/>
          </a:ln>
        </p:spPr>
      </p:pic>
      <p:sp>
        <p:nvSpPr>
          <p:cNvPr id="341" name="Shape 341"/>
          <p:cNvSpPr/>
          <p:nvPr/>
        </p:nvSpPr>
        <p:spPr>
          <a:xfrm>
            <a:off x="-3354240" y="-400050"/>
            <a:ext cx="190501" cy="457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457200">
              <a:lnSpc>
                <a:spcPts val="2800"/>
              </a:lnSpc>
              <a:defRPr sz="1200">
                <a:latin typeface="Times"/>
                <a:ea typeface="Times"/>
                <a:cs typeface="Times"/>
                <a:sym typeface="Times"/>
              </a:defRPr>
            </a:lvl1pPr>
          </a:lstStyle>
          <a:p>
            <a:r>
              <a:t> </a:t>
            </a:r>
          </a:p>
        </p:txBody>
      </p:sp>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 name="Shape 343"/>
          <p:cNvSpPr>
            <a:spLocks noGrp="1"/>
          </p:cNvSpPr>
          <p:nvPr>
            <p:ph type="title"/>
          </p:nvPr>
        </p:nvSpPr>
        <p:spPr>
          <a:prstGeom prst="rect">
            <a:avLst/>
          </a:prstGeom>
        </p:spPr>
        <p:txBody>
          <a:bodyPr/>
          <a:lstStyle/>
          <a:p>
            <a:r>
              <a:t>Ammonia</a:t>
            </a:r>
          </a:p>
        </p:txBody>
      </p:sp>
      <p:pic>
        <p:nvPicPr>
          <p:cNvPr id="344" name="pasted-image.pdf"/>
          <p:cNvPicPr>
            <a:picLocks noChangeAspect="1"/>
          </p:cNvPicPr>
          <p:nvPr/>
        </p:nvPicPr>
        <p:blipFill>
          <a:blip r:embed="rId2">
            <a:extLst/>
          </a:blip>
          <a:stretch>
            <a:fillRect/>
          </a:stretch>
        </p:blipFill>
        <p:spPr>
          <a:xfrm>
            <a:off x="8617502" y="2688418"/>
            <a:ext cx="3671582" cy="3448556"/>
          </a:xfrm>
          <a:prstGeom prst="rect">
            <a:avLst/>
          </a:prstGeom>
          <a:ln w="12700">
            <a:miter lim="400000"/>
          </a:ln>
        </p:spPr>
      </p:pic>
      <p:pic>
        <p:nvPicPr>
          <p:cNvPr id="345" name="pasted-image.pdf"/>
          <p:cNvPicPr>
            <a:picLocks noChangeAspect="1"/>
          </p:cNvPicPr>
          <p:nvPr/>
        </p:nvPicPr>
        <p:blipFill>
          <a:blip r:embed="rId3">
            <a:extLst/>
          </a:blip>
          <a:stretch>
            <a:fillRect/>
          </a:stretch>
        </p:blipFill>
        <p:spPr>
          <a:xfrm>
            <a:off x="331490" y="2658729"/>
            <a:ext cx="8010406" cy="6480061"/>
          </a:xfrm>
          <a:prstGeom prst="rect">
            <a:avLst/>
          </a:prstGeom>
          <a:ln w="12700">
            <a:miter lim="400000"/>
          </a:ln>
        </p:spPr>
      </p:pic>
      <p:sp>
        <p:nvSpPr>
          <p:cNvPr id="346" name="Shape 346"/>
          <p:cNvSpPr/>
          <p:nvPr/>
        </p:nvSpPr>
        <p:spPr>
          <a:xfrm>
            <a:off x="8796823" y="6667905"/>
            <a:ext cx="3397115" cy="2027156"/>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buSzPct val="100000"/>
              <a:buFont typeface="Arial"/>
              <a:buChar char="•"/>
              <a:defRPr sz="2200">
                <a:latin typeface="Calibri"/>
                <a:ea typeface="Calibri"/>
                <a:cs typeface="Calibri"/>
                <a:sym typeface="Calibri"/>
              </a:defRPr>
            </a:pPr>
            <a:r>
              <a:t> T</a:t>
            </a:r>
            <a:r>
              <a:rPr baseline="-25000"/>
              <a:t>kin</a:t>
            </a:r>
            <a:r>
              <a:t>: ~21−31 K</a:t>
            </a:r>
          </a:p>
          <a:p>
            <a:pPr algn="l" defTabSz="457200">
              <a:buSzPct val="100000"/>
              <a:buFont typeface="Arial"/>
              <a:buChar char="•"/>
              <a:defRPr sz="2200">
                <a:latin typeface="Calibri"/>
                <a:ea typeface="Calibri"/>
                <a:cs typeface="Calibri"/>
                <a:sym typeface="Calibri"/>
              </a:defRPr>
            </a:pPr>
            <a:r>
              <a:t> Size: &lt; 2.6 − 10.1 pc</a:t>
            </a:r>
          </a:p>
          <a:p>
            <a:pPr algn="l" defTabSz="457200">
              <a:buSzPct val="100000"/>
              <a:buFont typeface="Arial"/>
              <a:buChar char="•"/>
              <a:defRPr sz="2200">
                <a:latin typeface="Calibri"/>
                <a:ea typeface="Calibri"/>
                <a:cs typeface="Calibri"/>
                <a:sym typeface="Calibri"/>
              </a:defRPr>
            </a:pPr>
            <a:r>
              <a:t> Mass : 3 − 122×10</a:t>
            </a:r>
            <a:r>
              <a:rPr baseline="30000"/>
              <a:t>3</a:t>
            </a:r>
            <a:r>
              <a:t>  M</a:t>
            </a:r>
            <a:r>
              <a:rPr baseline="-25000"/>
              <a:t>⊙ </a:t>
            </a:r>
          </a:p>
          <a:p>
            <a:pPr algn="l" defTabSz="457200">
              <a:buSzPct val="100000"/>
              <a:buFont typeface="Arial"/>
              <a:buChar char="•"/>
              <a:defRPr sz="2200">
                <a:latin typeface="Calibri"/>
                <a:ea typeface="Calibri"/>
                <a:cs typeface="Calibri"/>
                <a:sym typeface="Calibri"/>
              </a:defRPr>
            </a:pPr>
            <a:r>
              <a:t> Total Mass :  ~ 6×10</a:t>
            </a:r>
            <a:r>
              <a:rPr baseline="30000"/>
              <a:t>5</a:t>
            </a:r>
            <a:r>
              <a:t> M</a:t>
            </a:r>
            <a:r>
              <a:rPr baseline="-25000"/>
              <a:t>⊙ </a:t>
            </a:r>
            <a:endParaRPr baseline="-18999"/>
          </a:p>
          <a:p>
            <a:pPr algn="l" defTabSz="457200">
              <a:buSzPct val="100000"/>
              <a:buFont typeface="Arial"/>
              <a:buChar char="•"/>
              <a:defRPr sz="2200">
                <a:latin typeface="Calibri"/>
                <a:ea typeface="Calibri"/>
                <a:cs typeface="Calibri"/>
                <a:sym typeface="Calibri"/>
              </a:defRPr>
            </a:pPr>
            <a:r>
              <a:rPr baseline="-18999"/>
              <a:t> Hindson et al (2010)</a:t>
            </a:r>
          </a:p>
        </p:txBody>
      </p:sp>
      <p:sp>
        <p:nvSpPr>
          <p:cNvPr id="347" name="Shape 347"/>
          <p:cNvSpPr/>
          <p:nvPr/>
        </p:nvSpPr>
        <p:spPr>
          <a:xfrm>
            <a:off x="1145064" y="3595323"/>
            <a:ext cx="2209801" cy="1634745"/>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buSzPct val="100000"/>
              <a:buFont typeface="Arial"/>
              <a:buChar char="•"/>
              <a:defRPr sz="2200">
                <a:latin typeface="Calibri"/>
                <a:ea typeface="Calibri"/>
                <a:cs typeface="Calibri"/>
                <a:sym typeface="Calibri"/>
              </a:defRPr>
            </a:pPr>
            <a:r>
              <a:t> 15 x NH</a:t>
            </a:r>
            <a:r>
              <a:rPr baseline="-25000"/>
              <a:t>3</a:t>
            </a:r>
            <a:r>
              <a:t> (1,1)</a:t>
            </a:r>
          </a:p>
          <a:p>
            <a:pPr algn="l" defTabSz="457200">
              <a:buSzPct val="100000"/>
              <a:buFont typeface="Arial"/>
              <a:buChar char="•"/>
              <a:defRPr sz="2200">
                <a:latin typeface="Calibri"/>
                <a:ea typeface="Calibri"/>
                <a:cs typeface="Calibri"/>
                <a:sym typeface="Calibri"/>
              </a:defRPr>
            </a:pPr>
            <a:r>
              <a:t> 12 x NH</a:t>
            </a:r>
            <a:r>
              <a:rPr baseline="-25000"/>
              <a:t>3</a:t>
            </a:r>
            <a:r>
              <a:t> (2,2) </a:t>
            </a:r>
          </a:p>
          <a:p>
            <a:pPr algn="l" defTabSz="457200">
              <a:buSzPct val="100000"/>
              <a:buFont typeface="Arial"/>
              <a:buChar char="•"/>
              <a:defRPr sz="2200">
                <a:latin typeface="Calibri"/>
                <a:ea typeface="Calibri"/>
                <a:cs typeface="Calibri"/>
                <a:sym typeface="Calibri"/>
              </a:defRPr>
            </a:pPr>
            <a:r>
              <a:t> 6 x NH</a:t>
            </a:r>
            <a:r>
              <a:rPr baseline="-25000"/>
              <a:t>3</a:t>
            </a:r>
            <a:r>
              <a:t>(3,3)  </a:t>
            </a:r>
          </a:p>
          <a:p>
            <a:pPr algn="l" defTabSz="457200">
              <a:buSzPct val="100000"/>
              <a:buFont typeface="Arial"/>
              <a:buChar char="•"/>
              <a:defRPr sz="2200">
                <a:latin typeface="Calibri"/>
                <a:ea typeface="Calibri"/>
                <a:cs typeface="Calibri"/>
                <a:sym typeface="Calibri"/>
              </a:defRPr>
            </a:pPr>
            <a:r>
              <a:t> 16 H</a:t>
            </a:r>
            <a:r>
              <a:rPr baseline="-25000"/>
              <a:t>2</a:t>
            </a:r>
            <a:r>
              <a:t>O masers</a:t>
            </a:r>
          </a:p>
        </p:txBody>
      </p:sp>
    </p:spTree>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 name="Shape 349"/>
          <p:cNvSpPr>
            <a:spLocks noGrp="1"/>
          </p:cNvSpPr>
          <p:nvPr>
            <p:ph type="title"/>
          </p:nvPr>
        </p:nvSpPr>
        <p:spPr>
          <a:prstGeom prst="rect">
            <a:avLst/>
          </a:prstGeom>
        </p:spPr>
        <p:txBody>
          <a:bodyPr/>
          <a:lstStyle/>
          <a:p>
            <a:r>
              <a:t>Masers</a:t>
            </a:r>
          </a:p>
        </p:txBody>
      </p:sp>
      <p:pic>
        <p:nvPicPr>
          <p:cNvPr id="350" name="pasted-image.pdf"/>
          <p:cNvPicPr>
            <a:picLocks noChangeAspect="1"/>
          </p:cNvPicPr>
          <p:nvPr/>
        </p:nvPicPr>
        <p:blipFill>
          <a:blip r:embed="rId3">
            <a:extLst/>
          </a:blip>
          <a:stretch>
            <a:fillRect/>
          </a:stretch>
        </p:blipFill>
        <p:spPr>
          <a:xfrm rot="5400000">
            <a:off x="7767999" y="2249190"/>
            <a:ext cx="3945075" cy="5255220"/>
          </a:xfrm>
          <a:prstGeom prst="rect">
            <a:avLst/>
          </a:prstGeom>
          <a:ln w="12700">
            <a:miter lim="400000"/>
          </a:ln>
        </p:spPr>
      </p:pic>
      <p:sp>
        <p:nvSpPr>
          <p:cNvPr id="351" name="Shape 351"/>
          <p:cNvSpPr/>
          <p:nvPr/>
        </p:nvSpPr>
        <p:spPr>
          <a:xfrm>
            <a:off x="783823" y="2537282"/>
            <a:ext cx="5744066" cy="593486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44500" indent="-444500" algn="l">
              <a:buSzPct val="75000"/>
              <a:buChar char="•"/>
              <a:defRPr sz="3200"/>
            </a:pPr>
            <a:r>
              <a:t>There ≳ 16 maser species  </a:t>
            </a:r>
          </a:p>
          <a:p>
            <a:pPr marL="444500" indent="-444500" algn="l">
              <a:buSzPct val="75000"/>
              <a:buChar char="•"/>
              <a:defRPr sz="3200"/>
            </a:pPr>
            <a:r>
              <a:t>Occur in different environments</a:t>
            </a:r>
          </a:p>
          <a:p>
            <a:pPr marL="889000" lvl="1" indent="-444500" algn="l">
              <a:buSzPct val="75000"/>
              <a:buChar char="•"/>
              <a:defRPr sz="3200"/>
            </a:pPr>
            <a:r>
              <a:t>coherent velocity, high density</a:t>
            </a:r>
          </a:p>
          <a:p>
            <a:pPr marL="444500" indent="-444500" algn="l">
              <a:buSzPct val="75000"/>
              <a:buChar char="•"/>
              <a:defRPr sz="3200"/>
            </a:pPr>
            <a:r>
              <a:t>H</a:t>
            </a:r>
            <a:r>
              <a:rPr baseline="-5999"/>
              <a:t>2</a:t>
            </a:r>
            <a:r>
              <a:t>O masers occur in star forming regions</a:t>
            </a:r>
          </a:p>
          <a:p>
            <a:pPr marL="444500" indent="-444500" algn="l">
              <a:buSzPct val="75000"/>
              <a:buChar char="•"/>
              <a:defRPr sz="3200"/>
            </a:pPr>
            <a:r>
              <a:t>Very bright</a:t>
            </a:r>
          </a:p>
          <a:p>
            <a:pPr marL="444500" indent="-444500" algn="l">
              <a:buSzPct val="75000"/>
              <a:buChar char="•"/>
              <a:defRPr sz="3200"/>
            </a:pPr>
            <a:r>
              <a:t>Multi-peaked spectrum caused by the different velocities of the gain medium</a:t>
            </a:r>
          </a:p>
        </p:txBody>
      </p:sp>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 name="Shape 355"/>
          <p:cNvSpPr>
            <a:spLocks noGrp="1"/>
          </p:cNvSpPr>
          <p:nvPr>
            <p:ph type="title"/>
          </p:nvPr>
        </p:nvSpPr>
        <p:spPr>
          <a:prstGeom prst="rect">
            <a:avLst/>
          </a:prstGeom>
        </p:spPr>
        <p:txBody>
          <a:bodyPr/>
          <a:lstStyle/>
          <a:p>
            <a:r>
              <a:t>Putting it all together</a:t>
            </a:r>
          </a:p>
        </p:txBody>
      </p:sp>
      <p:sp>
        <p:nvSpPr>
          <p:cNvPr id="356" name="Shape 356"/>
          <p:cNvSpPr>
            <a:spLocks noGrp="1"/>
          </p:cNvSpPr>
          <p:nvPr>
            <p:ph type="body" idx="1"/>
          </p:nvPr>
        </p:nvSpPr>
        <p:spPr>
          <a:prstGeom prst="rect">
            <a:avLst/>
          </a:prstGeom>
        </p:spPr>
        <p:txBody>
          <a:bodyPr/>
          <a:lstStyle/>
          <a:p>
            <a:pPr marL="444500" indent="-444500">
              <a:defRPr sz="2600"/>
            </a:pPr>
            <a:r>
              <a:t>CO traces low density gas, NH</a:t>
            </a:r>
            <a:r>
              <a:rPr baseline="-5999"/>
              <a:t>3 </a:t>
            </a:r>
            <a:r>
              <a:t>traces high density gas, H</a:t>
            </a:r>
            <a:r>
              <a:rPr baseline="-5999"/>
              <a:t>2</a:t>
            </a:r>
            <a:r>
              <a:t>O masers trace star formation</a:t>
            </a:r>
          </a:p>
          <a:p>
            <a:pPr lvl="1">
              <a:defRPr sz="2600"/>
            </a:pPr>
            <a:r>
              <a:t>Together we can build up a picture of the environment and star formation in G305</a:t>
            </a:r>
          </a:p>
        </p:txBody>
      </p:sp>
      <p:pic>
        <p:nvPicPr>
          <p:cNvPr id="357" name="image52.png"/>
          <p:cNvPicPr>
            <a:picLocks noChangeAspect="1"/>
          </p:cNvPicPr>
          <p:nvPr/>
        </p:nvPicPr>
        <p:blipFill>
          <a:blip r:embed="rId2">
            <a:extLst/>
          </a:blip>
          <a:stretch>
            <a:fillRect/>
          </a:stretch>
        </p:blipFill>
        <p:spPr>
          <a:xfrm>
            <a:off x="6672787" y="4873902"/>
            <a:ext cx="5112814" cy="4107294"/>
          </a:xfrm>
          <a:prstGeom prst="rect">
            <a:avLst/>
          </a:prstGeom>
          <a:ln w="12700">
            <a:miter lim="400000"/>
          </a:ln>
        </p:spPr>
      </p:pic>
      <p:grpSp>
        <p:nvGrpSpPr>
          <p:cNvPr id="360" name="Group 360"/>
          <p:cNvGrpSpPr/>
          <p:nvPr/>
        </p:nvGrpSpPr>
        <p:grpSpPr>
          <a:xfrm>
            <a:off x="975783" y="4960864"/>
            <a:ext cx="4904472" cy="3933370"/>
            <a:chOff x="0" y="0"/>
            <a:chExt cx="4904470" cy="3933369"/>
          </a:xfrm>
        </p:grpSpPr>
        <p:pic>
          <p:nvPicPr>
            <p:cNvPr id="358" name="image51.png"/>
            <p:cNvPicPr>
              <a:picLocks noChangeAspect="1"/>
            </p:cNvPicPr>
            <p:nvPr/>
          </p:nvPicPr>
          <p:blipFill>
            <a:blip r:embed="rId3">
              <a:extLst/>
            </a:blip>
            <a:stretch>
              <a:fillRect/>
            </a:stretch>
          </p:blipFill>
          <p:spPr>
            <a:xfrm>
              <a:off x="0" y="0"/>
              <a:ext cx="4904471" cy="3933370"/>
            </a:xfrm>
            <a:prstGeom prst="rect">
              <a:avLst/>
            </a:prstGeom>
            <a:ln w="12700" cap="flat">
              <a:noFill/>
              <a:miter lim="400000"/>
            </a:ln>
            <a:effectLst/>
          </p:spPr>
        </p:pic>
        <p:sp>
          <p:nvSpPr>
            <p:cNvPr id="359" name="Shape 359"/>
            <p:cNvSpPr/>
            <p:nvPr/>
          </p:nvSpPr>
          <p:spPr>
            <a:xfrm>
              <a:off x="3817691" y="106087"/>
              <a:ext cx="837884" cy="745669"/>
            </a:xfrm>
            <a:prstGeom prst="rect">
              <a:avLst/>
            </a:prstGeom>
            <a:solidFill>
              <a:srgbClr val="EEECE1"/>
            </a:solidFill>
            <a:ln w="12700" cap="flat">
              <a:solidFill>
                <a:srgbClr val="000000"/>
              </a:solidFill>
              <a:prstDash val="solid"/>
              <a:round/>
            </a:ln>
            <a:effectLst/>
            <a:extLst>
              <a:ext uri="{C572A759-6A51-4108-AA02-DFA0A04FC94B}">
                <ma14:wrappingTextBoxFlag xmlns:ma14="http://schemas.microsoft.com/office/mac/drawingml/2011/main" val="1"/>
              </a:ext>
            </a:extLst>
          </p:spPr>
          <p:txBody>
            <a:bodyPr wrap="square" lIns="45719" tIns="45719" rIns="45719" bIns="45719" numCol="1" anchor="t">
              <a:noAutofit/>
            </a:bodyPr>
            <a:lstStyle/>
            <a:p>
              <a:pPr algn="l" defTabSz="457200">
                <a:defRPr sz="1300" baseline="28923">
                  <a:solidFill>
                    <a:srgbClr val="0000FF"/>
                  </a:solidFill>
                  <a:latin typeface="Calibri"/>
                  <a:ea typeface="Calibri"/>
                  <a:cs typeface="Calibri"/>
                  <a:sym typeface="Calibri"/>
                </a:defRPr>
              </a:pPr>
              <a:r>
                <a:t>12</a:t>
              </a:r>
              <a:r>
                <a:rPr baseline="0"/>
                <a:t>CO</a:t>
              </a:r>
            </a:p>
            <a:p>
              <a:pPr algn="l" defTabSz="457200">
                <a:defRPr sz="1300">
                  <a:solidFill>
                    <a:srgbClr val="FF0000"/>
                  </a:solidFill>
                  <a:latin typeface="Calibri"/>
                  <a:ea typeface="Calibri"/>
                  <a:cs typeface="Calibri"/>
                  <a:sym typeface="Calibri"/>
                </a:defRPr>
              </a:pPr>
              <a:r>
                <a:t>5.5 GHz</a:t>
              </a:r>
            </a:p>
            <a:p>
              <a:pPr algn="l" defTabSz="457200">
                <a:defRPr sz="1300">
                  <a:solidFill>
                    <a:srgbClr val="55DF3F"/>
                  </a:solidFill>
                  <a:latin typeface="Calibri"/>
                  <a:ea typeface="Calibri"/>
                  <a:cs typeface="Calibri"/>
                  <a:sym typeface="Calibri"/>
                </a:defRPr>
              </a:pPr>
              <a:r>
                <a:t>NH</a:t>
              </a:r>
              <a:r>
                <a:rPr baseline="-35230"/>
                <a:t>3</a:t>
              </a:r>
            </a:p>
          </p:txBody>
        </p:sp>
      </p:grpSp>
      <p:sp>
        <p:nvSpPr>
          <p:cNvPr id="361" name="Shape 361"/>
          <p:cNvSpPr/>
          <p:nvPr/>
        </p:nvSpPr>
        <p:spPr>
          <a:xfrm>
            <a:off x="6213538" y="9000066"/>
            <a:ext cx="5217457" cy="660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sz="1800"/>
            </a:pPr>
            <a:r>
              <a:t>Various star formation tracers including H</a:t>
            </a:r>
            <a:r>
              <a:rPr baseline="-5999"/>
              <a:t>2</a:t>
            </a:r>
            <a:r>
              <a:t>O masers (green crosses)</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Shape 137"/>
          <p:cNvSpPr>
            <a:spLocks noGrp="1"/>
          </p:cNvSpPr>
          <p:nvPr>
            <p:ph type="title"/>
          </p:nvPr>
        </p:nvSpPr>
        <p:spPr>
          <a:prstGeom prst="rect">
            <a:avLst/>
          </a:prstGeom>
        </p:spPr>
        <p:txBody>
          <a:bodyPr/>
          <a:lstStyle>
            <a:lvl1pPr defTabSz="490727">
              <a:defRPr sz="6719"/>
            </a:lvl1pPr>
          </a:lstStyle>
          <a:p>
            <a:r>
              <a:t>Molecular cloud composition</a:t>
            </a:r>
          </a:p>
        </p:txBody>
      </p:sp>
      <p:sp>
        <p:nvSpPr>
          <p:cNvPr id="138" name="Shape 138"/>
          <p:cNvSpPr>
            <a:spLocks noGrp="1"/>
          </p:cNvSpPr>
          <p:nvPr>
            <p:ph type="body" idx="1"/>
          </p:nvPr>
        </p:nvSpPr>
        <p:spPr>
          <a:prstGeom prst="rect">
            <a:avLst/>
          </a:prstGeom>
        </p:spPr>
        <p:txBody>
          <a:bodyPr/>
          <a:lstStyle/>
          <a:p>
            <a:r>
              <a:t>Molecular clouds are composed of mostly hydrogen </a:t>
            </a:r>
            <a:r>
              <a:rPr b="1">
                <a:latin typeface="Trebuchet MS"/>
                <a:ea typeface="Trebuchet MS"/>
                <a:cs typeface="Trebuchet MS"/>
                <a:sym typeface="Trebuchet MS"/>
              </a:rPr>
              <a:t>H</a:t>
            </a:r>
            <a:r>
              <a:rPr b="1" baseline="-20777">
                <a:latin typeface="Trebuchet MS"/>
                <a:ea typeface="Trebuchet MS"/>
                <a:cs typeface="Trebuchet MS"/>
                <a:sym typeface="Trebuchet MS"/>
              </a:rPr>
              <a:t>2</a:t>
            </a:r>
            <a:r>
              <a:rPr baseline="-14777">
                <a:latin typeface="Trebuchet MS"/>
                <a:ea typeface="Trebuchet MS"/>
                <a:cs typeface="Trebuchet MS"/>
                <a:sym typeface="Trebuchet MS"/>
              </a:rPr>
              <a:t>(~75%)</a:t>
            </a:r>
            <a:r>
              <a:t>, helium </a:t>
            </a:r>
            <a:r>
              <a:rPr b="1">
                <a:latin typeface="Trebuchet MS"/>
                <a:ea typeface="Trebuchet MS"/>
                <a:cs typeface="Trebuchet MS"/>
                <a:sym typeface="Trebuchet MS"/>
              </a:rPr>
              <a:t>He</a:t>
            </a:r>
            <a:r>
              <a:t> (~25%), </a:t>
            </a:r>
            <a:r>
              <a:rPr b="1">
                <a:latin typeface="Trebuchet MS"/>
                <a:ea typeface="Trebuchet MS"/>
                <a:cs typeface="Trebuchet MS"/>
                <a:sym typeface="Trebuchet MS"/>
              </a:rPr>
              <a:t>dust</a:t>
            </a:r>
            <a:r>
              <a:t> (1%), Carbon Monoxide </a:t>
            </a:r>
            <a:r>
              <a:rPr b="1">
                <a:latin typeface="Trebuchet MS"/>
                <a:ea typeface="Trebuchet MS"/>
                <a:cs typeface="Trebuchet MS"/>
                <a:sym typeface="Trebuchet MS"/>
              </a:rPr>
              <a:t>CO</a:t>
            </a:r>
            <a:r>
              <a:t> (10</a:t>
            </a:r>
            <a:r>
              <a:rPr baseline="30444"/>
              <a:t>-4</a:t>
            </a:r>
            <a:r>
              <a:t> by number) with &gt;200 other molecules with low abundance</a:t>
            </a:r>
          </a:p>
        </p:txBody>
      </p:sp>
      <p:pic>
        <p:nvPicPr>
          <p:cNvPr id="139" name="image2.jpg" descr="HI"/>
          <p:cNvPicPr>
            <a:picLocks noChangeAspect="1"/>
          </p:cNvPicPr>
          <p:nvPr/>
        </p:nvPicPr>
        <p:blipFill>
          <a:blip r:embed="rId2">
            <a:extLst/>
          </a:blip>
          <a:stretch>
            <a:fillRect/>
          </a:stretch>
        </p:blipFill>
        <p:spPr>
          <a:xfrm>
            <a:off x="2405987" y="5468182"/>
            <a:ext cx="1210043" cy="1108060"/>
          </a:xfrm>
          <a:prstGeom prst="rect">
            <a:avLst/>
          </a:prstGeom>
          <a:ln w="12700">
            <a:miter lim="400000"/>
          </a:ln>
        </p:spPr>
      </p:pic>
      <p:pic>
        <p:nvPicPr>
          <p:cNvPr id="140" name="image3.jpg" descr="c12o"/>
          <p:cNvPicPr>
            <a:picLocks noChangeAspect="1"/>
          </p:cNvPicPr>
          <p:nvPr/>
        </p:nvPicPr>
        <p:blipFill>
          <a:blip r:embed="rId3">
            <a:extLst/>
          </a:blip>
          <a:stretch>
            <a:fillRect/>
          </a:stretch>
        </p:blipFill>
        <p:spPr>
          <a:xfrm>
            <a:off x="5220179" y="5319598"/>
            <a:ext cx="1579810" cy="1530441"/>
          </a:xfrm>
          <a:prstGeom prst="rect">
            <a:avLst/>
          </a:prstGeom>
          <a:ln w="12700">
            <a:miter lim="400000"/>
          </a:ln>
        </p:spPr>
      </p:pic>
      <p:pic>
        <p:nvPicPr>
          <p:cNvPr id="141" name="image4.jpg" descr="amonia"/>
          <p:cNvPicPr>
            <a:picLocks noChangeAspect="1"/>
          </p:cNvPicPr>
          <p:nvPr/>
        </p:nvPicPr>
        <p:blipFill>
          <a:blip r:embed="rId4">
            <a:extLst/>
          </a:blip>
          <a:stretch>
            <a:fillRect/>
          </a:stretch>
        </p:blipFill>
        <p:spPr>
          <a:xfrm>
            <a:off x="3492980" y="6386277"/>
            <a:ext cx="1727200" cy="1746462"/>
          </a:xfrm>
          <a:prstGeom prst="rect">
            <a:avLst/>
          </a:prstGeom>
          <a:ln w="12700">
            <a:miter lim="400000"/>
          </a:ln>
        </p:spPr>
      </p:pic>
      <p:pic>
        <p:nvPicPr>
          <p:cNvPr id="142" name="image5.jpg" descr="H2"/>
          <p:cNvPicPr>
            <a:picLocks noChangeAspect="1"/>
          </p:cNvPicPr>
          <p:nvPr/>
        </p:nvPicPr>
        <p:blipFill>
          <a:blip r:embed="rId5">
            <a:extLst/>
          </a:blip>
          <a:stretch>
            <a:fillRect/>
          </a:stretch>
        </p:blipFill>
        <p:spPr>
          <a:xfrm>
            <a:off x="1064020" y="6968573"/>
            <a:ext cx="1803401" cy="1314980"/>
          </a:xfrm>
          <a:prstGeom prst="rect">
            <a:avLst/>
          </a:prstGeom>
          <a:ln w="12700">
            <a:miter lim="400000"/>
          </a:ln>
        </p:spPr>
      </p:pic>
      <p:pic>
        <p:nvPicPr>
          <p:cNvPr id="143" name="image6.png"/>
          <p:cNvPicPr>
            <a:picLocks noChangeAspect="1"/>
          </p:cNvPicPr>
          <p:nvPr/>
        </p:nvPicPr>
        <p:blipFill>
          <a:blip r:embed="rId6">
            <a:extLst/>
          </a:blip>
          <a:stretch>
            <a:fillRect/>
          </a:stretch>
        </p:blipFill>
        <p:spPr>
          <a:xfrm>
            <a:off x="8404138" y="5616031"/>
            <a:ext cx="2694832" cy="2328334"/>
          </a:xfrm>
          <a:prstGeom prst="rect">
            <a:avLst/>
          </a:prstGeom>
          <a:ln w="12700">
            <a:miter lim="400000"/>
          </a:ln>
        </p:spPr>
      </p:pic>
      <p:sp>
        <p:nvSpPr>
          <p:cNvPr id="144" name="Shape 144"/>
          <p:cNvSpPr/>
          <p:nvPr/>
        </p:nvSpPr>
        <p:spPr>
          <a:xfrm>
            <a:off x="2705383" y="8566149"/>
            <a:ext cx="10079503" cy="1155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457200">
              <a:lnSpc>
                <a:spcPts val="7000"/>
              </a:lnSpc>
              <a:spcBef>
                <a:spcPts val="1200"/>
              </a:spcBef>
              <a:defRPr sz="2300">
                <a:solidFill>
                  <a:srgbClr val="011480"/>
                </a:solidFill>
                <a:latin typeface="Times"/>
                <a:ea typeface="Times"/>
                <a:cs typeface="Times"/>
                <a:sym typeface="Times"/>
              </a:defRPr>
            </a:lvl1pPr>
          </a:lstStyle>
          <a:p>
            <a:r>
              <a:t>http://www.cv.nrao.edu/php/splat/http://physics.nist.gov/cgi-bin/micro/table5/start.pl</a:t>
            </a:r>
            <a:endParaRPr>
              <a:solidFill>
                <a:srgbClr val="000000"/>
              </a:solidFill>
            </a:endParaRPr>
          </a:p>
        </p:txBody>
      </p:sp>
    </p:spTree>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 name="Shape 363"/>
          <p:cNvSpPr>
            <a:spLocks noGrp="1"/>
          </p:cNvSpPr>
          <p:nvPr>
            <p:ph type="title"/>
          </p:nvPr>
        </p:nvSpPr>
        <p:spPr>
          <a:prstGeom prst="rect">
            <a:avLst/>
          </a:prstGeom>
        </p:spPr>
        <p:txBody>
          <a:bodyPr/>
          <a:lstStyle/>
          <a:p>
            <a:pPr lvl="1"/>
            <a:r>
              <a:t>Summary</a:t>
            </a:r>
          </a:p>
        </p:txBody>
      </p:sp>
      <p:sp>
        <p:nvSpPr>
          <p:cNvPr id="364" name="Shape 364"/>
          <p:cNvSpPr>
            <a:spLocks noGrp="1"/>
          </p:cNvSpPr>
          <p:nvPr>
            <p:ph type="body" idx="1"/>
          </p:nvPr>
        </p:nvSpPr>
        <p:spPr>
          <a:prstGeom prst="rect">
            <a:avLst/>
          </a:prstGeom>
        </p:spPr>
        <p:txBody>
          <a:bodyPr/>
          <a:lstStyle/>
          <a:p>
            <a:r>
              <a:t>We have looked at spectral line science in a mostly Galactic context</a:t>
            </a:r>
          </a:p>
          <a:p>
            <a:r>
              <a:t>A wide range of spectral lines probe varied environments</a:t>
            </a:r>
          </a:p>
          <a:p>
            <a:r>
              <a:t>Continuum and spectral line observations give complimentary information</a:t>
            </a:r>
          </a:p>
          <a:p>
            <a:r>
              <a:t>Questions?</a:t>
            </a: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7" name="Group 157"/>
          <p:cNvGrpSpPr/>
          <p:nvPr/>
        </p:nvGrpSpPr>
        <p:grpSpPr>
          <a:xfrm>
            <a:off x="5256499" y="291196"/>
            <a:ext cx="7589245" cy="4056978"/>
            <a:chOff x="0" y="0"/>
            <a:chExt cx="7589243" cy="4056977"/>
          </a:xfrm>
        </p:grpSpPr>
        <p:grpSp>
          <p:nvGrpSpPr>
            <p:cNvPr id="153" name="Group 153"/>
            <p:cNvGrpSpPr/>
            <p:nvPr/>
          </p:nvGrpSpPr>
          <p:grpSpPr>
            <a:xfrm>
              <a:off x="0" y="-1"/>
              <a:ext cx="7589244" cy="4056979"/>
              <a:chOff x="0" y="0"/>
              <a:chExt cx="7589243" cy="4056977"/>
            </a:xfrm>
          </p:grpSpPr>
          <p:grpSp>
            <p:nvGrpSpPr>
              <p:cNvPr id="149" name="Group 149"/>
              <p:cNvGrpSpPr/>
              <p:nvPr/>
            </p:nvGrpSpPr>
            <p:grpSpPr>
              <a:xfrm>
                <a:off x="0" y="0"/>
                <a:ext cx="7589244" cy="4056978"/>
                <a:chOff x="0" y="0"/>
                <a:chExt cx="7589243" cy="4056977"/>
              </a:xfrm>
            </p:grpSpPr>
            <p:pic>
              <p:nvPicPr>
                <p:cNvPr id="146" name="image12.png"/>
                <p:cNvPicPr>
                  <a:picLocks noChangeAspect="1"/>
                </p:cNvPicPr>
                <p:nvPr/>
              </p:nvPicPr>
              <p:blipFill>
                <a:blip r:embed="rId2">
                  <a:extLst/>
                </a:blip>
                <a:stretch>
                  <a:fillRect/>
                </a:stretch>
              </p:blipFill>
              <p:spPr>
                <a:xfrm>
                  <a:off x="0" y="257280"/>
                  <a:ext cx="3644804" cy="3530457"/>
                </a:xfrm>
                <a:prstGeom prst="rect">
                  <a:avLst/>
                </a:prstGeom>
                <a:ln w="12700" cap="flat">
                  <a:noFill/>
                  <a:miter lim="400000"/>
                </a:ln>
                <a:effectLst/>
              </p:spPr>
            </p:pic>
            <p:pic>
              <p:nvPicPr>
                <p:cNvPr id="147" name="image13.png"/>
                <p:cNvPicPr>
                  <a:picLocks noChangeAspect="1"/>
                </p:cNvPicPr>
                <p:nvPr/>
              </p:nvPicPr>
              <p:blipFill>
                <a:blip r:embed="rId3">
                  <a:extLst/>
                </a:blip>
                <a:stretch>
                  <a:fillRect/>
                </a:stretch>
              </p:blipFill>
              <p:spPr>
                <a:xfrm>
                  <a:off x="3973026" y="0"/>
                  <a:ext cx="3616218" cy="3787738"/>
                </a:xfrm>
                <a:prstGeom prst="rect">
                  <a:avLst/>
                </a:prstGeom>
                <a:ln w="12700" cap="flat">
                  <a:noFill/>
                  <a:miter lim="400000"/>
                </a:ln>
                <a:effectLst/>
              </p:spPr>
            </p:pic>
            <p:sp>
              <p:nvSpPr>
                <p:cNvPr id="148" name="Shape 148"/>
                <p:cNvSpPr/>
                <p:nvPr/>
              </p:nvSpPr>
              <p:spPr>
                <a:xfrm>
                  <a:off x="1822242" y="3787737"/>
                  <a:ext cx="1822561" cy="2692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lgn="r" defTabSz="457200">
                    <a:defRPr sz="1200">
                      <a:latin typeface="Calibri"/>
                      <a:ea typeface="Calibri"/>
                      <a:cs typeface="Calibri"/>
                      <a:sym typeface="Calibri"/>
                    </a:defRPr>
                  </a:lvl1pPr>
                </a:lstStyle>
                <a:p>
                  <a:r>
                    <a:t>Tielens et al. 1993</a:t>
                  </a:r>
                </a:p>
              </p:txBody>
            </p:sp>
          </p:grpSp>
          <p:sp>
            <p:nvSpPr>
              <p:cNvPr id="150" name="Shape 150"/>
              <p:cNvSpPr/>
              <p:nvPr/>
            </p:nvSpPr>
            <p:spPr>
              <a:xfrm>
                <a:off x="811670" y="697956"/>
                <a:ext cx="2362201" cy="1689100"/>
              </a:xfrm>
              <a:prstGeom prst="line">
                <a:avLst/>
              </a:prstGeom>
              <a:noFill/>
              <a:ln w="25400" cap="flat">
                <a:solidFill>
                  <a:srgbClr val="FFFFFF"/>
                </a:solidFill>
                <a:prstDash val="solid"/>
                <a:round/>
              </a:ln>
              <a:effectLst>
                <a:outerShdw blurRad="38100" dist="20000" dir="5400000" rotWithShape="0">
                  <a:srgbClr val="000000">
                    <a:alpha val="38000"/>
                  </a:srgbClr>
                </a:outerShdw>
              </a:effectLst>
            </p:spPr>
            <p:txBody>
              <a:bodyPr wrap="square" lIns="45719" tIns="45719" rIns="45719" bIns="45719" numCol="1" anchor="t">
                <a:noAutofit/>
              </a:bodyPr>
              <a:lstStyle/>
              <a:p>
                <a:pPr algn="l" defTabSz="457200">
                  <a:defRPr sz="1800">
                    <a:latin typeface="Calibri"/>
                    <a:ea typeface="Calibri"/>
                    <a:cs typeface="Calibri"/>
                    <a:sym typeface="Calibri"/>
                  </a:defRPr>
                </a:pPr>
                <a:endParaRPr/>
              </a:p>
            </p:txBody>
          </p:sp>
          <p:sp>
            <p:nvSpPr>
              <p:cNvPr id="151" name="Shape 151"/>
              <p:cNvSpPr/>
              <p:nvPr/>
            </p:nvSpPr>
            <p:spPr>
              <a:xfrm>
                <a:off x="641142" y="951956"/>
                <a:ext cx="2362201" cy="1689100"/>
              </a:xfrm>
              <a:prstGeom prst="line">
                <a:avLst/>
              </a:prstGeom>
              <a:noFill/>
              <a:ln w="25400" cap="flat">
                <a:solidFill>
                  <a:srgbClr val="FFFFFF"/>
                </a:solidFill>
                <a:prstDash val="solid"/>
                <a:round/>
              </a:ln>
              <a:effectLst>
                <a:outerShdw blurRad="38100" dist="20000" dir="5400000" rotWithShape="0">
                  <a:srgbClr val="000000">
                    <a:alpha val="38000"/>
                  </a:srgbClr>
                </a:outerShdw>
              </a:effectLst>
            </p:spPr>
            <p:txBody>
              <a:bodyPr wrap="square" lIns="45719" tIns="45719" rIns="45719" bIns="45719" numCol="1" anchor="t">
                <a:noAutofit/>
              </a:bodyPr>
              <a:lstStyle/>
              <a:p>
                <a:pPr algn="l" defTabSz="457200">
                  <a:defRPr sz="1800">
                    <a:latin typeface="Calibri"/>
                    <a:ea typeface="Calibri"/>
                    <a:cs typeface="Calibri"/>
                    <a:sym typeface="Calibri"/>
                  </a:defRPr>
                </a:pPr>
                <a:endParaRPr/>
              </a:p>
            </p:txBody>
          </p:sp>
          <p:sp>
            <p:nvSpPr>
              <p:cNvPr id="152" name="Shape 152"/>
              <p:cNvSpPr/>
              <p:nvPr/>
            </p:nvSpPr>
            <p:spPr>
              <a:xfrm>
                <a:off x="544971" y="2496891"/>
                <a:ext cx="1376684" cy="93497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p>
                <a:pPr algn="l" defTabSz="457200">
                  <a:defRPr sz="1800">
                    <a:solidFill>
                      <a:srgbClr val="3366FF"/>
                    </a:solidFill>
                    <a:latin typeface="Calibri"/>
                    <a:ea typeface="Calibri"/>
                    <a:cs typeface="Calibri"/>
                    <a:sym typeface="Calibri"/>
                  </a:defRPr>
                </a:pPr>
                <a:r>
                  <a:t>PAH / PDR</a:t>
                </a:r>
              </a:p>
              <a:p>
                <a:pPr algn="l" defTabSz="457200">
                  <a:defRPr sz="1800">
                    <a:solidFill>
                      <a:srgbClr val="00FF00"/>
                    </a:solidFill>
                    <a:latin typeface="Calibri"/>
                    <a:ea typeface="Calibri"/>
                    <a:cs typeface="Calibri"/>
                    <a:sym typeface="Calibri"/>
                  </a:defRPr>
                </a:pPr>
                <a:r>
                  <a:t>H</a:t>
                </a:r>
                <a:r>
                  <a:rPr baseline="-25000"/>
                  <a:t>2</a:t>
                </a:r>
              </a:p>
              <a:p>
                <a:pPr algn="l" defTabSz="457200">
                  <a:defRPr sz="1800">
                    <a:solidFill>
                      <a:srgbClr val="FF0000"/>
                    </a:solidFill>
                    <a:latin typeface="Calibri"/>
                    <a:ea typeface="Calibri"/>
                    <a:cs typeface="Calibri"/>
                    <a:sym typeface="Calibri"/>
                  </a:defRPr>
                </a:pPr>
                <a:r>
                  <a:t>CO</a:t>
                </a:r>
              </a:p>
            </p:txBody>
          </p:sp>
        </p:grpSp>
        <p:sp>
          <p:nvSpPr>
            <p:cNvPr id="154" name="Shape 154"/>
            <p:cNvSpPr/>
            <p:nvPr/>
          </p:nvSpPr>
          <p:spPr>
            <a:xfrm>
              <a:off x="4417675" y="2496891"/>
              <a:ext cx="767879" cy="751370"/>
            </a:xfrm>
            <a:prstGeom prst="rect">
              <a:avLst/>
            </a:prstGeom>
            <a:noFill/>
            <a:ln w="28575" cap="flat">
              <a:solidFill>
                <a:srgbClr val="FF0000"/>
              </a:solidFill>
              <a:prstDash val="solid"/>
              <a:round/>
            </a:ln>
            <a:effectLst>
              <a:outerShdw blurRad="38100" dist="23000" dir="5400000" rotWithShape="0">
                <a:srgbClr val="000000">
                  <a:alpha val="35000"/>
                </a:srgbClr>
              </a:outerShdw>
            </a:effectLst>
          </p:spPr>
          <p:txBody>
            <a:bodyPr wrap="square" lIns="45719" tIns="45719" rIns="45719" bIns="45719" numCol="1" anchor="ctr">
              <a:noAutofit/>
            </a:bodyPr>
            <a:lstStyle/>
            <a:p>
              <a:pPr defTabSz="457200">
                <a:defRPr sz="1800">
                  <a:ln w="76199">
                    <a:solidFill>
                      <a:srgbClr val="000000"/>
                    </a:solidFill>
                  </a:ln>
                  <a:solidFill>
                    <a:srgbClr val="FFFFFF"/>
                  </a:solidFill>
                  <a:latin typeface="Calibri"/>
                  <a:ea typeface="Calibri"/>
                  <a:cs typeface="Calibri"/>
                  <a:sym typeface="Calibri"/>
                </a:defRPr>
              </a:pPr>
              <a:endParaRPr/>
            </a:p>
          </p:txBody>
        </p:sp>
        <p:sp>
          <p:nvSpPr>
            <p:cNvPr id="155" name="Shape 155"/>
            <p:cNvSpPr/>
            <p:nvPr/>
          </p:nvSpPr>
          <p:spPr>
            <a:xfrm flipH="1" flipV="1">
              <a:off x="3644804" y="257279"/>
              <a:ext cx="1540752" cy="2239612"/>
            </a:xfrm>
            <a:prstGeom prst="line">
              <a:avLst/>
            </a:prstGeom>
            <a:noFill/>
            <a:ln w="25400" cap="flat">
              <a:solidFill>
                <a:srgbClr val="FF0000"/>
              </a:solidFill>
              <a:prstDash val="solid"/>
              <a:round/>
            </a:ln>
            <a:effectLst>
              <a:outerShdw blurRad="38100" dist="20000" dir="5400000" rotWithShape="0">
                <a:srgbClr val="000000">
                  <a:alpha val="38000"/>
                </a:srgbClr>
              </a:outerShdw>
            </a:effectLst>
          </p:spPr>
          <p:txBody>
            <a:bodyPr wrap="square" lIns="45719" tIns="45719" rIns="45719" bIns="45719" numCol="1" anchor="t">
              <a:noAutofit/>
            </a:bodyPr>
            <a:lstStyle/>
            <a:p>
              <a:pPr algn="l" defTabSz="457200">
                <a:defRPr sz="1800">
                  <a:latin typeface="Calibri"/>
                  <a:ea typeface="Calibri"/>
                  <a:cs typeface="Calibri"/>
                  <a:sym typeface="Calibri"/>
                </a:defRPr>
              </a:pPr>
              <a:endParaRPr/>
            </a:p>
          </p:txBody>
        </p:sp>
        <p:sp>
          <p:nvSpPr>
            <p:cNvPr id="156" name="Shape 156"/>
            <p:cNvSpPr/>
            <p:nvPr/>
          </p:nvSpPr>
          <p:spPr>
            <a:xfrm flipH="1">
              <a:off x="3644803" y="3248259"/>
              <a:ext cx="1540753" cy="525227"/>
            </a:xfrm>
            <a:prstGeom prst="line">
              <a:avLst/>
            </a:prstGeom>
            <a:noFill/>
            <a:ln w="25400" cap="flat">
              <a:solidFill>
                <a:srgbClr val="FF0000"/>
              </a:solidFill>
              <a:prstDash val="solid"/>
              <a:round/>
            </a:ln>
            <a:effectLst>
              <a:outerShdw blurRad="38100" dist="20000" dir="5400000" rotWithShape="0">
                <a:srgbClr val="000000">
                  <a:alpha val="38000"/>
                </a:srgbClr>
              </a:outerShdw>
            </a:effectLst>
          </p:spPr>
          <p:txBody>
            <a:bodyPr wrap="square" lIns="45719" tIns="45719" rIns="45719" bIns="45719" numCol="1" anchor="t">
              <a:noAutofit/>
            </a:bodyPr>
            <a:lstStyle/>
            <a:p>
              <a:pPr algn="l" defTabSz="457200">
                <a:defRPr sz="1800">
                  <a:latin typeface="Calibri"/>
                  <a:ea typeface="Calibri"/>
                  <a:cs typeface="Calibri"/>
                  <a:sym typeface="Calibri"/>
                </a:defRPr>
              </a:pPr>
              <a:endParaRPr/>
            </a:p>
          </p:txBody>
        </p:sp>
      </p:grpSp>
      <p:pic>
        <p:nvPicPr>
          <p:cNvPr id="158" name="image11.png"/>
          <p:cNvPicPr>
            <a:picLocks noChangeAspect="1"/>
          </p:cNvPicPr>
          <p:nvPr/>
        </p:nvPicPr>
        <p:blipFill>
          <a:blip r:embed="rId4">
            <a:extLst/>
          </a:blip>
          <a:stretch>
            <a:fillRect/>
          </a:stretch>
        </p:blipFill>
        <p:spPr>
          <a:xfrm>
            <a:off x="5733759" y="4520613"/>
            <a:ext cx="6634724" cy="4497363"/>
          </a:xfrm>
          <a:prstGeom prst="rect">
            <a:avLst/>
          </a:prstGeom>
          <a:ln w="12700">
            <a:miter lim="400000"/>
          </a:ln>
        </p:spPr>
      </p:pic>
      <p:sp>
        <p:nvSpPr>
          <p:cNvPr id="159" name="Shape 159"/>
          <p:cNvSpPr/>
          <p:nvPr/>
        </p:nvSpPr>
        <p:spPr>
          <a:xfrm>
            <a:off x="116671" y="2794791"/>
            <a:ext cx="5039137" cy="5044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285750" indent="-285750" algn="l" defTabSz="457200">
              <a:buSzPct val="100000"/>
              <a:buFont typeface="Arial"/>
              <a:buChar char="•"/>
              <a:defRPr sz="2200">
                <a:latin typeface="Calibri"/>
                <a:ea typeface="Calibri"/>
                <a:cs typeface="Calibri"/>
                <a:sym typeface="Calibri"/>
              </a:defRPr>
            </a:pPr>
            <a:r>
              <a:t>Temperature variations in the ISM lead to transition zones called </a:t>
            </a:r>
            <a:r>
              <a:rPr b="1"/>
              <a:t>photodissociation regions </a:t>
            </a:r>
            <a:r>
              <a:t>or </a:t>
            </a:r>
            <a:r>
              <a:rPr b="1"/>
              <a:t>PDRs.</a:t>
            </a:r>
          </a:p>
          <a:p>
            <a:pPr marL="285750" indent="-285750" algn="l" defTabSz="457200">
              <a:buSzPct val="100000"/>
              <a:buFont typeface="Arial"/>
              <a:buChar char="•"/>
              <a:defRPr sz="2200">
                <a:latin typeface="Calibri"/>
                <a:ea typeface="Calibri"/>
                <a:cs typeface="Calibri"/>
                <a:sym typeface="Calibri"/>
              </a:defRPr>
            </a:pPr>
            <a:r>
              <a:t>These exist between the hot (ionised) and  cold (neutral) ISM. </a:t>
            </a:r>
          </a:p>
          <a:p>
            <a:pPr marL="285750" indent="-285750" algn="l" defTabSz="457200">
              <a:buSzPct val="100000"/>
              <a:buFont typeface="Arial"/>
              <a:buChar char="•"/>
              <a:defRPr sz="2200">
                <a:latin typeface="Calibri"/>
                <a:ea typeface="Calibri"/>
                <a:cs typeface="Calibri"/>
                <a:sym typeface="Calibri"/>
              </a:defRPr>
            </a:pPr>
            <a:r>
              <a:t>The physical and chemical properties of a PDR change with distance as the photons are absorbed</a:t>
            </a:r>
          </a:p>
          <a:p>
            <a:pPr marL="285750" indent="-285750" algn="l" defTabSz="457200">
              <a:buSzPct val="100000"/>
              <a:buFont typeface="Arial"/>
              <a:buChar char="•"/>
              <a:defRPr sz="2200">
                <a:latin typeface="Calibri"/>
                <a:ea typeface="Calibri"/>
                <a:cs typeface="Calibri"/>
                <a:sym typeface="Calibri"/>
              </a:defRPr>
            </a:pPr>
            <a:r>
              <a:t>When the density of dust and molecules is high enough it shields the interior from UV radiation</a:t>
            </a:r>
          </a:p>
          <a:p>
            <a:pPr marL="285750" indent="-285750" algn="l" defTabSz="457200">
              <a:buSzPct val="100000"/>
              <a:buFont typeface="Arial"/>
              <a:buChar char="•"/>
              <a:defRPr sz="2200">
                <a:latin typeface="Calibri"/>
                <a:ea typeface="Calibri"/>
                <a:cs typeface="Calibri"/>
                <a:sym typeface="Calibri"/>
              </a:defRPr>
            </a:pPr>
            <a:r>
              <a:t>This leads to a rich variety of atoms and molecules</a:t>
            </a:r>
          </a:p>
        </p:txBody>
      </p:sp>
      <p:sp>
        <p:nvSpPr>
          <p:cNvPr id="160" name="Shape 160"/>
          <p:cNvSpPr>
            <a:spLocks noGrp="1"/>
          </p:cNvSpPr>
          <p:nvPr>
            <p:ph type="title"/>
          </p:nvPr>
        </p:nvSpPr>
        <p:spPr>
          <a:xfrm>
            <a:off x="116671" y="444500"/>
            <a:ext cx="5039138" cy="2159000"/>
          </a:xfrm>
          <a:prstGeom prst="rect">
            <a:avLst/>
          </a:prstGeom>
        </p:spPr>
        <p:txBody>
          <a:bodyPr/>
          <a:lstStyle>
            <a:lvl1pPr defTabSz="391414">
              <a:defRPr sz="5360"/>
            </a:lvl1pPr>
          </a:lstStyle>
          <a:p>
            <a:r>
              <a:t>Molecular cloud composition</a:t>
            </a:r>
          </a:p>
        </p:txBody>
      </p:sp>
    </p:spTree>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1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1" animBg="1" advAuto="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Shape 162"/>
          <p:cNvSpPr>
            <a:spLocks noGrp="1"/>
          </p:cNvSpPr>
          <p:nvPr>
            <p:ph type="title"/>
          </p:nvPr>
        </p:nvSpPr>
        <p:spPr>
          <a:xfrm>
            <a:off x="650239" y="62152"/>
            <a:ext cx="11704322" cy="1625601"/>
          </a:xfrm>
          <a:prstGeom prst="rect">
            <a:avLst/>
          </a:prstGeom>
        </p:spPr>
        <p:txBody>
          <a:bodyPr/>
          <a:lstStyle>
            <a:lvl1pPr defTabSz="617727">
              <a:defRPr sz="5890"/>
            </a:lvl1pPr>
          </a:lstStyle>
          <a:p>
            <a:r>
              <a:t>Orion KL survey at 3mm (100 GHz)</a:t>
            </a:r>
          </a:p>
        </p:txBody>
      </p:sp>
      <p:grpSp>
        <p:nvGrpSpPr>
          <p:cNvPr id="165" name="Group 165"/>
          <p:cNvGrpSpPr/>
          <p:nvPr/>
        </p:nvGrpSpPr>
        <p:grpSpPr>
          <a:xfrm>
            <a:off x="268616" y="1465260"/>
            <a:ext cx="12354562" cy="8103668"/>
            <a:chOff x="0" y="0"/>
            <a:chExt cx="12354560" cy="8103667"/>
          </a:xfrm>
        </p:grpSpPr>
        <p:pic>
          <p:nvPicPr>
            <p:cNvPr id="163" name="image31.png"/>
            <p:cNvPicPr>
              <a:picLocks noChangeAspect="1"/>
            </p:cNvPicPr>
            <p:nvPr/>
          </p:nvPicPr>
          <p:blipFill>
            <a:blip r:embed="rId3">
              <a:extLst/>
            </a:blip>
            <a:stretch>
              <a:fillRect/>
            </a:stretch>
          </p:blipFill>
          <p:spPr>
            <a:xfrm>
              <a:off x="0" y="0"/>
              <a:ext cx="12354561" cy="8103668"/>
            </a:xfrm>
            <a:prstGeom prst="rect">
              <a:avLst/>
            </a:prstGeom>
            <a:ln w="12700" cap="flat">
              <a:noFill/>
              <a:miter lim="400000"/>
            </a:ln>
            <a:effectLst/>
          </p:spPr>
        </p:pic>
        <p:sp>
          <p:nvSpPr>
            <p:cNvPr id="164" name="Shape 164"/>
            <p:cNvSpPr/>
            <p:nvPr/>
          </p:nvSpPr>
          <p:spPr>
            <a:xfrm>
              <a:off x="381623" y="7578394"/>
              <a:ext cx="2989993" cy="48564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65023" tIns="65023" rIns="65023" bIns="65023" numCol="1" anchor="t">
              <a:spAutoFit/>
            </a:bodyPr>
            <a:lstStyle>
              <a:lvl1pPr algn="l" defTabSz="650240">
                <a:defRPr sz="2400">
                  <a:latin typeface="Calibri"/>
                  <a:ea typeface="Calibri"/>
                  <a:cs typeface="Calibri"/>
                  <a:sym typeface="Calibri"/>
                </a:defRPr>
              </a:lvl1pPr>
            </a:lstStyle>
            <a:p>
              <a:r>
                <a:t>Tercero et al. (2010)</a:t>
              </a:r>
            </a:p>
          </p:txBody>
        </p:sp>
      </p:grpSp>
      <p:pic>
        <p:nvPicPr>
          <p:cNvPr id="166" name="image32.png"/>
          <p:cNvPicPr>
            <a:picLocks noChangeAspect="1"/>
          </p:cNvPicPr>
          <p:nvPr/>
        </p:nvPicPr>
        <p:blipFill>
          <a:blip r:embed="rId4">
            <a:extLst/>
          </a:blip>
          <a:stretch>
            <a:fillRect/>
          </a:stretch>
        </p:blipFill>
        <p:spPr>
          <a:xfrm>
            <a:off x="2460165" y="1687752"/>
            <a:ext cx="7967758" cy="7967758"/>
          </a:xfrm>
          <a:prstGeom prst="rect">
            <a:avLst/>
          </a:prstGeom>
          <a:ln w="12700">
            <a:miter lim="400000"/>
          </a:ln>
        </p:spPr>
      </p:pic>
    </p:spTree>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xit" presetSubtype="0" fill="hold" grpId="1" nodeType="clickEffect">
                                  <p:stCondLst>
                                    <p:cond delay="0"/>
                                  </p:stCondLst>
                                  <p:iterate>
                                    <p:tmAbs val="0"/>
                                  </p:iterate>
                                  <p:childTnLst>
                                    <p:set>
                                      <p:cBhvr>
                                        <p:cTn id="6" fill="hold">
                                          <p:stCondLst>
                                            <p:cond delay="0"/>
                                          </p:stCondLst>
                                        </p:cTn>
                                        <p:tgtEl>
                                          <p:spTgt spid="16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1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 grpId="2" animBg="1" advAuto="0"/>
      <p:bldP spid="166" grpId="1" animBg="1"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Shape 170"/>
          <p:cNvSpPr>
            <a:spLocks noGrp="1"/>
          </p:cNvSpPr>
          <p:nvPr>
            <p:ph type="title"/>
          </p:nvPr>
        </p:nvSpPr>
        <p:spPr>
          <a:prstGeom prst="rect">
            <a:avLst/>
          </a:prstGeom>
        </p:spPr>
        <p:txBody>
          <a:bodyPr/>
          <a:lstStyle/>
          <a:p>
            <a:r>
              <a:t>Origins of spectral lines</a:t>
            </a:r>
          </a:p>
        </p:txBody>
      </p:sp>
      <p:sp>
        <p:nvSpPr>
          <p:cNvPr id="171" name="Shape 171"/>
          <p:cNvSpPr>
            <a:spLocks noGrp="1"/>
          </p:cNvSpPr>
          <p:nvPr>
            <p:ph type="body" idx="1"/>
          </p:nvPr>
        </p:nvSpPr>
        <p:spPr>
          <a:xfrm>
            <a:off x="1140874" y="4026772"/>
            <a:ext cx="11099801" cy="6286501"/>
          </a:xfrm>
          <a:prstGeom prst="rect">
            <a:avLst/>
          </a:prstGeom>
        </p:spPr>
        <p:txBody>
          <a:bodyPr/>
          <a:lstStyle/>
          <a:p>
            <a:pPr marL="444500" indent="-444500">
              <a:defRPr sz="2500"/>
            </a:pPr>
            <a:r>
              <a:rPr>
                <a:solidFill>
                  <a:schemeClr val="accent1"/>
                </a:solidFill>
              </a:rPr>
              <a:t>Spontaneous emission</a:t>
            </a:r>
            <a:r>
              <a:t> rate depends on temperature</a:t>
            </a:r>
          </a:p>
          <a:p>
            <a:pPr lvl="1">
              <a:defRPr sz="2500"/>
            </a:pPr>
            <a:r>
              <a:t>i.e Boltzmann distribution of molecular energies</a:t>
            </a:r>
          </a:p>
          <a:p>
            <a:pPr marL="444500" indent="-444500">
              <a:defRPr sz="2500"/>
            </a:pPr>
            <a:r>
              <a:rPr>
                <a:solidFill>
                  <a:schemeClr val="accent5"/>
                </a:solidFill>
              </a:rPr>
              <a:t>Absorption</a:t>
            </a:r>
            <a:r>
              <a:t> rate also depends on the energy field</a:t>
            </a:r>
          </a:p>
          <a:p>
            <a:pPr lvl="1">
              <a:defRPr sz="2500"/>
            </a:pPr>
            <a:r>
              <a:t>Energy density U</a:t>
            </a:r>
            <a:r>
              <a:rPr i="1" baseline="-5999"/>
              <a:t>v</a:t>
            </a:r>
            <a:r>
              <a:rPr baseline="-5999"/>
              <a:t> </a:t>
            </a:r>
          </a:p>
          <a:p>
            <a:pPr marL="432152" indent="-432152">
              <a:defRPr sz="2500">
                <a:solidFill>
                  <a:schemeClr val="accent2"/>
                </a:solidFill>
              </a:defRPr>
            </a:pPr>
            <a:r>
              <a:t>Stimulated emission</a:t>
            </a:r>
          </a:p>
          <a:p>
            <a:pPr marL="432152" indent="-432152">
              <a:defRPr sz="2500"/>
            </a:pPr>
            <a:r>
              <a:t>The Einstein coefficients describe the probability of emission and absorption</a:t>
            </a:r>
          </a:p>
        </p:txBody>
      </p:sp>
      <p:pic>
        <p:nvPicPr>
          <p:cNvPr id="172" name="pasted-image.pdf"/>
          <p:cNvPicPr>
            <a:picLocks noChangeAspect="1"/>
          </p:cNvPicPr>
          <p:nvPr/>
        </p:nvPicPr>
        <p:blipFill>
          <a:blip r:embed="rId2">
            <a:extLst/>
          </a:blip>
          <a:stretch>
            <a:fillRect/>
          </a:stretch>
        </p:blipFill>
        <p:spPr>
          <a:xfrm>
            <a:off x="1864944" y="2358085"/>
            <a:ext cx="9274912" cy="1638845"/>
          </a:xfrm>
          <a:prstGeom prst="rect">
            <a:avLst/>
          </a:prstGeom>
          <a:ln w="12700">
            <a:miter lim="400000"/>
          </a:ln>
        </p:spPr>
      </p:pic>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 name="Shape 174"/>
          <p:cNvSpPr>
            <a:spLocks noGrp="1"/>
          </p:cNvSpPr>
          <p:nvPr>
            <p:ph type="title"/>
          </p:nvPr>
        </p:nvSpPr>
        <p:spPr>
          <a:prstGeom prst="rect">
            <a:avLst/>
          </a:prstGeom>
        </p:spPr>
        <p:txBody>
          <a:bodyPr/>
          <a:lstStyle/>
          <a:p>
            <a:r>
              <a:t>Origin of spectral lines</a:t>
            </a:r>
          </a:p>
        </p:txBody>
      </p:sp>
      <p:sp>
        <p:nvSpPr>
          <p:cNvPr id="175" name="Shape 175"/>
          <p:cNvSpPr>
            <a:spLocks noGrp="1"/>
          </p:cNvSpPr>
          <p:nvPr>
            <p:ph type="body" idx="1"/>
          </p:nvPr>
        </p:nvSpPr>
        <p:spPr>
          <a:prstGeom prst="rect">
            <a:avLst/>
          </a:prstGeom>
        </p:spPr>
        <p:txBody>
          <a:bodyPr/>
          <a:lstStyle/>
          <a:p>
            <a:r>
              <a:t>Spectral lines form due to electronic transitions in atoms and molecules</a:t>
            </a:r>
          </a:p>
          <a:p>
            <a:pPr lvl="1"/>
            <a:r>
              <a:t>Electron transitions between orbits</a:t>
            </a:r>
          </a:p>
          <a:p>
            <a:pPr lvl="1"/>
            <a:r>
              <a:t>Vibrational and rotational states in molecules (requires a dipole moment)</a:t>
            </a:r>
          </a:p>
          <a:p>
            <a:pPr lvl="1"/>
            <a:r>
              <a:t>Spin-flip transitions (i.e. HI)</a:t>
            </a:r>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lstStyle/>
          <a:p>
            <a:r>
              <a:t>Electron transitions</a:t>
            </a:r>
          </a:p>
        </p:txBody>
      </p:sp>
      <p:sp>
        <p:nvSpPr>
          <p:cNvPr id="178" name="Shape 178"/>
          <p:cNvSpPr>
            <a:spLocks noGrp="1"/>
          </p:cNvSpPr>
          <p:nvPr>
            <p:ph type="body" idx="1"/>
          </p:nvPr>
        </p:nvSpPr>
        <p:spPr>
          <a:prstGeom prst="rect">
            <a:avLst/>
          </a:prstGeom>
        </p:spPr>
        <p:txBody>
          <a:bodyPr/>
          <a:lstStyle/>
          <a:p>
            <a:pPr>
              <a:defRPr b="1">
                <a:latin typeface="Helvetica"/>
                <a:ea typeface="Helvetica"/>
                <a:cs typeface="Helvetica"/>
                <a:sym typeface="Helvetica"/>
              </a:defRPr>
            </a:pPr>
            <a:r>
              <a:t>Emission energies</a:t>
            </a:r>
            <a:r>
              <a:rPr b="0">
                <a:latin typeface="+mn-lt"/>
                <a:ea typeface="+mn-ea"/>
                <a:cs typeface="+mn-cs"/>
                <a:sym typeface="Helvetica Light"/>
              </a:rPr>
              <a:t> correspond to the energy differences between quantised electron orbits</a:t>
            </a:r>
          </a:p>
          <a:p>
            <a:pPr>
              <a:defRPr b="1">
                <a:latin typeface="Helvetica"/>
                <a:ea typeface="Helvetica"/>
                <a:cs typeface="Helvetica"/>
                <a:sym typeface="Helvetica"/>
              </a:defRPr>
            </a:pPr>
            <a:r>
              <a:t>Absorption </a:t>
            </a:r>
            <a:r>
              <a:rPr b="0">
                <a:latin typeface="+mn-lt"/>
                <a:ea typeface="+mn-ea"/>
                <a:cs typeface="+mn-cs"/>
                <a:sym typeface="Helvetica Light"/>
              </a:rPr>
              <a:t>occurs when atoms / molecules absorb photons of the correct energy</a:t>
            </a:r>
          </a:p>
        </p:txBody>
      </p:sp>
      <p:pic>
        <p:nvPicPr>
          <p:cNvPr id="179" name="page17image3024.png"/>
          <p:cNvPicPr>
            <a:picLocks noChangeAspect="1"/>
          </p:cNvPicPr>
          <p:nvPr/>
        </p:nvPicPr>
        <p:blipFill>
          <a:blip r:embed="rId2">
            <a:extLst/>
          </a:blip>
          <a:stretch>
            <a:fillRect/>
          </a:stretch>
        </p:blipFill>
        <p:spPr>
          <a:xfrm>
            <a:off x="5814655" y="5597931"/>
            <a:ext cx="7055241" cy="3457169"/>
          </a:xfrm>
          <a:prstGeom prst="rect">
            <a:avLst/>
          </a:prstGeom>
          <a:ln w="12700">
            <a:miter lim="400000"/>
          </a:ln>
        </p:spPr>
      </p:pic>
      <p:sp>
        <p:nvSpPr>
          <p:cNvPr id="180" name="Shape 180"/>
          <p:cNvSpPr/>
          <p:nvPr/>
        </p:nvSpPr>
        <p:spPr>
          <a:xfrm>
            <a:off x="2209800" y="2044699"/>
            <a:ext cx="190500" cy="457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457200">
              <a:lnSpc>
                <a:spcPts val="2800"/>
              </a:lnSpc>
              <a:defRPr sz="1200">
                <a:latin typeface="Times"/>
                <a:ea typeface="Times"/>
                <a:cs typeface="Times"/>
                <a:sym typeface="Times"/>
              </a:defRPr>
            </a:lvl1pPr>
          </a:lstStyle>
          <a:p>
            <a:r>
              <a:t> </a:t>
            </a:r>
          </a:p>
        </p:txBody>
      </p:sp>
      <p:pic>
        <p:nvPicPr>
          <p:cNvPr id="181" name="pasted-image.pdf"/>
          <p:cNvPicPr>
            <a:picLocks noChangeAspect="1"/>
          </p:cNvPicPr>
          <p:nvPr/>
        </p:nvPicPr>
        <p:blipFill>
          <a:blip r:embed="rId3">
            <a:extLst/>
          </a:blip>
          <a:stretch>
            <a:fillRect/>
          </a:stretch>
        </p:blipFill>
        <p:spPr>
          <a:xfrm>
            <a:off x="270646" y="6679357"/>
            <a:ext cx="5590796" cy="1294318"/>
          </a:xfrm>
          <a:prstGeom prst="rect">
            <a:avLst/>
          </a:prstGeom>
          <a:ln w="12700">
            <a:miter lim="400000"/>
          </a:ln>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TotalTime>
  <Words>2023</Words>
  <Application>Microsoft Macintosh PowerPoint</Application>
  <PresentationFormat>Custom</PresentationFormat>
  <Paragraphs>238</Paragraphs>
  <Slides>40</Slides>
  <Notes>14</Notes>
  <HiddenSlides>0</HiddenSlides>
  <MMClips>3</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40</vt:i4>
      </vt:variant>
    </vt:vector>
  </HeadingPairs>
  <TitlesOfParts>
    <vt:vector size="48" baseType="lpstr">
      <vt:lpstr>Calibri</vt:lpstr>
      <vt:lpstr>Helvetica</vt:lpstr>
      <vt:lpstr>Helvetica Light</vt:lpstr>
      <vt:lpstr>Helvetica Neue</vt:lpstr>
      <vt:lpstr>Times</vt:lpstr>
      <vt:lpstr>Trebuchet MS</vt:lpstr>
      <vt:lpstr>Arial</vt:lpstr>
      <vt:lpstr>White</vt:lpstr>
      <vt:lpstr>Spectral Line Science</vt:lpstr>
      <vt:lpstr>Spectral line science</vt:lpstr>
      <vt:lpstr>Atoms and Molecules in Space</vt:lpstr>
      <vt:lpstr>Molecular cloud composition</vt:lpstr>
      <vt:lpstr>Molecular cloud composition</vt:lpstr>
      <vt:lpstr>Orion KL survey at 3mm (100 GHz)</vt:lpstr>
      <vt:lpstr>Origins of spectral lines</vt:lpstr>
      <vt:lpstr>Origin of spectral lines</vt:lpstr>
      <vt:lpstr>Electron transitions</vt:lpstr>
      <vt:lpstr>Electron transitions</vt:lpstr>
      <vt:lpstr>Electron transitions</vt:lpstr>
      <vt:lpstr>21-cm line </vt:lpstr>
      <vt:lpstr>Radiation Generation in Molecules</vt:lpstr>
      <vt:lpstr>Energy levels of molecules</vt:lpstr>
      <vt:lpstr>Optical Depth</vt:lpstr>
      <vt:lpstr>Line Profiles</vt:lpstr>
      <vt:lpstr>Kinematics - Doppler Effect</vt:lpstr>
      <vt:lpstr>PowerPoint Presentation</vt:lpstr>
      <vt:lpstr>Doppler Effect</vt:lpstr>
      <vt:lpstr>PowerPoint Presentation</vt:lpstr>
      <vt:lpstr>Doppler Effect in HI (21 cm) Emission</vt:lpstr>
      <vt:lpstr>Kinematic distance ambiguity</vt:lpstr>
      <vt:lpstr>Other Emission Mechanisms</vt:lpstr>
      <vt:lpstr>PowerPoint Presentation</vt:lpstr>
      <vt:lpstr>HI absorption</vt:lpstr>
      <vt:lpstr>Absorption measurements</vt:lpstr>
      <vt:lpstr>Absorption measurements</vt:lpstr>
      <vt:lpstr>RNA precursor?</vt:lpstr>
      <vt:lpstr>The G305 Example</vt:lpstr>
      <vt:lpstr>The G305 Example</vt:lpstr>
      <vt:lpstr>CO observations</vt:lpstr>
      <vt:lpstr>CO results</vt:lpstr>
      <vt:lpstr>Moment Maps</vt:lpstr>
      <vt:lpstr>3-D visualisation</vt:lpstr>
      <vt:lpstr>Outflow candidates</vt:lpstr>
      <vt:lpstr>Ammonia</vt:lpstr>
      <vt:lpstr>Ammonia</vt:lpstr>
      <vt:lpstr>Masers</vt:lpstr>
      <vt:lpstr>Putting it all together</vt:lpstr>
      <vt:lpstr>Summary</vt:lpstr>
    </vt:vector>
  </TitlesOfParts>
  <LinksUpToDate>false</LinksUpToDate>
  <SharedDoc>false</SharedDoc>
  <HyperlinksChanged>false</HyperlinksChanged>
  <AppVersion>15.0031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Spectral Line Science</dc:title>
  <cp:lastModifiedBy>jcal9993@uni.sydney.edu.au</cp:lastModifiedBy>
  <cp:revision>5</cp:revision>
  <dcterms:modified xsi:type="dcterms:W3CDTF">2018-06-03T17:43:13Z</dcterms:modified>
</cp:coreProperties>
</file>