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56" r:id="rId2"/>
    <p:sldId id="266" r:id="rId3"/>
    <p:sldId id="267" r:id="rId4"/>
    <p:sldId id="268" r:id="rId5"/>
    <p:sldId id="257" r:id="rId6"/>
    <p:sldId id="258" r:id="rId7"/>
    <p:sldId id="259" r:id="rId8"/>
    <p:sldId id="260" r:id="rId9"/>
    <p:sldId id="261" r:id="rId10"/>
    <p:sldId id="262" r:id="rId11"/>
    <p:sldId id="264" r:id="rId12"/>
    <p:sldId id="263" r:id="rId13"/>
    <p:sldId id="269"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1" d="100"/>
          <a:sy n="61" d="100"/>
        </p:scale>
        <p:origin x="420"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C016A73-B943-4B2E-A966-C8DA143E84E2}" type="datetimeFigureOut">
              <a:rPr lang="en-US" smtClean="0"/>
              <a:t>02-Jun-21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612394A-67A5-40EF-99B0-EA3A31623E30}" type="slidenum">
              <a:rPr lang="en-US" smtClean="0"/>
              <a:t>‹#›</a:t>
            </a:fld>
            <a:endParaRPr lang="en-US"/>
          </a:p>
        </p:txBody>
      </p:sp>
    </p:spTree>
    <p:extLst>
      <p:ext uri="{BB962C8B-B14F-4D97-AF65-F5344CB8AC3E}">
        <p14:creationId xmlns:p14="http://schemas.microsoft.com/office/powerpoint/2010/main" val="20599536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E26FB4-247E-4B1E-8AD1-5E29D77E0AB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97E74E3-A72F-4580-BFF0-5BD9CD15059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B291F75-0CBA-4B9D-A839-B915CC482968}"/>
              </a:ext>
            </a:extLst>
          </p:cNvPr>
          <p:cNvSpPr>
            <a:spLocks noGrp="1"/>
          </p:cNvSpPr>
          <p:nvPr>
            <p:ph type="dt" sz="half" idx="10"/>
          </p:nvPr>
        </p:nvSpPr>
        <p:spPr/>
        <p:txBody>
          <a:bodyPr/>
          <a:lstStyle/>
          <a:p>
            <a:fld id="{230E7BC6-9048-4622-9B33-533925A5B3F1}" type="datetime1">
              <a:rPr lang="en-US" smtClean="0"/>
              <a:t>02-Jun-21</a:t>
            </a:fld>
            <a:endParaRPr lang="en-US"/>
          </a:p>
        </p:txBody>
      </p:sp>
      <p:sp>
        <p:nvSpPr>
          <p:cNvPr id="5" name="Footer Placeholder 4">
            <a:extLst>
              <a:ext uri="{FF2B5EF4-FFF2-40B4-BE49-F238E27FC236}">
                <a16:creationId xmlns:a16="http://schemas.microsoft.com/office/drawing/2014/main" id="{43BDB71F-FD41-4A35-ABC0-73E3C5A7B1DA}"/>
              </a:ext>
            </a:extLst>
          </p:cNvPr>
          <p:cNvSpPr>
            <a:spLocks noGrp="1"/>
          </p:cNvSpPr>
          <p:nvPr>
            <p:ph type="ftr" sz="quarter" idx="11"/>
          </p:nvPr>
        </p:nvSpPr>
        <p:spPr/>
        <p:txBody>
          <a:bodyPr/>
          <a:lstStyle/>
          <a:p>
            <a:r>
              <a:rPr lang="en-US"/>
              <a:t>Rev A</a:t>
            </a:r>
          </a:p>
        </p:txBody>
      </p:sp>
      <p:sp>
        <p:nvSpPr>
          <p:cNvPr id="6" name="Slide Number Placeholder 5">
            <a:extLst>
              <a:ext uri="{FF2B5EF4-FFF2-40B4-BE49-F238E27FC236}">
                <a16:creationId xmlns:a16="http://schemas.microsoft.com/office/drawing/2014/main" id="{F6542E46-2FA5-486E-8A7D-2DF40998B8E2}"/>
              </a:ext>
            </a:extLst>
          </p:cNvPr>
          <p:cNvSpPr>
            <a:spLocks noGrp="1"/>
          </p:cNvSpPr>
          <p:nvPr>
            <p:ph type="sldNum" sz="quarter" idx="12"/>
          </p:nvPr>
        </p:nvSpPr>
        <p:spPr/>
        <p:txBody>
          <a:bodyPr/>
          <a:lstStyle/>
          <a:p>
            <a:fld id="{F3263EA5-75A5-4FCD-B536-1C8F573D55EF}" type="slidenum">
              <a:rPr lang="en-US" smtClean="0"/>
              <a:t>‹#›</a:t>
            </a:fld>
            <a:endParaRPr lang="en-US"/>
          </a:p>
        </p:txBody>
      </p:sp>
    </p:spTree>
    <p:extLst>
      <p:ext uri="{BB962C8B-B14F-4D97-AF65-F5344CB8AC3E}">
        <p14:creationId xmlns:p14="http://schemas.microsoft.com/office/powerpoint/2010/main" val="15343031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A73D37-CBD7-4F5E-81E7-2592BB5AD22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0E75277-58F5-4459-8B04-DC7B8371E17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6378A17-DD24-47F0-BC35-D743895938E5}"/>
              </a:ext>
            </a:extLst>
          </p:cNvPr>
          <p:cNvSpPr>
            <a:spLocks noGrp="1"/>
          </p:cNvSpPr>
          <p:nvPr>
            <p:ph type="dt" sz="half" idx="10"/>
          </p:nvPr>
        </p:nvSpPr>
        <p:spPr/>
        <p:txBody>
          <a:bodyPr/>
          <a:lstStyle/>
          <a:p>
            <a:fld id="{C49D0412-6F8E-43AC-8188-184E92BDFE79}" type="datetime1">
              <a:rPr lang="en-US" smtClean="0"/>
              <a:t>02-Jun-21</a:t>
            </a:fld>
            <a:endParaRPr lang="en-US"/>
          </a:p>
        </p:txBody>
      </p:sp>
      <p:sp>
        <p:nvSpPr>
          <p:cNvPr id="5" name="Footer Placeholder 4">
            <a:extLst>
              <a:ext uri="{FF2B5EF4-FFF2-40B4-BE49-F238E27FC236}">
                <a16:creationId xmlns:a16="http://schemas.microsoft.com/office/drawing/2014/main" id="{B34D5741-0F1C-40D6-A092-7EA0E70044E6}"/>
              </a:ext>
            </a:extLst>
          </p:cNvPr>
          <p:cNvSpPr>
            <a:spLocks noGrp="1"/>
          </p:cNvSpPr>
          <p:nvPr>
            <p:ph type="ftr" sz="quarter" idx="11"/>
          </p:nvPr>
        </p:nvSpPr>
        <p:spPr/>
        <p:txBody>
          <a:bodyPr/>
          <a:lstStyle/>
          <a:p>
            <a:r>
              <a:rPr lang="en-US"/>
              <a:t>Rev A</a:t>
            </a:r>
          </a:p>
        </p:txBody>
      </p:sp>
      <p:sp>
        <p:nvSpPr>
          <p:cNvPr id="6" name="Slide Number Placeholder 5">
            <a:extLst>
              <a:ext uri="{FF2B5EF4-FFF2-40B4-BE49-F238E27FC236}">
                <a16:creationId xmlns:a16="http://schemas.microsoft.com/office/drawing/2014/main" id="{BD49137E-B919-4040-9658-9FD965CE8F04}"/>
              </a:ext>
            </a:extLst>
          </p:cNvPr>
          <p:cNvSpPr>
            <a:spLocks noGrp="1"/>
          </p:cNvSpPr>
          <p:nvPr>
            <p:ph type="sldNum" sz="quarter" idx="12"/>
          </p:nvPr>
        </p:nvSpPr>
        <p:spPr/>
        <p:txBody>
          <a:bodyPr/>
          <a:lstStyle/>
          <a:p>
            <a:fld id="{F3263EA5-75A5-4FCD-B536-1C8F573D55EF}" type="slidenum">
              <a:rPr lang="en-US" smtClean="0"/>
              <a:t>‹#›</a:t>
            </a:fld>
            <a:endParaRPr lang="en-US"/>
          </a:p>
        </p:txBody>
      </p:sp>
    </p:spTree>
    <p:extLst>
      <p:ext uri="{BB962C8B-B14F-4D97-AF65-F5344CB8AC3E}">
        <p14:creationId xmlns:p14="http://schemas.microsoft.com/office/powerpoint/2010/main" val="7392938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BEFE224-B3C7-45CD-9DB9-0328C84D286D}"/>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316CFC7-78F5-484E-82FB-F6AFC6E6091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9B44A2A-2FE0-42A6-8F2F-92DEAD7194C7}"/>
              </a:ext>
            </a:extLst>
          </p:cNvPr>
          <p:cNvSpPr>
            <a:spLocks noGrp="1"/>
          </p:cNvSpPr>
          <p:nvPr>
            <p:ph type="dt" sz="half" idx="10"/>
          </p:nvPr>
        </p:nvSpPr>
        <p:spPr/>
        <p:txBody>
          <a:bodyPr/>
          <a:lstStyle/>
          <a:p>
            <a:fld id="{7F0765DE-AE95-4633-917F-32753B4785E0}" type="datetime1">
              <a:rPr lang="en-US" smtClean="0"/>
              <a:t>02-Jun-21</a:t>
            </a:fld>
            <a:endParaRPr lang="en-US"/>
          </a:p>
        </p:txBody>
      </p:sp>
      <p:sp>
        <p:nvSpPr>
          <p:cNvPr id="5" name="Footer Placeholder 4">
            <a:extLst>
              <a:ext uri="{FF2B5EF4-FFF2-40B4-BE49-F238E27FC236}">
                <a16:creationId xmlns:a16="http://schemas.microsoft.com/office/drawing/2014/main" id="{85567368-7D01-4C33-83C9-AB139944E9FF}"/>
              </a:ext>
            </a:extLst>
          </p:cNvPr>
          <p:cNvSpPr>
            <a:spLocks noGrp="1"/>
          </p:cNvSpPr>
          <p:nvPr>
            <p:ph type="ftr" sz="quarter" idx="11"/>
          </p:nvPr>
        </p:nvSpPr>
        <p:spPr/>
        <p:txBody>
          <a:bodyPr/>
          <a:lstStyle/>
          <a:p>
            <a:r>
              <a:rPr lang="en-US"/>
              <a:t>Rev A</a:t>
            </a:r>
          </a:p>
        </p:txBody>
      </p:sp>
      <p:sp>
        <p:nvSpPr>
          <p:cNvPr id="6" name="Slide Number Placeholder 5">
            <a:extLst>
              <a:ext uri="{FF2B5EF4-FFF2-40B4-BE49-F238E27FC236}">
                <a16:creationId xmlns:a16="http://schemas.microsoft.com/office/drawing/2014/main" id="{2F49F855-C69B-4986-8EFF-5EE4350CC40C}"/>
              </a:ext>
            </a:extLst>
          </p:cNvPr>
          <p:cNvSpPr>
            <a:spLocks noGrp="1"/>
          </p:cNvSpPr>
          <p:nvPr>
            <p:ph type="sldNum" sz="quarter" idx="12"/>
          </p:nvPr>
        </p:nvSpPr>
        <p:spPr/>
        <p:txBody>
          <a:bodyPr/>
          <a:lstStyle/>
          <a:p>
            <a:fld id="{F3263EA5-75A5-4FCD-B536-1C8F573D55EF}" type="slidenum">
              <a:rPr lang="en-US" smtClean="0"/>
              <a:t>‹#›</a:t>
            </a:fld>
            <a:endParaRPr lang="en-US"/>
          </a:p>
        </p:txBody>
      </p:sp>
    </p:spTree>
    <p:extLst>
      <p:ext uri="{BB962C8B-B14F-4D97-AF65-F5344CB8AC3E}">
        <p14:creationId xmlns:p14="http://schemas.microsoft.com/office/powerpoint/2010/main" val="40238690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0B47E9-BFEF-4A95-9CD5-EEBE8D109DD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DBF7A17-2DA9-4EAC-AD35-F13DC949F52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722F5FE-E8A2-48C7-8F43-B23EFAE2F6FF}"/>
              </a:ext>
            </a:extLst>
          </p:cNvPr>
          <p:cNvSpPr>
            <a:spLocks noGrp="1"/>
          </p:cNvSpPr>
          <p:nvPr>
            <p:ph type="dt" sz="half" idx="10"/>
          </p:nvPr>
        </p:nvSpPr>
        <p:spPr/>
        <p:txBody>
          <a:bodyPr/>
          <a:lstStyle/>
          <a:p>
            <a:fld id="{5F60203A-DB49-4089-A617-1C5D6D2FB4BC}" type="datetime1">
              <a:rPr lang="en-US" smtClean="0"/>
              <a:t>02-Jun-21</a:t>
            </a:fld>
            <a:endParaRPr lang="en-US"/>
          </a:p>
        </p:txBody>
      </p:sp>
      <p:sp>
        <p:nvSpPr>
          <p:cNvPr id="5" name="Footer Placeholder 4">
            <a:extLst>
              <a:ext uri="{FF2B5EF4-FFF2-40B4-BE49-F238E27FC236}">
                <a16:creationId xmlns:a16="http://schemas.microsoft.com/office/drawing/2014/main" id="{776CC7D2-C28F-4F86-AD0B-17468A08696F}"/>
              </a:ext>
            </a:extLst>
          </p:cNvPr>
          <p:cNvSpPr>
            <a:spLocks noGrp="1"/>
          </p:cNvSpPr>
          <p:nvPr>
            <p:ph type="ftr" sz="quarter" idx="11"/>
          </p:nvPr>
        </p:nvSpPr>
        <p:spPr/>
        <p:txBody>
          <a:bodyPr/>
          <a:lstStyle/>
          <a:p>
            <a:r>
              <a:rPr lang="en-US"/>
              <a:t>Rev A</a:t>
            </a:r>
          </a:p>
        </p:txBody>
      </p:sp>
      <p:sp>
        <p:nvSpPr>
          <p:cNvPr id="6" name="Slide Number Placeholder 5">
            <a:extLst>
              <a:ext uri="{FF2B5EF4-FFF2-40B4-BE49-F238E27FC236}">
                <a16:creationId xmlns:a16="http://schemas.microsoft.com/office/drawing/2014/main" id="{87226080-77D5-44FB-933A-D85AC0392EB3}"/>
              </a:ext>
            </a:extLst>
          </p:cNvPr>
          <p:cNvSpPr>
            <a:spLocks noGrp="1"/>
          </p:cNvSpPr>
          <p:nvPr>
            <p:ph type="sldNum" sz="quarter" idx="12"/>
          </p:nvPr>
        </p:nvSpPr>
        <p:spPr/>
        <p:txBody>
          <a:bodyPr/>
          <a:lstStyle/>
          <a:p>
            <a:fld id="{F3263EA5-75A5-4FCD-B536-1C8F573D55EF}" type="slidenum">
              <a:rPr lang="en-US" smtClean="0"/>
              <a:t>‹#›</a:t>
            </a:fld>
            <a:endParaRPr lang="en-US"/>
          </a:p>
        </p:txBody>
      </p:sp>
    </p:spTree>
    <p:extLst>
      <p:ext uri="{BB962C8B-B14F-4D97-AF65-F5344CB8AC3E}">
        <p14:creationId xmlns:p14="http://schemas.microsoft.com/office/powerpoint/2010/main" val="23736205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F05871-1746-4419-B40B-A52F90D19D3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EA5E9C6-E5A1-4703-8B00-CDE46BA63C8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F0D9DAD-9E8F-4A23-816A-5F70E4112A53}"/>
              </a:ext>
            </a:extLst>
          </p:cNvPr>
          <p:cNvSpPr>
            <a:spLocks noGrp="1"/>
          </p:cNvSpPr>
          <p:nvPr>
            <p:ph type="dt" sz="half" idx="10"/>
          </p:nvPr>
        </p:nvSpPr>
        <p:spPr/>
        <p:txBody>
          <a:bodyPr/>
          <a:lstStyle/>
          <a:p>
            <a:fld id="{14810043-4786-4AAA-B4A1-9C8DDCA9735D}" type="datetime1">
              <a:rPr lang="en-US" smtClean="0"/>
              <a:t>02-Jun-21</a:t>
            </a:fld>
            <a:endParaRPr lang="en-US"/>
          </a:p>
        </p:txBody>
      </p:sp>
      <p:sp>
        <p:nvSpPr>
          <p:cNvPr id="5" name="Footer Placeholder 4">
            <a:extLst>
              <a:ext uri="{FF2B5EF4-FFF2-40B4-BE49-F238E27FC236}">
                <a16:creationId xmlns:a16="http://schemas.microsoft.com/office/drawing/2014/main" id="{557D1213-681D-44A2-B144-636E49DA8750}"/>
              </a:ext>
            </a:extLst>
          </p:cNvPr>
          <p:cNvSpPr>
            <a:spLocks noGrp="1"/>
          </p:cNvSpPr>
          <p:nvPr>
            <p:ph type="ftr" sz="quarter" idx="11"/>
          </p:nvPr>
        </p:nvSpPr>
        <p:spPr/>
        <p:txBody>
          <a:bodyPr/>
          <a:lstStyle/>
          <a:p>
            <a:r>
              <a:rPr lang="en-US"/>
              <a:t>Rev A</a:t>
            </a:r>
          </a:p>
        </p:txBody>
      </p:sp>
      <p:sp>
        <p:nvSpPr>
          <p:cNvPr id="6" name="Slide Number Placeholder 5">
            <a:extLst>
              <a:ext uri="{FF2B5EF4-FFF2-40B4-BE49-F238E27FC236}">
                <a16:creationId xmlns:a16="http://schemas.microsoft.com/office/drawing/2014/main" id="{064519B4-2F9D-4590-B5C0-6A8D019D4F6B}"/>
              </a:ext>
            </a:extLst>
          </p:cNvPr>
          <p:cNvSpPr>
            <a:spLocks noGrp="1"/>
          </p:cNvSpPr>
          <p:nvPr>
            <p:ph type="sldNum" sz="quarter" idx="12"/>
          </p:nvPr>
        </p:nvSpPr>
        <p:spPr/>
        <p:txBody>
          <a:bodyPr/>
          <a:lstStyle/>
          <a:p>
            <a:fld id="{F3263EA5-75A5-4FCD-B536-1C8F573D55EF}" type="slidenum">
              <a:rPr lang="en-US" smtClean="0"/>
              <a:t>‹#›</a:t>
            </a:fld>
            <a:endParaRPr lang="en-US"/>
          </a:p>
        </p:txBody>
      </p:sp>
    </p:spTree>
    <p:extLst>
      <p:ext uri="{BB962C8B-B14F-4D97-AF65-F5344CB8AC3E}">
        <p14:creationId xmlns:p14="http://schemas.microsoft.com/office/powerpoint/2010/main" val="38939942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CD9B1F-3DF2-433C-B8E2-1E6118EC6E6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78BA82B-0AB3-4A91-AA42-CE1DD1D8758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1973625-44A1-420E-95C4-D2058DB9894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2C5D97A-B4D6-4E49-BF1A-5A8A28C2DC6F}"/>
              </a:ext>
            </a:extLst>
          </p:cNvPr>
          <p:cNvSpPr>
            <a:spLocks noGrp="1"/>
          </p:cNvSpPr>
          <p:nvPr>
            <p:ph type="dt" sz="half" idx="10"/>
          </p:nvPr>
        </p:nvSpPr>
        <p:spPr/>
        <p:txBody>
          <a:bodyPr/>
          <a:lstStyle/>
          <a:p>
            <a:fld id="{4BDED858-426F-4661-9CD6-CCDBFFB46AB9}" type="datetime1">
              <a:rPr lang="en-US" smtClean="0"/>
              <a:t>02-Jun-21</a:t>
            </a:fld>
            <a:endParaRPr lang="en-US"/>
          </a:p>
        </p:txBody>
      </p:sp>
      <p:sp>
        <p:nvSpPr>
          <p:cNvPr id="6" name="Footer Placeholder 5">
            <a:extLst>
              <a:ext uri="{FF2B5EF4-FFF2-40B4-BE49-F238E27FC236}">
                <a16:creationId xmlns:a16="http://schemas.microsoft.com/office/drawing/2014/main" id="{B30A1CAA-8201-487B-99F1-8064A4F88A3B}"/>
              </a:ext>
            </a:extLst>
          </p:cNvPr>
          <p:cNvSpPr>
            <a:spLocks noGrp="1"/>
          </p:cNvSpPr>
          <p:nvPr>
            <p:ph type="ftr" sz="quarter" idx="11"/>
          </p:nvPr>
        </p:nvSpPr>
        <p:spPr/>
        <p:txBody>
          <a:bodyPr/>
          <a:lstStyle/>
          <a:p>
            <a:r>
              <a:rPr lang="en-US"/>
              <a:t>Rev A</a:t>
            </a:r>
          </a:p>
        </p:txBody>
      </p:sp>
      <p:sp>
        <p:nvSpPr>
          <p:cNvPr id="7" name="Slide Number Placeholder 6">
            <a:extLst>
              <a:ext uri="{FF2B5EF4-FFF2-40B4-BE49-F238E27FC236}">
                <a16:creationId xmlns:a16="http://schemas.microsoft.com/office/drawing/2014/main" id="{29E5A375-FDFA-4A51-9146-5C7C27C285A2}"/>
              </a:ext>
            </a:extLst>
          </p:cNvPr>
          <p:cNvSpPr>
            <a:spLocks noGrp="1"/>
          </p:cNvSpPr>
          <p:nvPr>
            <p:ph type="sldNum" sz="quarter" idx="12"/>
          </p:nvPr>
        </p:nvSpPr>
        <p:spPr/>
        <p:txBody>
          <a:bodyPr/>
          <a:lstStyle/>
          <a:p>
            <a:fld id="{F3263EA5-75A5-4FCD-B536-1C8F573D55EF}" type="slidenum">
              <a:rPr lang="en-US" smtClean="0"/>
              <a:t>‹#›</a:t>
            </a:fld>
            <a:endParaRPr lang="en-US"/>
          </a:p>
        </p:txBody>
      </p:sp>
    </p:spTree>
    <p:extLst>
      <p:ext uri="{BB962C8B-B14F-4D97-AF65-F5344CB8AC3E}">
        <p14:creationId xmlns:p14="http://schemas.microsoft.com/office/powerpoint/2010/main" val="20075991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6EECB0-5162-4D74-BCD1-06B18D9C983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D79307C-8FA5-423E-89A0-4830D920001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4854479-7F74-442B-9500-6CC1E52DCBB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232073C-E6A3-4016-A57A-77A36AC2797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D12550D-111A-4AB6-A1E2-B2C200198E0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1640B1E-4178-4FA2-BE35-27DAD7431737}"/>
              </a:ext>
            </a:extLst>
          </p:cNvPr>
          <p:cNvSpPr>
            <a:spLocks noGrp="1"/>
          </p:cNvSpPr>
          <p:nvPr>
            <p:ph type="dt" sz="half" idx="10"/>
          </p:nvPr>
        </p:nvSpPr>
        <p:spPr/>
        <p:txBody>
          <a:bodyPr/>
          <a:lstStyle/>
          <a:p>
            <a:fld id="{C9B33C85-74A4-4962-8391-B7C57F9432C4}" type="datetime1">
              <a:rPr lang="en-US" smtClean="0"/>
              <a:t>02-Jun-21</a:t>
            </a:fld>
            <a:endParaRPr lang="en-US"/>
          </a:p>
        </p:txBody>
      </p:sp>
      <p:sp>
        <p:nvSpPr>
          <p:cNvPr id="8" name="Footer Placeholder 7">
            <a:extLst>
              <a:ext uri="{FF2B5EF4-FFF2-40B4-BE49-F238E27FC236}">
                <a16:creationId xmlns:a16="http://schemas.microsoft.com/office/drawing/2014/main" id="{D5DF4767-0C83-4BF8-91BE-54EAB21C1585}"/>
              </a:ext>
            </a:extLst>
          </p:cNvPr>
          <p:cNvSpPr>
            <a:spLocks noGrp="1"/>
          </p:cNvSpPr>
          <p:nvPr>
            <p:ph type="ftr" sz="quarter" idx="11"/>
          </p:nvPr>
        </p:nvSpPr>
        <p:spPr/>
        <p:txBody>
          <a:bodyPr/>
          <a:lstStyle/>
          <a:p>
            <a:r>
              <a:rPr lang="en-US"/>
              <a:t>Rev A</a:t>
            </a:r>
          </a:p>
        </p:txBody>
      </p:sp>
      <p:sp>
        <p:nvSpPr>
          <p:cNvPr id="9" name="Slide Number Placeholder 8">
            <a:extLst>
              <a:ext uri="{FF2B5EF4-FFF2-40B4-BE49-F238E27FC236}">
                <a16:creationId xmlns:a16="http://schemas.microsoft.com/office/drawing/2014/main" id="{9AEEE588-4BB4-499F-8097-E1F9FC040048}"/>
              </a:ext>
            </a:extLst>
          </p:cNvPr>
          <p:cNvSpPr>
            <a:spLocks noGrp="1"/>
          </p:cNvSpPr>
          <p:nvPr>
            <p:ph type="sldNum" sz="quarter" idx="12"/>
          </p:nvPr>
        </p:nvSpPr>
        <p:spPr/>
        <p:txBody>
          <a:bodyPr/>
          <a:lstStyle/>
          <a:p>
            <a:fld id="{F3263EA5-75A5-4FCD-B536-1C8F573D55EF}" type="slidenum">
              <a:rPr lang="en-US" smtClean="0"/>
              <a:t>‹#›</a:t>
            </a:fld>
            <a:endParaRPr lang="en-US"/>
          </a:p>
        </p:txBody>
      </p:sp>
    </p:spTree>
    <p:extLst>
      <p:ext uri="{BB962C8B-B14F-4D97-AF65-F5344CB8AC3E}">
        <p14:creationId xmlns:p14="http://schemas.microsoft.com/office/powerpoint/2010/main" val="33865719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37CB4F-D5C2-48B1-B55C-BE8943518A7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8764668-96BE-4B89-B316-D56E60A275C2}"/>
              </a:ext>
            </a:extLst>
          </p:cNvPr>
          <p:cNvSpPr>
            <a:spLocks noGrp="1"/>
          </p:cNvSpPr>
          <p:nvPr>
            <p:ph type="dt" sz="half" idx="10"/>
          </p:nvPr>
        </p:nvSpPr>
        <p:spPr/>
        <p:txBody>
          <a:bodyPr/>
          <a:lstStyle/>
          <a:p>
            <a:fld id="{C5773675-F840-49F3-A9C3-6ACE244D441F}" type="datetime1">
              <a:rPr lang="en-US" smtClean="0"/>
              <a:t>02-Jun-21</a:t>
            </a:fld>
            <a:endParaRPr lang="en-US"/>
          </a:p>
        </p:txBody>
      </p:sp>
      <p:sp>
        <p:nvSpPr>
          <p:cNvPr id="4" name="Footer Placeholder 3">
            <a:extLst>
              <a:ext uri="{FF2B5EF4-FFF2-40B4-BE49-F238E27FC236}">
                <a16:creationId xmlns:a16="http://schemas.microsoft.com/office/drawing/2014/main" id="{3ABD062B-DA22-481F-AEE2-9D9A1D53CC47}"/>
              </a:ext>
            </a:extLst>
          </p:cNvPr>
          <p:cNvSpPr>
            <a:spLocks noGrp="1"/>
          </p:cNvSpPr>
          <p:nvPr>
            <p:ph type="ftr" sz="quarter" idx="11"/>
          </p:nvPr>
        </p:nvSpPr>
        <p:spPr/>
        <p:txBody>
          <a:bodyPr/>
          <a:lstStyle/>
          <a:p>
            <a:r>
              <a:rPr lang="en-US"/>
              <a:t>Rev A</a:t>
            </a:r>
          </a:p>
        </p:txBody>
      </p:sp>
      <p:sp>
        <p:nvSpPr>
          <p:cNvPr id="5" name="Slide Number Placeholder 4">
            <a:extLst>
              <a:ext uri="{FF2B5EF4-FFF2-40B4-BE49-F238E27FC236}">
                <a16:creationId xmlns:a16="http://schemas.microsoft.com/office/drawing/2014/main" id="{29128943-661E-4534-BB4A-5ADEBCC714CD}"/>
              </a:ext>
            </a:extLst>
          </p:cNvPr>
          <p:cNvSpPr>
            <a:spLocks noGrp="1"/>
          </p:cNvSpPr>
          <p:nvPr>
            <p:ph type="sldNum" sz="quarter" idx="12"/>
          </p:nvPr>
        </p:nvSpPr>
        <p:spPr/>
        <p:txBody>
          <a:bodyPr/>
          <a:lstStyle/>
          <a:p>
            <a:fld id="{F3263EA5-75A5-4FCD-B536-1C8F573D55EF}" type="slidenum">
              <a:rPr lang="en-US" smtClean="0"/>
              <a:t>‹#›</a:t>
            </a:fld>
            <a:endParaRPr lang="en-US"/>
          </a:p>
        </p:txBody>
      </p:sp>
    </p:spTree>
    <p:extLst>
      <p:ext uri="{BB962C8B-B14F-4D97-AF65-F5344CB8AC3E}">
        <p14:creationId xmlns:p14="http://schemas.microsoft.com/office/powerpoint/2010/main" val="26019098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BD38998-570D-4442-B311-76CE1EC788DC}"/>
              </a:ext>
            </a:extLst>
          </p:cNvPr>
          <p:cNvSpPr>
            <a:spLocks noGrp="1"/>
          </p:cNvSpPr>
          <p:nvPr>
            <p:ph type="dt" sz="half" idx="10"/>
          </p:nvPr>
        </p:nvSpPr>
        <p:spPr/>
        <p:txBody>
          <a:bodyPr/>
          <a:lstStyle/>
          <a:p>
            <a:fld id="{A26FECD9-CC45-4251-A04E-FD4A6DB3C2A0}" type="datetime1">
              <a:rPr lang="en-US" smtClean="0"/>
              <a:t>02-Jun-21</a:t>
            </a:fld>
            <a:endParaRPr lang="en-US"/>
          </a:p>
        </p:txBody>
      </p:sp>
      <p:sp>
        <p:nvSpPr>
          <p:cNvPr id="3" name="Footer Placeholder 2">
            <a:extLst>
              <a:ext uri="{FF2B5EF4-FFF2-40B4-BE49-F238E27FC236}">
                <a16:creationId xmlns:a16="http://schemas.microsoft.com/office/drawing/2014/main" id="{B349096D-A1C1-4CCB-951A-7A7E62AA9C22}"/>
              </a:ext>
            </a:extLst>
          </p:cNvPr>
          <p:cNvSpPr>
            <a:spLocks noGrp="1"/>
          </p:cNvSpPr>
          <p:nvPr>
            <p:ph type="ftr" sz="quarter" idx="11"/>
          </p:nvPr>
        </p:nvSpPr>
        <p:spPr/>
        <p:txBody>
          <a:bodyPr/>
          <a:lstStyle/>
          <a:p>
            <a:r>
              <a:rPr lang="en-US"/>
              <a:t>Rev A</a:t>
            </a:r>
          </a:p>
        </p:txBody>
      </p:sp>
      <p:sp>
        <p:nvSpPr>
          <p:cNvPr id="4" name="Slide Number Placeholder 3">
            <a:extLst>
              <a:ext uri="{FF2B5EF4-FFF2-40B4-BE49-F238E27FC236}">
                <a16:creationId xmlns:a16="http://schemas.microsoft.com/office/drawing/2014/main" id="{A13506FA-909D-4945-B1EB-A2F8E596609C}"/>
              </a:ext>
            </a:extLst>
          </p:cNvPr>
          <p:cNvSpPr>
            <a:spLocks noGrp="1"/>
          </p:cNvSpPr>
          <p:nvPr>
            <p:ph type="sldNum" sz="quarter" idx="12"/>
          </p:nvPr>
        </p:nvSpPr>
        <p:spPr/>
        <p:txBody>
          <a:bodyPr/>
          <a:lstStyle/>
          <a:p>
            <a:fld id="{F3263EA5-75A5-4FCD-B536-1C8F573D55EF}" type="slidenum">
              <a:rPr lang="en-US" smtClean="0"/>
              <a:t>‹#›</a:t>
            </a:fld>
            <a:endParaRPr lang="en-US"/>
          </a:p>
        </p:txBody>
      </p:sp>
    </p:spTree>
    <p:extLst>
      <p:ext uri="{BB962C8B-B14F-4D97-AF65-F5344CB8AC3E}">
        <p14:creationId xmlns:p14="http://schemas.microsoft.com/office/powerpoint/2010/main" val="1767618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4B4262-884F-4305-9DE4-059BFC1114C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E012701-D0DC-465B-B958-F65EAD8D29C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9C6C631-D286-4356-B411-09DC0A5874A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2F39D7F-97EA-4398-9F5A-F86D8A6F21DC}"/>
              </a:ext>
            </a:extLst>
          </p:cNvPr>
          <p:cNvSpPr>
            <a:spLocks noGrp="1"/>
          </p:cNvSpPr>
          <p:nvPr>
            <p:ph type="dt" sz="half" idx="10"/>
          </p:nvPr>
        </p:nvSpPr>
        <p:spPr/>
        <p:txBody>
          <a:bodyPr/>
          <a:lstStyle/>
          <a:p>
            <a:fld id="{2EEAB5D2-B4D4-47F8-85C8-4FDD018E22C0}" type="datetime1">
              <a:rPr lang="en-US" smtClean="0"/>
              <a:t>02-Jun-21</a:t>
            </a:fld>
            <a:endParaRPr lang="en-US"/>
          </a:p>
        </p:txBody>
      </p:sp>
      <p:sp>
        <p:nvSpPr>
          <p:cNvPr id="6" name="Footer Placeholder 5">
            <a:extLst>
              <a:ext uri="{FF2B5EF4-FFF2-40B4-BE49-F238E27FC236}">
                <a16:creationId xmlns:a16="http://schemas.microsoft.com/office/drawing/2014/main" id="{050F18AC-E383-46A8-A5D3-5ED9BBD7BF8E}"/>
              </a:ext>
            </a:extLst>
          </p:cNvPr>
          <p:cNvSpPr>
            <a:spLocks noGrp="1"/>
          </p:cNvSpPr>
          <p:nvPr>
            <p:ph type="ftr" sz="quarter" idx="11"/>
          </p:nvPr>
        </p:nvSpPr>
        <p:spPr/>
        <p:txBody>
          <a:bodyPr/>
          <a:lstStyle/>
          <a:p>
            <a:r>
              <a:rPr lang="en-US"/>
              <a:t>Rev A</a:t>
            </a:r>
          </a:p>
        </p:txBody>
      </p:sp>
      <p:sp>
        <p:nvSpPr>
          <p:cNvPr id="7" name="Slide Number Placeholder 6">
            <a:extLst>
              <a:ext uri="{FF2B5EF4-FFF2-40B4-BE49-F238E27FC236}">
                <a16:creationId xmlns:a16="http://schemas.microsoft.com/office/drawing/2014/main" id="{9A3A0DFE-CE70-45DC-ABAF-144EF733D560}"/>
              </a:ext>
            </a:extLst>
          </p:cNvPr>
          <p:cNvSpPr>
            <a:spLocks noGrp="1"/>
          </p:cNvSpPr>
          <p:nvPr>
            <p:ph type="sldNum" sz="quarter" idx="12"/>
          </p:nvPr>
        </p:nvSpPr>
        <p:spPr/>
        <p:txBody>
          <a:bodyPr/>
          <a:lstStyle/>
          <a:p>
            <a:fld id="{F3263EA5-75A5-4FCD-B536-1C8F573D55EF}" type="slidenum">
              <a:rPr lang="en-US" smtClean="0"/>
              <a:t>‹#›</a:t>
            </a:fld>
            <a:endParaRPr lang="en-US"/>
          </a:p>
        </p:txBody>
      </p:sp>
    </p:spTree>
    <p:extLst>
      <p:ext uri="{BB962C8B-B14F-4D97-AF65-F5344CB8AC3E}">
        <p14:creationId xmlns:p14="http://schemas.microsoft.com/office/powerpoint/2010/main" val="31966466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D6BA42-4ABD-4B36-A358-C1A311C3EF1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548809C-C69B-46B0-8D85-0E8AC6BE1BA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24FF195-C624-4E72-9A30-479B0859504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A0E718F-D08D-4162-B766-CA7242749C0F}"/>
              </a:ext>
            </a:extLst>
          </p:cNvPr>
          <p:cNvSpPr>
            <a:spLocks noGrp="1"/>
          </p:cNvSpPr>
          <p:nvPr>
            <p:ph type="dt" sz="half" idx="10"/>
          </p:nvPr>
        </p:nvSpPr>
        <p:spPr/>
        <p:txBody>
          <a:bodyPr/>
          <a:lstStyle/>
          <a:p>
            <a:fld id="{46FDA7FC-9444-4337-8345-E20AE2F46E22}" type="datetime1">
              <a:rPr lang="en-US" smtClean="0"/>
              <a:t>02-Jun-21</a:t>
            </a:fld>
            <a:endParaRPr lang="en-US"/>
          </a:p>
        </p:txBody>
      </p:sp>
      <p:sp>
        <p:nvSpPr>
          <p:cNvPr id="6" name="Footer Placeholder 5">
            <a:extLst>
              <a:ext uri="{FF2B5EF4-FFF2-40B4-BE49-F238E27FC236}">
                <a16:creationId xmlns:a16="http://schemas.microsoft.com/office/drawing/2014/main" id="{E7C26AD1-8F30-44CE-8F14-3A99990F7F33}"/>
              </a:ext>
            </a:extLst>
          </p:cNvPr>
          <p:cNvSpPr>
            <a:spLocks noGrp="1"/>
          </p:cNvSpPr>
          <p:nvPr>
            <p:ph type="ftr" sz="quarter" idx="11"/>
          </p:nvPr>
        </p:nvSpPr>
        <p:spPr/>
        <p:txBody>
          <a:bodyPr/>
          <a:lstStyle/>
          <a:p>
            <a:r>
              <a:rPr lang="en-US"/>
              <a:t>Rev A</a:t>
            </a:r>
          </a:p>
        </p:txBody>
      </p:sp>
      <p:sp>
        <p:nvSpPr>
          <p:cNvPr id="7" name="Slide Number Placeholder 6">
            <a:extLst>
              <a:ext uri="{FF2B5EF4-FFF2-40B4-BE49-F238E27FC236}">
                <a16:creationId xmlns:a16="http://schemas.microsoft.com/office/drawing/2014/main" id="{0844AF47-3C87-4E01-8922-1D59BCE8414E}"/>
              </a:ext>
            </a:extLst>
          </p:cNvPr>
          <p:cNvSpPr>
            <a:spLocks noGrp="1"/>
          </p:cNvSpPr>
          <p:nvPr>
            <p:ph type="sldNum" sz="quarter" idx="12"/>
          </p:nvPr>
        </p:nvSpPr>
        <p:spPr/>
        <p:txBody>
          <a:bodyPr/>
          <a:lstStyle/>
          <a:p>
            <a:fld id="{F3263EA5-75A5-4FCD-B536-1C8F573D55EF}" type="slidenum">
              <a:rPr lang="en-US" smtClean="0"/>
              <a:t>‹#›</a:t>
            </a:fld>
            <a:endParaRPr lang="en-US"/>
          </a:p>
        </p:txBody>
      </p:sp>
    </p:spTree>
    <p:extLst>
      <p:ext uri="{BB962C8B-B14F-4D97-AF65-F5344CB8AC3E}">
        <p14:creationId xmlns:p14="http://schemas.microsoft.com/office/powerpoint/2010/main" val="2741207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3BBE6BB-CDF7-4C3F-818F-E84B7496646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D7B7108-6561-47C4-B048-EA48B306D2A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06B92E2-A7B2-4638-96AB-752C3039209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0FF8B70-9DDA-4E2C-B6D6-1864CB26BAED}" type="datetime1">
              <a:rPr lang="en-US" smtClean="0"/>
              <a:t>02-Jun-21</a:t>
            </a:fld>
            <a:endParaRPr lang="en-US"/>
          </a:p>
        </p:txBody>
      </p:sp>
      <p:sp>
        <p:nvSpPr>
          <p:cNvPr id="5" name="Footer Placeholder 4">
            <a:extLst>
              <a:ext uri="{FF2B5EF4-FFF2-40B4-BE49-F238E27FC236}">
                <a16:creationId xmlns:a16="http://schemas.microsoft.com/office/drawing/2014/main" id="{988677B7-39F3-4EFE-946D-D7C5EB0B5E3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Rev A</a:t>
            </a:r>
          </a:p>
        </p:txBody>
      </p:sp>
      <p:sp>
        <p:nvSpPr>
          <p:cNvPr id="6" name="Slide Number Placeholder 5">
            <a:extLst>
              <a:ext uri="{FF2B5EF4-FFF2-40B4-BE49-F238E27FC236}">
                <a16:creationId xmlns:a16="http://schemas.microsoft.com/office/drawing/2014/main" id="{21F39131-0BEE-4E9B-9E9D-B2BDFB3BB90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263EA5-75A5-4FCD-B536-1C8F573D55EF}" type="slidenum">
              <a:rPr lang="en-US" smtClean="0"/>
              <a:t>‹#›</a:t>
            </a:fld>
            <a:endParaRPr lang="en-US"/>
          </a:p>
        </p:txBody>
      </p:sp>
    </p:spTree>
    <p:extLst>
      <p:ext uri="{BB962C8B-B14F-4D97-AF65-F5344CB8AC3E}">
        <p14:creationId xmlns:p14="http://schemas.microsoft.com/office/powerpoint/2010/main" val="330605406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mailto:venkatska@gmail.com"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jpg"/><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11.xml.rels><?xml version="1.0" encoding="UTF-8" standalone="yes"?>
<Relationships xmlns="http://schemas.openxmlformats.org/package/2006/relationships"><Relationship Id="rId3" Type="http://schemas.openxmlformats.org/officeDocument/2006/relationships/hyperlink" Target="perytons.pdf" TargetMode="External"/><Relationship Id="rId2" Type="http://schemas.openxmlformats.org/officeDocument/2006/relationships/hyperlink" Target="07%20green%20bank.mp4"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g"/><Relationship Id="rId1" Type="http://schemas.openxmlformats.org/officeDocument/2006/relationships/slideLayout" Target="../slideLayouts/slideLayout2.xml"/><Relationship Id="rId4" Type="http://schemas.openxmlformats.org/officeDocument/2006/relationships/image" Target="../media/image19.jp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8.gif"/><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10.jpg"/><Relationship Id="rId7" Type="http://schemas.openxmlformats.org/officeDocument/2006/relationships/image" Target="../media/image14.jpeg"/><Relationship Id="rId2" Type="http://schemas.openxmlformats.org/officeDocument/2006/relationships/image" Target="../media/image9.jpg"/><Relationship Id="rId1" Type="http://schemas.openxmlformats.org/officeDocument/2006/relationships/slideLayout" Target="../slideLayouts/slideLayout2.xml"/><Relationship Id="rId6" Type="http://schemas.openxmlformats.org/officeDocument/2006/relationships/image" Target="../media/image13.jpg"/><Relationship Id="rId5" Type="http://schemas.openxmlformats.org/officeDocument/2006/relationships/image" Target="../media/image12.jpeg"/><Relationship Id="rId4" Type="http://schemas.openxmlformats.org/officeDocument/2006/relationships/image" Target="../media/image11.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R-REC-RA.314-9-200202-S!!PDF-E.pdf" TargetMode="External"/><Relationship Id="rId2" Type="http://schemas.openxmlformats.org/officeDocument/2006/relationships/hyperlink" Target="https://www.itu.int/rec/R-REC-RA.314-10-200306-I/en"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01%20The%20Spectrum%20Sharing%20Table%20in%20South%20Africa%20csir-035-02-2015.jpg" TargetMode="External"/><Relationship Id="rId2" Type="http://schemas.openxmlformats.org/officeDocument/2006/relationships/hyperlink" Target="Radio%20Regulations%202020.jpg"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hyperlink" Target="R-REC-RA.769-2-200305-I!!PDF-E.pdf"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06%20A0400-0000-006-AVN%20Zambia%20Station%20Mast%20Scientific%20Impact-Issue1.pdf" TargetMode="External"/><Relationship Id="rId2" Type="http://schemas.openxmlformats.org/officeDocument/2006/relationships/hyperlink" Target="A0200-0001-035%20PRG-R%20-%20AVN%20Ghana%20Station%20RFI%20Survey%20Procedure-Report%20(May%202015),%20Rev%201%20-%20signed.pdf" TargetMode="External"/><Relationship Id="rId1" Type="http://schemas.openxmlformats.org/officeDocument/2006/relationships/slideLayout" Target="../slideLayouts/slideLayout2.xml"/><Relationship Id="rId5" Type="http://schemas.openxmlformats.org/officeDocument/2006/relationships/image" Target="../media/image17.jpg"/><Relationship Id="rId4" Type="http://schemas.openxmlformats.org/officeDocument/2006/relationships/image" Target="../media/image16.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1EA09C-1384-489C-B9C7-8BDB95361EBD}"/>
              </a:ext>
            </a:extLst>
          </p:cNvPr>
          <p:cNvSpPr>
            <a:spLocks noGrp="1"/>
          </p:cNvSpPr>
          <p:nvPr>
            <p:ph type="ctrTitle"/>
          </p:nvPr>
        </p:nvSpPr>
        <p:spPr/>
        <p:txBody>
          <a:bodyPr>
            <a:normAutofit fontScale="90000"/>
          </a:bodyPr>
          <a:lstStyle/>
          <a:p>
            <a:r>
              <a:rPr lang="en-IN" dirty="0"/>
              <a:t>DARA Unit 2-3 Lectures</a:t>
            </a:r>
            <a:br>
              <a:rPr lang="en-IN" dirty="0"/>
            </a:br>
            <a:r>
              <a:rPr lang="en-IN" dirty="0"/>
              <a:t>Radio Frequency Interference</a:t>
            </a:r>
            <a:br>
              <a:rPr lang="en-IN" dirty="0"/>
            </a:br>
            <a:endParaRPr lang="en-US" dirty="0"/>
          </a:p>
        </p:txBody>
      </p:sp>
      <p:sp>
        <p:nvSpPr>
          <p:cNvPr id="3" name="Subtitle 2">
            <a:extLst>
              <a:ext uri="{FF2B5EF4-FFF2-40B4-BE49-F238E27FC236}">
                <a16:creationId xmlns:a16="http://schemas.microsoft.com/office/drawing/2014/main" id="{4616FEBA-D549-4A9A-A15E-112B0F45B7BA}"/>
              </a:ext>
            </a:extLst>
          </p:cNvPr>
          <p:cNvSpPr>
            <a:spLocks noGrp="1"/>
          </p:cNvSpPr>
          <p:nvPr>
            <p:ph type="subTitle" idx="1"/>
          </p:nvPr>
        </p:nvSpPr>
        <p:spPr>
          <a:xfrm>
            <a:off x="1630680" y="3429000"/>
            <a:ext cx="9144000" cy="2819400"/>
          </a:xfrm>
        </p:spPr>
        <p:txBody>
          <a:bodyPr>
            <a:normAutofit fontScale="92500" lnSpcReduction="10000"/>
          </a:bodyPr>
          <a:lstStyle/>
          <a:p>
            <a:r>
              <a:rPr lang="en-ZA" b="1" dirty="0" err="1">
                <a:solidFill>
                  <a:srgbClr val="FF0000"/>
                </a:solidFill>
              </a:rPr>
              <a:t>VenKAT</a:t>
            </a:r>
            <a:r>
              <a:rPr lang="en-ZA" dirty="0" err="1"/>
              <a:t>asubramani</a:t>
            </a:r>
            <a:r>
              <a:rPr lang="en-ZA" dirty="0"/>
              <a:t> Lakshmanan Thondikulam </a:t>
            </a:r>
          </a:p>
          <a:p>
            <a:r>
              <a:rPr lang="en-IN" dirty="0"/>
              <a:t>Sr. Engineer (Retd), GMRT-NCRA-TIFR, India</a:t>
            </a:r>
          </a:p>
          <a:p>
            <a:r>
              <a:rPr lang="en-IN" dirty="0"/>
              <a:t>Project Manager – AVN (Retd), SARAO, South Africa</a:t>
            </a:r>
          </a:p>
          <a:p>
            <a:endParaRPr lang="en-IN" dirty="0"/>
          </a:p>
          <a:p>
            <a:r>
              <a:rPr lang="en-IN" dirty="0">
                <a:hlinkClick r:id="rId2"/>
              </a:rPr>
              <a:t>venkatska@gmail.com</a:t>
            </a:r>
            <a:r>
              <a:rPr lang="en-IN" dirty="0"/>
              <a:t>                       +91 89711 11881</a:t>
            </a:r>
          </a:p>
          <a:p>
            <a:endParaRPr lang="en-IN" dirty="0"/>
          </a:p>
          <a:p>
            <a:r>
              <a:rPr lang="en-IN" dirty="0"/>
              <a:t>GRAO, GHANA      June 3, 2021</a:t>
            </a:r>
            <a:endParaRPr lang="en-US" dirty="0"/>
          </a:p>
        </p:txBody>
      </p:sp>
      <p:sp>
        <p:nvSpPr>
          <p:cNvPr id="4" name="Date Placeholder 3">
            <a:extLst>
              <a:ext uri="{FF2B5EF4-FFF2-40B4-BE49-F238E27FC236}">
                <a16:creationId xmlns:a16="http://schemas.microsoft.com/office/drawing/2014/main" id="{F3165100-E1FD-4B8F-8C45-802DB89EE95C}"/>
              </a:ext>
            </a:extLst>
          </p:cNvPr>
          <p:cNvSpPr>
            <a:spLocks noGrp="1"/>
          </p:cNvSpPr>
          <p:nvPr>
            <p:ph type="dt" sz="half" idx="10"/>
          </p:nvPr>
        </p:nvSpPr>
        <p:spPr/>
        <p:txBody>
          <a:bodyPr/>
          <a:lstStyle/>
          <a:p>
            <a:fld id="{121132BA-D927-4095-AA67-4FE353EFE598}" type="datetime1">
              <a:rPr lang="en-US" smtClean="0"/>
              <a:t>02-Jun-21</a:t>
            </a:fld>
            <a:endParaRPr lang="en-US"/>
          </a:p>
        </p:txBody>
      </p:sp>
      <p:sp>
        <p:nvSpPr>
          <p:cNvPr id="5" name="Footer Placeholder 4">
            <a:extLst>
              <a:ext uri="{FF2B5EF4-FFF2-40B4-BE49-F238E27FC236}">
                <a16:creationId xmlns:a16="http://schemas.microsoft.com/office/drawing/2014/main" id="{84625993-EE31-4F75-A82D-968F9471EDA1}"/>
              </a:ext>
            </a:extLst>
          </p:cNvPr>
          <p:cNvSpPr>
            <a:spLocks noGrp="1"/>
          </p:cNvSpPr>
          <p:nvPr>
            <p:ph type="ftr" sz="quarter" idx="11"/>
          </p:nvPr>
        </p:nvSpPr>
        <p:spPr/>
        <p:txBody>
          <a:bodyPr/>
          <a:lstStyle/>
          <a:p>
            <a:r>
              <a:rPr lang="en-US"/>
              <a:t>Rev A</a:t>
            </a:r>
          </a:p>
        </p:txBody>
      </p:sp>
      <p:sp>
        <p:nvSpPr>
          <p:cNvPr id="6" name="Slide Number Placeholder 5">
            <a:extLst>
              <a:ext uri="{FF2B5EF4-FFF2-40B4-BE49-F238E27FC236}">
                <a16:creationId xmlns:a16="http://schemas.microsoft.com/office/drawing/2014/main" id="{3B806F84-7232-4CEA-84FD-13EDD1CEEA29}"/>
              </a:ext>
            </a:extLst>
          </p:cNvPr>
          <p:cNvSpPr>
            <a:spLocks noGrp="1"/>
          </p:cNvSpPr>
          <p:nvPr>
            <p:ph type="sldNum" sz="quarter" idx="12"/>
          </p:nvPr>
        </p:nvSpPr>
        <p:spPr/>
        <p:txBody>
          <a:bodyPr/>
          <a:lstStyle/>
          <a:p>
            <a:fld id="{F3263EA5-75A5-4FCD-B536-1C8F573D55EF}" type="slidenum">
              <a:rPr lang="en-US" smtClean="0"/>
              <a:t>1</a:t>
            </a:fld>
            <a:endParaRPr lang="en-US"/>
          </a:p>
        </p:txBody>
      </p:sp>
      <p:pic>
        <p:nvPicPr>
          <p:cNvPr id="7" name="Picture 4" descr="C:\Users\Radha\Dropbox\1 PRIVATE\7 FOTOSHOP\2018 05 06 tlv studio photo.JPG">
            <a:extLst>
              <a:ext uri="{FF2B5EF4-FFF2-40B4-BE49-F238E27FC236}">
                <a16:creationId xmlns:a16="http://schemas.microsoft.com/office/drawing/2014/main" id="{6D204874-0A79-4FBB-AA2C-9072D8965F0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355" y="3251730"/>
            <a:ext cx="2225676" cy="29675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869560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1EC5BB-A722-49FA-973B-F95B59217CED}"/>
              </a:ext>
            </a:extLst>
          </p:cNvPr>
          <p:cNvSpPr>
            <a:spLocks noGrp="1"/>
          </p:cNvSpPr>
          <p:nvPr>
            <p:ph type="title"/>
          </p:nvPr>
        </p:nvSpPr>
        <p:spPr>
          <a:xfrm>
            <a:off x="167640" y="365126"/>
            <a:ext cx="11719560" cy="773112"/>
          </a:xfrm>
        </p:spPr>
        <p:txBody>
          <a:bodyPr/>
          <a:lstStyle/>
          <a:p>
            <a:r>
              <a:rPr lang="en-IN" dirty="0"/>
              <a:t>A few Anecdotes on mitigating RFI in Observatories</a:t>
            </a:r>
            <a:endParaRPr lang="en-US" dirty="0"/>
          </a:p>
        </p:txBody>
      </p:sp>
      <p:sp>
        <p:nvSpPr>
          <p:cNvPr id="3" name="Content Placeholder 2">
            <a:extLst>
              <a:ext uri="{FF2B5EF4-FFF2-40B4-BE49-F238E27FC236}">
                <a16:creationId xmlns:a16="http://schemas.microsoft.com/office/drawing/2014/main" id="{9636B201-BCB4-4DF7-9E02-CE23D7887B71}"/>
              </a:ext>
            </a:extLst>
          </p:cNvPr>
          <p:cNvSpPr>
            <a:spLocks noGrp="1"/>
          </p:cNvSpPr>
          <p:nvPr>
            <p:ph idx="1"/>
          </p:nvPr>
        </p:nvSpPr>
        <p:spPr>
          <a:xfrm>
            <a:off x="335280" y="1368424"/>
            <a:ext cx="11018520" cy="5489575"/>
          </a:xfrm>
        </p:spPr>
        <p:txBody>
          <a:bodyPr>
            <a:normAutofit/>
          </a:bodyPr>
          <a:lstStyle/>
          <a:p>
            <a:r>
              <a:rPr lang="en-IN" dirty="0"/>
              <a:t>The Hunt for “~6 RFI Events/Day” at </a:t>
            </a:r>
            <a:r>
              <a:rPr lang="en-IN" dirty="0" err="1"/>
              <a:t>Ooty</a:t>
            </a:r>
            <a:r>
              <a:rPr lang="en-IN" dirty="0"/>
              <a:t>, India in 1977 </a:t>
            </a:r>
          </a:p>
          <a:p>
            <a:endParaRPr lang="en-IN" dirty="0"/>
          </a:p>
          <a:p>
            <a:endParaRPr lang="en-IN" dirty="0"/>
          </a:p>
          <a:p>
            <a:endParaRPr lang="en-IN" dirty="0"/>
          </a:p>
          <a:p>
            <a:endParaRPr lang="en-IN" dirty="0"/>
          </a:p>
          <a:p>
            <a:endParaRPr lang="en-IN" dirty="0"/>
          </a:p>
          <a:p>
            <a:r>
              <a:rPr lang="en-IN" dirty="0"/>
              <a:t>The Oscillating LNAs at </a:t>
            </a:r>
            <a:r>
              <a:rPr lang="en-IN" dirty="0" err="1"/>
              <a:t>Ooty</a:t>
            </a:r>
            <a:r>
              <a:rPr lang="en-IN" dirty="0"/>
              <a:t> circa 1980</a:t>
            </a:r>
          </a:p>
          <a:p>
            <a:r>
              <a:rPr lang="en-IN" dirty="0"/>
              <a:t>The TV Booster LNA improvement at a few thousand</a:t>
            </a:r>
          </a:p>
          <a:p>
            <a:pPr marL="0" indent="0">
              <a:buNone/>
            </a:pPr>
            <a:r>
              <a:rPr lang="en-IN" dirty="0"/>
              <a:t>    private residences around GMRT in India </a:t>
            </a:r>
          </a:p>
          <a:p>
            <a:pPr marL="0" indent="0">
              <a:buNone/>
            </a:pPr>
            <a:r>
              <a:rPr lang="en-IN" dirty="0"/>
              <a:t>    during 2000-2006</a:t>
            </a:r>
          </a:p>
        </p:txBody>
      </p:sp>
      <p:pic>
        <p:nvPicPr>
          <p:cNvPr id="5" name="Picture 4">
            <a:extLst>
              <a:ext uri="{FF2B5EF4-FFF2-40B4-BE49-F238E27FC236}">
                <a16:creationId xmlns:a16="http://schemas.microsoft.com/office/drawing/2014/main" id="{07D9E10B-9AF5-4AB1-9DFB-C611B461247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05846" y="4414917"/>
            <a:ext cx="2443083" cy="2443083"/>
          </a:xfrm>
          <a:prstGeom prst="rect">
            <a:avLst/>
          </a:prstGeom>
        </p:spPr>
      </p:pic>
      <p:sp>
        <p:nvSpPr>
          <p:cNvPr id="4" name="Date Placeholder 3">
            <a:extLst>
              <a:ext uri="{FF2B5EF4-FFF2-40B4-BE49-F238E27FC236}">
                <a16:creationId xmlns:a16="http://schemas.microsoft.com/office/drawing/2014/main" id="{53AC84A6-DFFF-49E5-BC30-029AC27223A7}"/>
              </a:ext>
            </a:extLst>
          </p:cNvPr>
          <p:cNvSpPr>
            <a:spLocks noGrp="1"/>
          </p:cNvSpPr>
          <p:nvPr>
            <p:ph type="dt" sz="half" idx="10"/>
          </p:nvPr>
        </p:nvSpPr>
        <p:spPr/>
        <p:txBody>
          <a:bodyPr/>
          <a:lstStyle/>
          <a:p>
            <a:fld id="{D5EBBA5B-AC25-4D95-812B-0B929B3C3DE7}" type="datetime1">
              <a:rPr lang="en-US" smtClean="0"/>
              <a:t>02-Jun-21</a:t>
            </a:fld>
            <a:endParaRPr lang="en-US"/>
          </a:p>
        </p:txBody>
      </p:sp>
      <p:sp>
        <p:nvSpPr>
          <p:cNvPr id="6" name="Footer Placeholder 5">
            <a:extLst>
              <a:ext uri="{FF2B5EF4-FFF2-40B4-BE49-F238E27FC236}">
                <a16:creationId xmlns:a16="http://schemas.microsoft.com/office/drawing/2014/main" id="{42899D78-B701-46D2-84F5-15AA6B2F4E85}"/>
              </a:ext>
            </a:extLst>
          </p:cNvPr>
          <p:cNvSpPr>
            <a:spLocks noGrp="1"/>
          </p:cNvSpPr>
          <p:nvPr>
            <p:ph type="ftr" sz="quarter" idx="11"/>
          </p:nvPr>
        </p:nvSpPr>
        <p:spPr/>
        <p:txBody>
          <a:bodyPr/>
          <a:lstStyle/>
          <a:p>
            <a:r>
              <a:rPr lang="en-US" dirty="0"/>
              <a:t>Rev A</a:t>
            </a:r>
          </a:p>
        </p:txBody>
      </p:sp>
      <p:sp>
        <p:nvSpPr>
          <p:cNvPr id="7" name="Slide Number Placeholder 6">
            <a:extLst>
              <a:ext uri="{FF2B5EF4-FFF2-40B4-BE49-F238E27FC236}">
                <a16:creationId xmlns:a16="http://schemas.microsoft.com/office/drawing/2014/main" id="{302CB06C-2A23-4062-BA0E-3DF908AEE361}"/>
              </a:ext>
            </a:extLst>
          </p:cNvPr>
          <p:cNvSpPr>
            <a:spLocks noGrp="1"/>
          </p:cNvSpPr>
          <p:nvPr>
            <p:ph type="sldNum" sz="quarter" idx="12"/>
          </p:nvPr>
        </p:nvSpPr>
        <p:spPr/>
        <p:txBody>
          <a:bodyPr/>
          <a:lstStyle/>
          <a:p>
            <a:fld id="{F3263EA5-75A5-4FCD-B536-1C8F573D55EF}" type="slidenum">
              <a:rPr lang="en-US" smtClean="0"/>
              <a:t>10</a:t>
            </a:fld>
            <a:endParaRPr lang="en-US"/>
          </a:p>
        </p:txBody>
      </p:sp>
      <p:pic>
        <p:nvPicPr>
          <p:cNvPr id="10" name="Picture 9">
            <a:extLst>
              <a:ext uri="{FF2B5EF4-FFF2-40B4-BE49-F238E27FC236}">
                <a16:creationId xmlns:a16="http://schemas.microsoft.com/office/drawing/2014/main" id="{CB2FD908-777F-4397-B649-DC9AACF0591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81486" y="1979227"/>
            <a:ext cx="2632513" cy="2435690"/>
          </a:xfrm>
          <a:prstGeom prst="rect">
            <a:avLst/>
          </a:prstGeom>
        </p:spPr>
      </p:pic>
      <p:pic>
        <p:nvPicPr>
          <p:cNvPr id="12" name="Picture 11">
            <a:extLst>
              <a:ext uri="{FF2B5EF4-FFF2-40B4-BE49-F238E27FC236}">
                <a16:creationId xmlns:a16="http://schemas.microsoft.com/office/drawing/2014/main" id="{E3B71D3F-CB23-41EF-8F4F-8E6CA47041D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60205" y="1908386"/>
            <a:ext cx="5688724" cy="2391438"/>
          </a:xfrm>
          <a:prstGeom prst="rect">
            <a:avLst/>
          </a:prstGeom>
        </p:spPr>
      </p:pic>
    </p:spTree>
    <p:extLst>
      <p:ext uri="{BB962C8B-B14F-4D97-AF65-F5344CB8AC3E}">
        <p14:creationId xmlns:p14="http://schemas.microsoft.com/office/powerpoint/2010/main" val="2510107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1EC5BB-A722-49FA-973B-F95B59217CED}"/>
              </a:ext>
            </a:extLst>
          </p:cNvPr>
          <p:cNvSpPr>
            <a:spLocks noGrp="1"/>
          </p:cNvSpPr>
          <p:nvPr>
            <p:ph type="title"/>
          </p:nvPr>
        </p:nvSpPr>
        <p:spPr>
          <a:xfrm>
            <a:off x="167640" y="365125"/>
            <a:ext cx="11719560" cy="1325563"/>
          </a:xfrm>
        </p:spPr>
        <p:txBody>
          <a:bodyPr/>
          <a:lstStyle/>
          <a:p>
            <a:r>
              <a:rPr lang="en-IN" dirty="0"/>
              <a:t>A few Anecdotes on mitigating RFI in Observatories</a:t>
            </a:r>
            <a:endParaRPr lang="en-US" dirty="0"/>
          </a:p>
        </p:txBody>
      </p:sp>
      <p:sp>
        <p:nvSpPr>
          <p:cNvPr id="3" name="Content Placeholder 2">
            <a:extLst>
              <a:ext uri="{FF2B5EF4-FFF2-40B4-BE49-F238E27FC236}">
                <a16:creationId xmlns:a16="http://schemas.microsoft.com/office/drawing/2014/main" id="{9636B201-BCB4-4DF7-9E02-CE23D7887B71}"/>
              </a:ext>
            </a:extLst>
          </p:cNvPr>
          <p:cNvSpPr>
            <a:spLocks noGrp="1"/>
          </p:cNvSpPr>
          <p:nvPr>
            <p:ph idx="1"/>
          </p:nvPr>
        </p:nvSpPr>
        <p:spPr/>
        <p:txBody>
          <a:bodyPr>
            <a:normAutofit/>
          </a:bodyPr>
          <a:lstStyle/>
          <a:p>
            <a:r>
              <a:rPr lang="en-IN" dirty="0"/>
              <a:t>The Sherlock Holmes of VLA – Identifying source of sporadic night time broad-band interference</a:t>
            </a:r>
          </a:p>
          <a:p>
            <a:r>
              <a:rPr lang="en-IN" dirty="0">
                <a:hlinkClick r:id="rId2" action="ppaction://hlinkfile"/>
              </a:rPr>
              <a:t>Voluntary RFI prevention measures by residents of Greenbank</a:t>
            </a:r>
            <a:endParaRPr lang="en-IN" dirty="0"/>
          </a:p>
          <a:p>
            <a:r>
              <a:rPr lang="en-IN" dirty="0" err="1"/>
              <a:t>MeerKAT</a:t>
            </a:r>
            <a:r>
              <a:rPr lang="en-IN" dirty="0"/>
              <a:t> mobile Control in south Africa</a:t>
            </a:r>
          </a:p>
          <a:p>
            <a:r>
              <a:rPr lang="en-IN" dirty="0">
                <a:hlinkClick r:id="rId3" action="ppaction://hlinkfile"/>
              </a:rPr>
              <a:t>RFI - Perytons</a:t>
            </a:r>
            <a:endParaRPr lang="en-US" dirty="0"/>
          </a:p>
        </p:txBody>
      </p:sp>
      <p:sp>
        <p:nvSpPr>
          <p:cNvPr id="4" name="Date Placeholder 3">
            <a:extLst>
              <a:ext uri="{FF2B5EF4-FFF2-40B4-BE49-F238E27FC236}">
                <a16:creationId xmlns:a16="http://schemas.microsoft.com/office/drawing/2014/main" id="{3DA3B39F-B156-4CB1-9462-29E23E8834ED}"/>
              </a:ext>
            </a:extLst>
          </p:cNvPr>
          <p:cNvSpPr>
            <a:spLocks noGrp="1"/>
          </p:cNvSpPr>
          <p:nvPr>
            <p:ph type="dt" sz="half" idx="10"/>
          </p:nvPr>
        </p:nvSpPr>
        <p:spPr/>
        <p:txBody>
          <a:bodyPr/>
          <a:lstStyle/>
          <a:p>
            <a:fld id="{81D5759B-B3A4-4E5E-B5CA-AF267087B3D7}" type="datetime1">
              <a:rPr lang="en-US" smtClean="0"/>
              <a:t>02-Jun-21</a:t>
            </a:fld>
            <a:endParaRPr lang="en-US"/>
          </a:p>
        </p:txBody>
      </p:sp>
      <p:sp>
        <p:nvSpPr>
          <p:cNvPr id="5" name="Footer Placeholder 4">
            <a:extLst>
              <a:ext uri="{FF2B5EF4-FFF2-40B4-BE49-F238E27FC236}">
                <a16:creationId xmlns:a16="http://schemas.microsoft.com/office/drawing/2014/main" id="{85D9B389-6B14-4A5A-ACCB-ED962D821D60}"/>
              </a:ext>
            </a:extLst>
          </p:cNvPr>
          <p:cNvSpPr>
            <a:spLocks noGrp="1"/>
          </p:cNvSpPr>
          <p:nvPr>
            <p:ph type="ftr" sz="quarter" idx="11"/>
          </p:nvPr>
        </p:nvSpPr>
        <p:spPr/>
        <p:txBody>
          <a:bodyPr/>
          <a:lstStyle/>
          <a:p>
            <a:r>
              <a:rPr lang="en-US"/>
              <a:t>Rev A</a:t>
            </a:r>
          </a:p>
        </p:txBody>
      </p:sp>
      <p:sp>
        <p:nvSpPr>
          <p:cNvPr id="6" name="Slide Number Placeholder 5">
            <a:extLst>
              <a:ext uri="{FF2B5EF4-FFF2-40B4-BE49-F238E27FC236}">
                <a16:creationId xmlns:a16="http://schemas.microsoft.com/office/drawing/2014/main" id="{40EC11AD-E71D-4FAF-A910-ABF29F22C204}"/>
              </a:ext>
            </a:extLst>
          </p:cNvPr>
          <p:cNvSpPr>
            <a:spLocks noGrp="1"/>
          </p:cNvSpPr>
          <p:nvPr>
            <p:ph type="sldNum" sz="quarter" idx="12"/>
          </p:nvPr>
        </p:nvSpPr>
        <p:spPr/>
        <p:txBody>
          <a:bodyPr/>
          <a:lstStyle/>
          <a:p>
            <a:fld id="{F3263EA5-75A5-4FCD-B536-1C8F573D55EF}" type="slidenum">
              <a:rPr lang="en-US" smtClean="0"/>
              <a:t>11</a:t>
            </a:fld>
            <a:endParaRPr lang="en-US"/>
          </a:p>
        </p:txBody>
      </p:sp>
    </p:spTree>
    <p:extLst>
      <p:ext uri="{BB962C8B-B14F-4D97-AF65-F5344CB8AC3E}">
        <p14:creationId xmlns:p14="http://schemas.microsoft.com/office/powerpoint/2010/main" val="40955766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EB167-E3EE-4C6F-AB0C-D09BB439E9EA}"/>
              </a:ext>
            </a:extLst>
          </p:cNvPr>
          <p:cNvSpPr>
            <a:spLocks noGrp="1"/>
          </p:cNvSpPr>
          <p:nvPr>
            <p:ph type="title"/>
          </p:nvPr>
        </p:nvSpPr>
        <p:spPr/>
        <p:txBody>
          <a:bodyPr>
            <a:normAutofit/>
          </a:bodyPr>
          <a:lstStyle/>
          <a:p>
            <a:r>
              <a:rPr lang="en-IN" dirty="0"/>
              <a:t>RFI </a:t>
            </a:r>
            <a:r>
              <a:rPr lang="en-IN" dirty="0" err="1"/>
              <a:t>Mitigtion</a:t>
            </a:r>
            <a:r>
              <a:rPr lang="en-IN" dirty="0"/>
              <a:t> Measures</a:t>
            </a:r>
            <a:endParaRPr lang="en-US" dirty="0"/>
          </a:p>
        </p:txBody>
      </p:sp>
      <p:sp>
        <p:nvSpPr>
          <p:cNvPr id="3" name="Content Placeholder 2">
            <a:extLst>
              <a:ext uri="{FF2B5EF4-FFF2-40B4-BE49-F238E27FC236}">
                <a16:creationId xmlns:a16="http://schemas.microsoft.com/office/drawing/2014/main" id="{DBE3DD04-FC3C-45C4-8503-BB0E3B1C856E}"/>
              </a:ext>
            </a:extLst>
          </p:cNvPr>
          <p:cNvSpPr>
            <a:spLocks noGrp="1"/>
          </p:cNvSpPr>
          <p:nvPr>
            <p:ph idx="1"/>
          </p:nvPr>
        </p:nvSpPr>
        <p:spPr/>
        <p:txBody>
          <a:bodyPr>
            <a:normAutofit fontScale="92500" lnSpcReduction="10000"/>
          </a:bodyPr>
          <a:lstStyle/>
          <a:p>
            <a:r>
              <a:rPr lang="en-IN" dirty="0"/>
              <a:t>Adequate Headroom in receiver design for linearity</a:t>
            </a:r>
          </a:p>
          <a:p>
            <a:r>
              <a:rPr lang="en-IN" dirty="0"/>
              <a:t>Care in choosing frequency of Local Oscillator signals</a:t>
            </a:r>
          </a:p>
          <a:p>
            <a:r>
              <a:rPr lang="en-IN" dirty="0"/>
              <a:t>Shielding</a:t>
            </a:r>
          </a:p>
          <a:p>
            <a:r>
              <a:rPr lang="en-IN" dirty="0"/>
              <a:t>Earthing, Powerline Management</a:t>
            </a:r>
          </a:p>
          <a:p>
            <a:r>
              <a:rPr lang="en-IN" dirty="0"/>
              <a:t>Filtering</a:t>
            </a:r>
          </a:p>
          <a:p>
            <a:r>
              <a:rPr lang="en-IN" dirty="0"/>
              <a:t>Observatory RFI discipline</a:t>
            </a:r>
          </a:p>
          <a:p>
            <a:r>
              <a:rPr lang="en-IN" dirty="0"/>
              <a:t>Active participation National and </a:t>
            </a:r>
            <a:r>
              <a:rPr lang="en-IN" dirty="0" err="1"/>
              <a:t>Internatinal</a:t>
            </a:r>
            <a:r>
              <a:rPr lang="en-IN" dirty="0"/>
              <a:t> Spectrum management activities</a:t>
            </a:r>
          </a:p>
          <a:p>
            <a:r>
              <a:rPr lang="en-IN" dirty="0"/>
              <a:t>Outreach to local community</a:t>
            </a:r>
          </a:p>
          <a:p>
            <a:r>
              <a:rPr lang="en-IN" dirty="0"/>
              <a:t>RFI algorithms in data</a:t>
            </a:r>
            <a:r>
              <a:rPr lang="en-US" dirty="0"/>
              <a:t> processing – Over to Nadeem</a:t>
            </a:r>
            <a:endParaRPr lang="en-IN" dirty="0"/>
          </a:p>
        </p:txBody>
      </p:sp>
      <p:sp>
        <p:nvSpPr>
          <p:cNvPr id="4" name="Date Placeholder 3">
            <a:extLst>
              <a:ext uri="{FF2B5EF4-FFF2-40B4-BE49-F238E27FC236}">
                <a16:creationId xmlns:a16="http://schemas.microsoft.com/office/drawing/2014/main" id="{D6FDF802-5EB5-4EC5-B158-56599835E332}"/>
              </a:ext>
            </a:extLst>
          </p:cNvPr>
          <p:cNvSpPr>
            <a:spLocks noGrp="1"/>
          </p:cNvSpPr>
          <p:nvPr>
            <p:ph type="dt" sz="half" idx="10"/>
          </p:nvPr>
        </p:nvSpPr>
        <p:spPr/>
        <p:txBody>
          <a:bodyPr/>
          <a:lstStyle/>
          <a:p>
            <a:fld id="{1692374A-5820-4029-B391-85048580B2A0}" type="datetime1">
              <a:rPr lang="en-US" smtClean="0"/>
              <a:t>02-Jun-21</a:t>
            </a:fld>
            <a:endParaRPr lang="en-US"/>
          </a:p>
        </p:txBody>
      </p:sp>
      <p:sp>
        <p:nvSpPr>
          <p:cNvPr id="5" name="Footer Placeholder 4">
            <a:extLst>
              <a:ext uri="{FF2B5EF4-FFF2-40B4-BE49-F238E27FC236}">
                <a16:creationId xmlns:a16="http://schemas.microsoft.com/office/drawing/2014/main" id="{45193695-7675-4AAA-A84B-2E65C62FD4A4}"/>
              </a:ext>
            </a:extLst>
          </p:cNvPr>
          <p:cNvSpPr>
            <a:spLocks noGrp="1"/>
          </p:cNvSpPr>
          <p:nvPr>
            <p:ph type="ftr" sz="quarter" idx="11"/>
          </p:nvPr>
        </p:nvSpPr>
        <p:spPr/>
        <p:txBody>
          <a:bodyPr/>
          <a:lstStyle/>
          <a:p>
            <a:r>
              <a:rPr lang="en-US"/>
              <a:t>Rev A</a:t>
            </a:r>
          </a:p>
        </p:txBody>
      </p:sp>
      <p:sp>
        <p:nvSpPr>
          <p:cNvPr id="6" name="Slide Number Placeholder 5">
            <a:extLst>
              <a:ext uri="{FF2B5EF4-FFF2-40B4-BE49-F238E27FC236}">
                <a16:creationId xmlns:a16="http://schemas.microsoft.com/office/drawing/2014/main" id="{244AF9AD-EE85-4C1A-911A-8B02B56E2E17}"/>
              </a:ext>
            </a:extLst>
          </p:cNvPr>
          <p:cNvSpPr>
            <a:spLocks noGrp="1"/>
          </p:cNvSpPr>
          <p:nvPr>
            <p:ph type="sldNum" sz="quarter" idx="12"/>
          </p:nvPr>
        </p:nvSpPr>
        <p:spPr/>
        <p:txBody>
          <a:bodyPr/>
          <a:lstStyle/>
          <a:p>
            <a:fld id="{F3263EA5-75A5-4FCD-B536-1C8F573D55EF}" type="slidenum">
              <a:rPr lang="en-US" smtClean="0"/>
              <a:t>12</a:t>
            </a:fld>
            <a:endParaRPr lang="en-US"/>
          </a:p>
        </p:txBody>
      </p:sp>
    </p:spTree>
    <p:extLst>
      <p:ext uri="{BB962C8B-B14F-4D97-AF65-F5344CB8AC3E}">
        <p14:creationId xmlns:p14="http://schemas.microsoft.com/office/powerpoint/2010/main" val="11087149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5C9D0F-9B2D-4896-92B6-742EEC8CF375}"/>
              </a:ext>
            </a:extLst>
          </p:cNvPr>
          <p:cNvSpPr>
            <a:spLocks noGrp="1"/>
          </p:cNvSpPr>
          <p:nvPr>
            <p:ph type="title"/>
          </p:nvPr>
        </p:nvSpPr>
        <p:spPr>
          <a:xfrm>
            <a:off x="838200" y="365125"/>
            <a:ext cx="10515600" cy="564515"/>
          </a:xfrm>
        </p:spPr>
        <p:txBody>
          <a:bodyPr>
            <a:normAutofit fontScale="90000"/>
          </a:bodyPr>
          <a:lstStyle/>
          <a:p>
            <a:r>
              <a:rPr lang="en-IN" dirty="0"/>
              <a:t>QUESTIONS</a:t>
            </a:r>
            <a:endParaRPr lang="en-US" dirty="0"/>
          </a:p>
        </p:txBody>
      </p:sp>
      <p:pic>
        <p:nvPicPr>
          <p:cNvPr id="10" name="Content Placeholder 9">
            <a:extLst>
              <a:ext uri="{FF2B5EF4-FFF2-40B4-BE49-F238E27FC236}">
                <a16:creationId xmlns:a16="http://schemas.microsoft.com/office/drawing/2014/main" id="{4AFC9A47-A390-4C38-B5D8-E9F0F294A15E}"/>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650068" y="930275"/>
            <a:ext cx="4903132" cy="2399405"/>
          </a:xfrm>
        </p:spPr>
      </p:pic>
      <p:sp>
        <p:nvSpPr>
          <p:cNvPr id="4" name="Date Placeholder 3">
            <a:extLst>
              <a:ext uri="{FF2B5EF4-FFF2-40B4-BE49-F238E27FC236}">
                <a16:creationId xmlns:a16="http://schemas.microsoft.com/office/drawing/2014/main" id="{D131F19A-D668-4F3E-B9A0-22F4382E190F}"/>
              </a:ext>
            </a:extLst>
          </p:cNvPr>
          <p:cNvSpPr>
            <a:spLocks noGrp="1"/>
          </p:cNvSpPr>
          <p:nvPr>
            <p:ph type="dt" sz="half" idx="10"/>
          </p:nvPr>
        </p:nvSpPr>
        <p:spPr/>
        <p:txBody>
          <a:bodyPr/>
          <a:lstStyle/>
          <a:p>
            <a:fld id="{5F60203A-DB49-4089-A617-1C5D6D2FB4BC}" type="datetime1">
              <a:rPr lang="en-US" smtClean="0"/>
              <a:t>02-Jun-21</a:t>
            </a:fld>
            <a:endParaRPr lang="en-US"/>
          </a:p>
        </p:txBody>
      </p:sp>
      <p:sp>
        <p:nvSpPr>
          <p:cNvPr id="5" name="Footer Placeholder 4">
            <a:extLst>
              <a:ext uri="{FF2B5EF4-FFF2-40B4-BE49-F238E27FC236}">
                <a16:creationId xmlns:a16="http://schemas.microsoft.com/office/drawing/2014/main" id="{56A95A32-88F0-49C4-BF60-18B9E6B77597}"/>
              </a:ext>
            </a:extLst>
          </p:cNvPr>
          <p:cNvSpPr>
            <a:spLocks noGrp="1"/>
          </p:cNvSpPr>
          <p:nvPr>
            <p:ph type="ftr" sz="quarter" idx="11"/>
          </p:nvPr>
        </p:nvSpPr>
        <p:spPr/>
        <p:txBody>
          <a:bodyPr/>
          <a:lstStyle/>
          <a:p>
            <a:r>
              <a:rPr lang="en-US"/>
              <a:t>Rev A</a:t>
            </a:r>
          </a:p>
        </p:txBody>
      </p:sp>
      <p:sp>
        <p:nvSpPr>
          <p:cNvPr id="6" name="Slide Number Placeholder 5">
            <a:extLst>
              <a:ext uri="{FF2B5EF4-FFF2-40B4-BE49-F238E27FC236}">
                <a16:creationId xmlns:a16="http://schemas.microsoft.com/office/drawing/2014/main" id="{7296D107-EB80-4011-B5BB-8B870D495AA6}"/>
              </a:ext>
            </a:extLst>
          </p:cNvPr>
          <p:cNvSpPr>
            <a:spLocks noGrp="1"/>
          </p:cNvSpPr>
          <p:nvPr>
            <p:ph type="sldNum" sz="quarter" idx="12"/>
          </p:nvPr>
        </p:nvSpPr>
        <p:spPr/>
        <p:txBody>
          <a:bodyPr/>
          <a:lstStyle/>
          <a:p>
            <a:fld id="{F3263EA5-75A5-4FCD-B536-1C8F573D55EF}" type="slidenum">
              <a:rPr lang="en-US" smtClean="0"/>
              <a:t>13</a:t>
            </a:fld>
            <a:endParaRPr lang="en-US"/>
          </a:p>
        </p:txBody>
      </p:sp>
      <p:pic>
        <p:nvPicPr>
          <p:cNvPr id="14" name="Picture 13">
            <a:extLst>
              <a:ext uri="{FF2B5EF4-FFF2-40B4-BE49-F238E27FC236}">
                <a16:creationId xmlns:a16="http://schemas.microsoft.com/office/drawing/2014/main" id="{C05F528F-7EB7-4D5E-B7C7-EA20A314D45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50069" y="3429000"/>
            <a:ext cx="5451772" cy="573618"/>
          </a:xfrm>
          <a:prstGeom prst="rect">
            <a:avLst/>
          </a:prstGeom>
        </p:spPr>
      </p:pic>
      <p:sp>
        <p:nvSpPr>
          <p:cNvPr id="15" name="TextBox 14">
            <a:extLst>
              <a:ext uri="{FF2B5EF4-FFF2-40B4-BE49-F238E27FC236}">
                <a16:creationId xmlns:a16="http://schemas.microsoft.com/office/drawing/2014/main" id="{4630ACDC-3105-4691-BD9C-030864A0DDBD}"/>
              </a:ext>
            </a:extLst>
          </p:cNvPr>
          <p:cNvSpPr txBox="1"/>
          <p:nvPr/>
        </p:nvSpPr>
        <p:spPr>
          <a:xfrm>
            <a:off x="6532235" y="1229343"/>
            <a:ext cx="5276316" cy="2031325"/>
          </a:xfrm>
          <a:prstGeom prst="rect">
            <a:avLst/>
          </a:prstGeom>
          <a:noFill/>
        </p:spPr>
        <p:txBody>
          <a:bodyPr wrap="none" rtlCol="0">
            <a:spAutoFit/>
          </a:bodyPr>
          <a:lstStyle/>
          <a:p>
            <a:r>
              <a:rPr lang="en-IN" dirty="0"/>
              <a:t>An extract from Radio Regulations is shown on the left</a:t>
            </a:r>
          </a:p>
          <a:p>
            <a:r>
              <a:rPr lang="en-IN" dirty="0"/>
              <a:t>The Three REGIONS are explained HERE.</a:t>
            </a:r>
          </a:p>
          <a:p>
            <a:endParaRPr lang="en-IN" dirty="0"/>
          </a:p>
          <a:p>
            <a:r>
              <a:rPr lang="en-IN" dirty="0"/>
              <a:t>Why has the whole World accepted to PROHIBIT </a:t>
            </a:r>
          </a:p>
          <a:p>
            <a:r>
              <a:rPr lang="en-IN" dirty="0"/>
              <a:t>ALL EMISSIONS in 1400-1427 MHz band and allocate</a:t>
            </a:r>
          </a:p>
          <a:p>
            <a:r>
              <a:rPr lang="en-IN" dirty="0"/>
              <a:t>This band EXCLUSIVELY for passive services similar</a:t>
            </a:r>
          </a:p>
          <a:p>
            <a:r>
              <a:rPr lang="en-IN" dirty="0"/>
              <a:t>To Radio Astronomy?..</a:t>
            </a:r>
            <a:endParaRPr lang="en-US" dirty="0"/>
          </a:p>
        </p:txBody>
      </p:sp>
      <p:pic>
        <p:nvPicPr>
          <p:cNvPr id="19" name="Picture 18">
            <a:extLst>
              <a:ext uri="{FF2B5EF4-FFF2-40B4-BE49-F238E27FC236}">
                <a16:creationId xmlns:a16="http://schemas.microsoft.com/office/drawing/2014/main" id="{BD24F4FE-273A-4118-97BF-A73EC79B064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3556" y="4281010"/>
            <a:ext cx="2743200" cy="2538101"/>
          </a:xfrm>
          <a:prstGeom prst="rect">
            <a:avLst/>
          </a:prstGeom>
        </p:spPr>
      </p:pic>
      <p:sp>
        <p:nvSpPr>
          <p:cNvPr id="20" name="TextBox 19">
            <a:extLst>
              <a:ext uri="{FF2B5EF4-FFF2-40B4-BE49-F238E27FC236}">
                <a16:creationId xmlns:a16="http://schemas.microsoft.com/office/drawing/2014/main" id="{8EF5CF1D-9EFE-4243-8F66-F936B2F71BFB}"/>
              </a:ext>
            </a:extLst>
          </p:cNvPr>
          <p:cNvSpPr txBox="1"/>
          <p:nvPr/>
        </p:nvSpPr>
        <p:spPr>
          <a:xfrm>
            <a:off x="3736756" y="4169032"/>
            <a:ext cx="8565422" cy="2369880"/>
          </a:xfrm>
          <a:prstGeom prst="rect">
            <a:avLst/>
          </a:prstGeom>
          <a:noFill/>
        </p:spPr>
        <p:txBody>
          <a:bodyPr wrap="none" rtlCol="0">
            <a:spAutoFit/>
          </a:bodyPr>
          <a:lstStyle/>
          <a:p>
            <a:r>
              <a:rPr lang="en-IN" dirty="0"/>
              <a:t>This experimental set-up uses 2 dish antennas each of 3m. </a:t>
            </a:r>
            <a:r>
              <a:rPr lang="en-IN" dirty="0" err="1"/>
              <a:t>dia</a:t>
            </a:r>
            <a:r>
              <a:rPr lang="en-IN" dirty="0"/>
              <a:t> pointed permanently </a:t>
            </a:r>
          </a:p>
          <a:p>
            <a:r>
              <a:rPr lang="en-IN" dirty="0"/>
              <a:t>to zenith, separated by a distance of 50 meters. The</a:t>
            </a:r>
            <a:r>
              <a:rPr lang="en-IN" sz="2000" dirty="0"/>
              <a:t> antenna is equipped with a radio </a:t>
            </a:r>
          </a:p>
          <a:p>
            <a:r>
              <a:rPr lang="en-IN" sz="2000" dirty="0"/>
              <a:t>astronomy  receiver operating at 322-328.6 MHz Radio </a:t>
            </a:r>
            <a:r>
              <a:rPr lang="en-IN" dirty="0"/>
              <a:t>Astronomy band.</a:t>
            </a:r>
          </a:p>
          <a:p>
            <a:r>
              <a:rPr lang="en-IN" dirty="0"/>
              <a:t>The signals from the two antennas are multiplied and the DC voltage output is recorded.</a:t>
            </a:r>
          </a:p>
          <a:p>
            <a:r>
              <a:rPr lang="en-IN" dirty="0"/>
              <a:t> A rogue LEO (Low Earth Orbit) satellite  with an orbital period of 90 minutes sweeps </a:t>
            </a:r>
          </a:p>
          <a:p>
            <a:r>
              <a:rPr lang="en-IN" dirty="0"/>
              <a:t>across the beam of the dishes.</a:t>
            </a:r>
          </a:p>
          <a:p>
            <a:endParaRPr lang="en-IN" dirty="0"/>
          </a:p>
          <a:p>
            <a:r>
              <a:rPr lang="en-IN" dirty="0"/>
              <a:t>Please find what will be FRINGE FREQUENCY recorded.</a:t>
            </a:r>
          </a:p>
        </p:txBody>
      </p:sp>
    </p:spTree>
    <p:extLst>
      <p:ext uri="{BB962C8B-B14F-4D97-AF65-F5344CB8AC3E}">
        <p14:creationId xmlns:p14="http://schemas.microsoft.com/office/powerpoint/2010/main" val="12680197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274638"/>
            <a:ext cx="9144000" cy="792162"/>
          </a:xfrm>
        </p:spPr>
        <p:txBody>
          <a:bodyPr>
            <a:normAutofit/>
          </a:bodyPr>
          <a:lstStyle/>
          <a:p>
            <a:r>
              <a:rPr lang="en-ZA" dirty="0"/>
              <a:t>Growing up at ORT and OSRT… 1974-84</a:t>
            </a:r>
          </a:p>
        </p:txBody>
      </p:sp>
      <p:pic>
        <p:nvPicPr>
          <p:cNvPr id="2050" name="Picture 2" descr="C:\Users\Radha\Dropbox\Screenshots\Screenshot 2019-05-04 07.40.32.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24002" y="1048604"/>
            <a:ext cx="3809999" cy="2841035"/>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Radha\Dropbox\Screenshots\Screenshot 2019-05-04 07.40.58.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10243" y="1048604"/>
            <a:ext cx="5386411" cy="2841035"/>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C:\Users\Radha\Dropbox\Screenshots\Screenshot 2019-05-04 07.55.4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67200" y="4038601"/>
            <a:ext cx="3886200" cy="26721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492280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Image may contain: one or more people, night and sk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48200" y="4631424"/>
            <a:ext cx="6019800" cy="2226576"/>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1581152" y="7937"/>
            <a:ext cx="9029699" cy="1143000"/>
          </a:xfrm>
        </p:spPr>
        <p:txBody>
          <a:bodyPr>
            <a:normAutofit fontScale="90000"/>
          </a:bodyPr>
          <a:lstStyle/>
          <a:p>
            <a:r>
              <a:rPr lang="en-ZA" dirty="0"/>
              <a:t>Mid career…. GMRT and OSMA 1985-2007</a:t>
            </a:r>
          </a:p>
        </p:txBody>
      </p:sp>
      <p:pic>
        <p:nvPicPr>
          <p:cNvPr id="1027" name="Picture 3" descr="C:\Users\Radha\Dropbox\Screenshots\Screenshot 2019-05-04 07.46.37.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0190" y="914400"/>
            <a:ext cx="9144000" cy="4114800"/>
          </a:xfrm>
          <a:prstGeom prst="rect">
            <a:avLst/>
          </a:prstGeom>
          <a:noFill/>
          <a:extLst>
            <a:ext uri="{909E8E84-426E-40DD-AFC4-6F175D3DCCD1}">
              <a14:hiddenFill xmlns:a14="http://schemas.microsoft.com/office/drawing/2010/main">
                <a:solidFill>
                  <a:srgbClr val="FFFFFF"/>
                </a:solidFill>
              </a14:hiddenFill>
            </a:ext>
          </a:extLst>
        </p:spPr>
      </p:pic>
      <p:sp>
        <p:nvSpPr>
          <p:cNvPr id="4" name="AutoShape 5" descr="Image result for One Square Meter Array"/>
          <p:cNvSpPr>
            <a:spLocks noChangeAspect="1" noChangeArrowheads="1"/>
          </p:cNvSpPr>
          <p:nvPr/>
        </p:nvSpPr>
        <p:spPr bwMode="auto">
          <a:xfrm>
            <a:off x="1679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ZA"/>
          </a:p>
        </p:txBody>
      </p:sp>
      <p:sp>
        <p:nvSpPr>
          <p:cNvPr id="5" name="AutoShape 7" descr="Image result for One Square Meter Array"/>
          <p:cNvSpPr>
            <a:spLocks noChangeAspect="1" noChangeArrowheads="1"/>
          </p:cNvSpPr>
          <p:nvPr/>
        </p:nvSpPr>
        <p:spPr bwMode="auto">
          <a:xfrm>
            <a:off x="1831975" y="7938"/>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ZA"/>
          </a:p>
        </p:txBody>
      </p:sp>
      <p:sp>
        <p:nvSpPr>
          <p:cNvPr id="6" name="AutoShape 9" descr="Image result for One Square Meter Array"/>
          <p:cNvSpPr>
            <a:spLocks noChangeAspect="1" noChangeArrowheads="1"/>
          </p:cNvSpPr>
          <p:nvPr/>
        </p:nvSpPr>
        <p:spPr bwMode="auto">
          <a:xfrm>
            <a:off x="1984375" y="160338"/>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ZA"/>
          </a:p>
        </p:txBody>
      </p:sp>
      <p:pic>
        <p:nvPicPr>
          <p:cNvPr id="1035" name="Picture 11" descr="A picture of the One Square Meter Array (OSMA) in the NFRA antenna test range. The array consists of 8 Ã 8 active Bow-Tie antenna elements. Two rows with dummy elements are situated at the edges to decrease the finite array edge effects."/>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62102" y="3608694"/>
            <a:ext cx="3086099" cy="345979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begin{figure}\centerline{\epsfig{file=yarray.eps, width=4.0in}}\end{figur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224010" y="914401"/>
            <a:ext cx="1443990" cy="15858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545974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7620"/>
            <a:ext cx="9144000" cy="1143000"/>
          </a:xfrm>
        </p:spPr>
        <p:txBody>
          <a:bodyPr>
            <a:normAutofit fontScale="90000"/>
          </a:bodyPr>
          <a:lstStyle/>
          <a:p>
            <a:r>
              <a:rPr lang="en-ZA" dirty="0"/>
              <a:t>The Finale: KAT-7, </a:t>
            </a:r>
            <a:r>
              <a:rPr lang="en-ZA" dirty="0" err="1"/>
              <a:t>MeerKAT</a:t>
            </a:r>
            <a:r>
              <a:rPr lang="en-ZA" dirty="0"/>
              <a:t> &amp; AVN 2008-17</a:t>
            </a:r>
          </a:p>
        </p:txBody>
      </p:sp>
      <p:pic>
        <p:nvPicPr>
          <p:cNvPr id="7" name="Shape 275" descr="C:\Documents and Settings\venkat\Desktop\IMG_0293.JPG"/>
          <p:cNvPicPr preferRelativeResize="0"/>
          <p:nvPr/>
        </p:nvPicPr>
        <p:blipFill rotWithShape="1">
          <a:blip r:embed="rId2">
            <a:alphaModFix/>
          </a:blip>
          <a:srcRect/>
          <a:stretch/>
        </p:blipFill>
        <p:spPr>
          <a:xfrm>
            <a:off x="2710814" y="5167503"/>
            <a:ext cx="1327786" cy="1690496"/>
          </a:xfrm>
          <a:prstGeom prst="rect">
            <a:avLst/>
          </a:prstGeom>
          <a:noFill/>
          <a:ln>
            <a:noFill/>
          </a:ln>
        </p:spPr>
      </p:pic>
      <p:pic>
        <p:nvPicPr>
          <p:cNvPr id="8" name="Shape 275" descr="C:\Documents and Settings\venkat\Desktop\IMG_0293.JPG"/>
          <p:cNvPicPr preferRelativeResize="0"/>
          <p:nvPr/>
        </p:nvPicPr>
        <p:blipFill rotWithShape="1">
          <a:blip r:embed="rId2">
            <a:alphaModFix/>
          </a:blip>
          <a:srcRect/>
          <a:stretch/>
        </p:blipFill>
        <p:spPr>
          <a:xfrm>
            <a:off x="1558290" y="5159121"/>
            <a:ext cx="1152525" cy="1707261"/>
          </a:xfrm>
          <a:prstGeom prst="rect">
            <a:avLst/>
          </a:prstGeom>
          <a:noFill/>
          <a:ln>
            <a:noFill/>
          </a:ln>
        </p:spPr>
      </p:pic>
      <p:pic>
        <p:nvPicPr>
          <p:cNvPr id="9" name="Shape 281" descr="C:\Users\Venkat\Desktop\IMG_0025.JPG"/>
          <p:cNvPicPr preferRelativeResize="0"/>
          <p:nvPr/>
        </p:nvPicPr>
        <p:blipFill rotWithShape="1">
          <a:blip r:embed="rId3">
            <a:alphaModFix/>
          </a:blip>
          <a:srcRect/>
          <a:stretch/>
        </p:blipFill>
        <p:spPr>
          <a:xfrm>
            <a:off x="4038601" y="5171313"/>
            <a:ext cx="1371600" cy="1686687"/>
          </a:xfrm>
          <a:prstGeom prst="rect">
            <a:avLst/>
          </a:prstGeom>
          <a:noFill/>
          <a:ln>
            <a:noFill/>
          </a:ln>
        </p:spPr>
      </p:pic>
      <p:pic>
        <p:nvPicPr>
          <p:cNvPr id="3074" name="Picture 2" descr="Image result for meerkat antenna array"/>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04614" y="938212"/>
            <a:ext cx="5376333" cy="3024188"/>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The Three Sirens -3.JPG"/>
          <p:cNvPicPr>
            <a:picLocks noChangeAspect="1"/>
          </p:cNvPicPr>
          <p:nvPr/>
        </p:nvPicPr>
        <p:blipFill>
          <a:blip r:embed="rId5" cstate="print"/>
          <a:stretch>
            <a:fillRect/>
          </a:stretch>
        </p:blipFill>
        <p:spPr>
          <a:xfrm rot="5400000">
            <a:off x="1026159" y="1483359"/>
            <a:ext cx="4226563" cy="3169920"/>
          </a:xfrm>
          <a:prstGeom prst="rect">
            <a:avLst/>
          </a:prstGeom>
        </p:spPr>
      </p:pic>
      <p:pic>
        <p:nvPicPr>
          <p:cNvPr id="5" name="Shape 279" descr="Ghana_Kutunse_32m_antenna.jpg"/>
          <p:cNvPicPr preferRelativeResize="0"/>
          <p:nvPr/>
        </p:nvPicPr>
        <p:blipFill rotWithShape="1">
          <a:blip r:embed="rId6">
            <a:alphaModFix/>
          </a:blip>
          <a:srcRect b="8263"/>
          <a:stretch/>
        </p:blipFill>
        <p:spPr>
          <a:xfrm>
            <a:off x="7772401" y="914400"/>
            <a:ext cx="2903220" cy="4267200"/>
          </a:xfrm>
          <a:prstGeom prst="rect">
            <a:avLst/>
          </a:prstGeom>
          <a:noFill/>
          <a:ln>
            <a:noFill/>
          </a:ln>
        </p:spPr>
      </p:pic>
      <p:pic>
        <p:nvPicPr>
          <p:cNvPr id="3076" name="Picture 4" descr="Image result for meerkat"/>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724400" y="3477121"/>
            <a:ext cx="3048000" cy="1715911"/>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5473085" y="5227920"/>
            <a:ext cx="6718915" cy="1384995"/>
          </a:xfrm>
          <a:prstGeom prst="rect">
            <a:avLst/>
          </a:prstGeom>
          <a:noFill/>
        </p:spPr>
        <p:txBody>
          <a:bodyPr wrap="square" rtlCol="0">
            <a:spAutoFit/>
          </a:bodyPr>
          <a:lstStyle/>
          <a:p>
            <a:r>
              <a:rPr lang="en-ZA" sz="2800" dirty="0"/>
              <a:t>Currently, quality time with family in India; Involved in setting up 3 Geodetic VLBI stations in India; DARA support etc.</a:t>
            </a:r>
          </a:p>
        </p:txBody>
      </p:sp>
    </p:spTree>
    <p:extLst>
      <p:ext uri="{BB962C8B-B14F-4D97-AF65-F5344CB8AC3E}">
        <p14:creationId xmlns:p14="http://schemas.microsoft.com/office/powerpoint/2010/main" val="17591697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4CF9AA-1CD0-440C-BF74-A261EE331AEF}"/>
              </a:ext>
            </a:extLst>
          </p:cNvPr>
          <p:cNvSpPr>
            <a:spLocks noGrp="1"/>
          </p:cNvSpPr>
          <p:nvPr>
            <p:ph type="title"/>
          </p:nvPr>
        </p:nvSpPr>
        <p:spPr/>
        <p:txBody>
          <a:bodyPr/>
          <a:lstStyle/>
          <a:p>
            <a:r>
              <a:rPr lang="en-IN" dirty="0"/>
              <a:t>Plan</a:t>
            </a:r>
            <a:endParaRPr lang="en-US" dirty="0"/>
          </a:p>
        </p:txBody>
      </p:sp>
      <p:sp>
        <p:nvSpPr>
          <p:cNvPr id="3" name="Content Placeholder 2">
            <a:extLst>
              <a:ext uri="{FF2B5EF4-FFF2-40B4-BE49-F238E27FC236}">
                <a16:creationId xmlns:a16="http://schemas.microsoft.com/office/drawing/2014/main" id="{7770A70D-6E1F-4355-969B-0A4C38E781AF}"/>
              </a:ext>
            </a:extLst>
          </p:cNvPr>
          <p:cNvSpPr>
            <a:spLocks noGrp="1"/>
          </p:cNvSpPr>
          <p:nvPr>
            <p:ph idx="1"/>
          </p:nvPr>
        </p:nvSpPr>
        <p:spPr>
          <a:xfrm>
            <a:off x="573206" y="1825625"/>
            <a:ext cx="11191164" cy="4351338"/>
          </a:xfrm>
        </p:spPr>
        <p:txBody>
          <a:bodyPr/>
          <a:lstStyle/>
          <a:p>
            <a:r>
              <a:rPr lang="en-IN" dirty="0"/>
              <a:t>The Electromagnetic Spectrum – A Primary Resource in Communication</a:t>
            </a:r>
          </a:p>
          <a:p>
            <a:r>
              <a:rPr lang="en-IN" dirty="0"/>
              <a:t>Interference and Types of Interference</a:t>
            </a:r>
          </a:p>
          <a:p>
            <a:r>
              <a:rPr lang="en-IN" dirty="0"/>
              <a:t>Few anecdotes on RFI in radio astronomy observatories</a:t>
            </a:r>
          </a:p>
          <a:p>
            <a:r>
              <a:rPr lang="en-IN" dirty="0"/>
              <a:t>Mitigation Measures – in domains other then DSP</a:t>
            </a:r>
          </a:p>
          <a:p>
            <a:endParaRPr lang="en-IN" dirty="0"/>
          </a:p>
          <a:p>
            <a:r>
              <a:rPr lang="en-IN" dirty="0"/>
              <a:t>Over to Nadeem, to talk on Mitigation Measures in Data Processing</a:t>
            </a:r>
            <a:endParaRPr lang="en-US" dirty="0"/>
          </a:p>
        </p:txBody>
      </p:sp>
      <p:sp>
        <p:nvSpPr>
          <p:cNvPr id="4" name="Date Placeholder 3">
            <a:extLst>
              <a:ext uri="{FF2B5EF4-FFF2-40B4-BE49-F238E27FC236}">
                <a16:creationId xmlns:a16="http://schemas.microsoft.com/office/drawing/2014/main" id="{27E7050F-1396-4C39-9686-C54614F3452C}"/>
              </a:ext>
            </a:extLst>
          </p:cNvPr>
          <p:cNvSpPr>
            <a:spLocks noGrp="1"/>
          </p:cNvSpPr>
          <p:nvPr>
            <p:ph type="dt" sz="half" idx="10"/>
          </p:nvPr>
        </p:nvSpPr>
        <p:spPr/>
        <p:txBody>
          <a:bodyPr/>
          <a:lstStyle/>
          <a:p>
            <a:fld id="{04C94E7A-64E3-4E85-9CB5-AE0F33764B66}" type="datetime1">
              <a:rPr lang="en-US" smtClean="0"/>
              <a:t>02-Jun-21</a:t>
            </a:fld>
            <a:endParaRPr lang="en-US"/>
          </a:p>
        </p:txBody>
      </p:sp>
      <p:sp>
        <p:nvSpPr>
          <p:cNvPr id="5" name="Footer Placeholder 4">
            <a:extLst>
              <a:ext uri="{FF2B5EF4-FFF2-40B4-BE49-F238E27FC236}">
                <a16:creationId xmlns:a16="http://schemas.microsoft.com/office/drawing/2014/main" id="{BA6C4814-FB19-4B69-886B-D871670BCFB6}"/>
              </a:ext>
            </a:extLst>
          </p:cNvPr>
          <p:cNvSpPr>
            <a:spLocks noGrp="1"/>
          </p:cNvSpPr>
          <p:nvPr>
            <p:ph type="ftr" sz="quarter" idx="11"/>
          </p:nvPr>
        </p:nvSpPr>
        <p:spPr/>
        <p:txBody>
          <a:bodyPr/>
          <a:lstStyle/>
          <a:p>
            <a:r>
              <a:rPr lang="en-US"/>
              <a:t>Rev A</a:t>
            </a:r>
          </a:p>
        </p:txBody>
      </p:sp>
      <p:sp>
        <p:nvSpPr>
          <p:cNvPr id="6" name="Slide Number Placeholder 5">
            <a:extLst>
              <a:ext uri="{FF2B5EF4-FFF2-40B4-BE49-F238E27FC236}">
                <a16:creationId xmlns:a16="http://schemas.microsoft.com/office/drawing/2014/main" id="{324551FD-1843-4DE3-87F8-62341E68EADD}"/>
              </a:ext>
            </a:extLst>
          </p:cNvPr>
          <p:cNvSpPr>
            <a:spLocks noGrp="1"/>
          </p:cNvSpPr>
          <p:nvPr>
            <p:ph type="sldNum" sz="quarter" idx="12"/>
          </p:nvPr>
        </p:nvSpPr>
        <p:spPr/>
        <p:txBody>
          <a:bodyPr/>
          <a:lstStyle/>
          <a:p>
            <a:fld id="{F3263EA5-75A5-4FCD-B536-1C8F573D55EF}" type="slidenum">
              <a:rPr lang="en-US" smtClean="0"/>
              <a:t>5</a:t>
            </a:fld>
            <a:endParaRPr lang="en-US"/>
          </a:p>
        </p:txBody>
      </p:sp>
    </p:spTree>
    <p:extLst>
      <p:ext uri="{BB962C8B-B14F-4D97-AF65-F5344CB8AC3E}">
        <p14:creationId xmlns:p14="http://schemas.microsoft.com/office/powerpoint/2010/main" val="31925342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F66A2D-3492-4BD3-B076-01E5B3413F00}"/>
              </a:ext>
            </a:extLst>
          </p:cNvPr>
          <p:cNvSpPr>
            <a:spLocks noGrp="1"/>
          </p:cNvSpPr>
          <p:nvPr>
            <p:ph type="title"/>
          </p:nvPr>
        </p:nvSpPr>
        <p:spPr>
          <a:xfrm>
            <a:off x="838200" y="477671"/>
            <a:ext cx="10515600" cy="627797"/>
          </a:xfrm>
        </p:spPr>
        <p:txBody>
          <a:bodyPr>
            <a:normAutofit fontScale="90000"/>
          </a:bodyPr>
          <a:lstStyle/>
          <a:p>
            <a:r>
              <a:rPr lang="en-IN" sz="4000" dirty="0">
                <a:solidFill>
                  <a:srgbClr val="FF0000"/>
                </a:solidFill>
              </a:rPr>
              <a:t>The Electromagnetic Spectrum and Radio Astronomy</a:t>
            </a:r>
            <a:br>
              <a:rPr lang="en-IN" dirty="0"/>
            </a:br>
            <a:endParaRPr lang="en-US" dirty="0"/>
          </a:p>
        </p:txBody>
      </p:sp>
      <p:sp>
        <p:nvSpPr>
          <p:cNvPr id="3" name="Content Placeholder 2">
            <a:extLst>
              <a:ext uri="{FF2B5EF4-FFF2-40B4-BE49-F238E27FC236}">
                <a16:creationId xmlns:a16="http://schemas.microsoft.com/office/drawing/2014/main" id="{4087B43C-FAED-48FD-9C2A-ECC31E52460F}"/>
              </a:ext>
            </a:extLst>
          </p:cNvPr>
          <p:cNvSpPr>
            <a:spLocks noGrp="1"/>
          </p:cNvSpPr>
          <p:nvPr>
            <p:ph idx="1"/>
          </p:nvPr>
        </p:nvSpPr>
        <p:spPr>
          <a:xfrm>
            <a:off x="838200" y="938520"/>
            <a:ext cx="10515600" cy="5585109"/>
          </a:xfrm>
        </p:spPr>
        <p:txBody>
          <a:bodyPr>
            <a:normAutofit/>
          </a:bodyPr>
          <a:lstStyle/>
          <a:p>
            <a:r>
              <a:rPr lang="en-IN" sz="2000" dirty="0"/>
              <a:t>A Radio Telescope is NO DIFFERENT from any other communication receiver you know of like </a:t>
            </a:r>
            <a:r>
              <a:rPr lang="en-IN" sz="2000" dirty="0" err="1"/>
              <a:t>cellphone</a:t>
            </a:r>
            <a:r>
              <a:rPr lang="en-IN" sz="2000" dirty="0"/>
              <a:t>, television etc, EXCEPT that the Transmitter here is FAAAAAAR away and radiates electromagnetic waves by NATURAL phenomenon.</a:t>
            </a:r>
          </a:p>
          <a:p>
            <a:r>
              <a:rPr lang="en-IN" sz="2000" dirty="0"/>
              <a:t>The Radio Telescope System processes and records the VERY SMALL perturbation in the background noise as received from a celestial object in the field of view of the antenna</a:t>
            </a:r>
          </a:p>
          <a:p>
            <a:r>
              <a:rPr lang="en-IN" sz="2000" dirty="0"/>
              <a:t>The recorded signal with an accurate time stamp is used for studies towards interpretation of the physics of the object and thus lead towards advancement of our knowledge in the fields of astronomy, astrophysics and cosmology through techniques of radiometry, spectroscopy and accurate timing</a:t>
            </a:r>
          </a:p>
          <a:p>
            <a:r>
              <a:rPr lang="en-IN" sz="2000" dirty="0"/>
              <a:t>The document </a:t>
            </a:r>
            <a:r>
              <a:rPr lang="en-IN" sz="2000" dirty="0">
                <a:hlinkClick r:id="rId2"/>
              </a:rPr>
              <a:t>https://www.itu.int/rec/R-REC-RA.314-10-200306-I/en</a:t>
            </a:r>
            <a:r>
              <a:rPr lang="en-IN" sz="2000" dirty="0"/>
              <a:t> lists the </a:t>
            </a:r>
            <a:r>
              <a:rPr lang="en-IN" sz="2000" dirty="0">
                <a:hlinkClick r:id="rId3" action="ppaction://hlinkfile"/>
              </a:rPr>
              <a:t>preferred frequency bands for radio astronomical measurements</a:t>
            </a:r>
            <a:endParaRPr lang="en-IN" sz="2000" dirty="0"/>
          </a:p>
          <a:p>
            <a:r>
              <a:rPr lang="en-IN" sz="2000" dirty="0"/>
              <a:t>THUS, THERE IS A WIDE RANGE OF FREQUENCIES USED BY RADIO ASTTRONOMY COMMUNITY AROUND THE WORLD. HOWEVER, ONLY A SMALL SUB-SET WILL BE OF RELEVANCE FOR A RADIO TELESCOPE. FOR EXAMPLE, GRAO IN GHANA USES:</a:t>
            </a:r>
          </a:p>
          <a:p>
            <a:pPr lvl="1"/>
            <a:r>
              <a:rPr lang="en-IN" sz="1600" dirty="0"/>
              <a:t>VLBI at 5 GHz: 4926.49 to 5054.49 MHz</a:t>
            </a:r>
          </a:p>
          <a:p>
            <a:pPr lvl="1"/>
            <a:r>
              <a:rPr lang="en-IN" sz="1600" dirty="0"/>
              <a:t>Methanol, Single Dish and VLBI: 6650 to 6685 </a:t>
            </a:r>
            <a:r>
              <a:rPr lang="en-IN" sz="1600" dirty="0" err="1"/>
              <a:t>MHz.</a:t>
            </a:r>
            <a:endParaRPr lang="en-IN" sz="1600" dirty="0"/>
          </a:p>
        </p:txBody>
      </p:sp>
      <p:sp>
        <p:nvSpPr>
          <p:cNvPr id="4" name="Date Placeholder 3">
            <a:extLst>
              <a:ext uri="{FF2B5EF4-FFF2-40B4-BE49-F238E27FC236}">
                <a16:creationId xmlns:a16="http://schemas.microsoft.com/office/drawing/2014/main" id="{4CA6FB7C-AFEB-4228-9600-E4ED05B31F85}"/>
              </a:ext>
            </a:extLst>
          </p:cNvPr>
          <p:cNvSpPr>
            <a:spLocks noGrp="1"/>
          </p:cNvSpPr>
          <p:nvPr>
            <p:ph type="dt" sz="half" idx="10"/>
          </p:nvPr>
        </p:nvSpPr>
        <p:spPr/>
        <p:txBody>
          <a:bodyPr/>
          <a:lstStyle/>
          <a:p>
            <a:fld id="{57EF1797-67C6-4074-8F91-48C47260E8BE}" type="datetime1">
              <a:rPr lang="en-US" smtClean="0"/>
              <a:t>02-Jun-21</a:t>
            </a:fld>
            <a:endParaRPr lang="en-US"/>
          </a:p>
        </p:txBody>
      </p:sp>
      <p:sp>
        <p:nvSpPr>
          <p:cNvPr id="5" name="Footer Placeholder 4">
            <a:extLst>
              <a:ext uri="{FF2B5EF4-FFF2-40B4-BE49-F238E27FC236}">
                <a16:creationId xmlns:a16="http://schemas.microsoft.com/office/drawing/2014/main" id="{785DA737-1A53-4E92-A454-F899E42FA5E6}"/>
              </a:ext>
            </a:extLst>
          </p:cNvPr>
          <p:cNvSpPr>
            <a:spLocks noGrp="1"/>
          </p:cNvSpPr>
          <p:nvPr>
            <p:ph type="ftr" sz="quarter" idx="11"/>
          </p:nvPr>
        </p:nvSpPr>
        <p:spPr/>
        <p:txBody>
          <a:bodyPr/>
          <a:lstStyle/>
          <a:p>
            <a:r>
              <a:rPr lang="en-US"/>
              <a:t>Rev A</a:t>
            </a:r>
          </a:p>
        </p:txBody>
      </p:sp>
      <p:sp>
        <p:nvSpPr>
          <p:cNvPr id="6" name="Slide Number Placeholder 5">
            <a:extLst>
              <a:ext uri="{FF2B5EF4-FFF2-40B4-BE49-F238E27FC236}">
                <a16:creationId xmlns:a16="http://schemas.microsoft.com/office/drawing/2014/main" id="{29928B5B-C73E-450E-989C-D27751EE81BB}"/>
              </a:ext>
            </a:extLst>
          </p:cNvPr>
          <p:cNvSpPr>
            <a:spLocks noGrp="1"/>
          </p:cNvSpPr>
          <p:nvPr>
            <p:ph type="sldNum" sz="quarter" idx="12"/>
          </p:nvPr>
        </p:nvSpPr>
        <p:spPr/>
        <p:txBody>
          <a:bodyPr/>
          <a:lstStyle/>
          <a:p>
            <a:fld id="{F3263EA5-75A5-4FCD-B536-1C8F573D55EF}" type="slidenum">
              <a:rPr lang="en-US" smtClean="0"/>
              <a:t>6</a:t>
            </a:fld>
            <a:endParaRPr lang="en-US"/>
          </a:p>
        </p:txBody>
      </p:sp>
    </p:spTree>
    <p:extLst>
      <p:ext uri="{BB962C8B-B14F-4D97-AF65-F5344CB8AC3E}">
        <p14:creationId xmlns:p14="http://schemas.microsoft.com/office/powerpoint/2010/main" val="34695288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F66A2D-3492-4BD3-B076-01E5B3413F00}"/>
              </a:ext>
            </a:extLst>
          </p:cNvPr>
          <p:cNvSpPr>
            <a:spLocks noGrp="1"/>
          </p:cNvSpPr>
          <p:nvPr>
            <p:ph type="title"/>
          </p:nvPr>
        </p:nvSpPr>
        <p:spPr>
          <a:xfrm>
            <a:off x="838200" y="477671"/>
            <a:ext cx="10515600" cy="627797"/>
          </a:xfrm>
        </p:spPr>
        <p:txBody>
          <a:bodyPr>
            <a:normAutofit fontScale="90000"/>
          </a:bodyPr>
          <a:lstStyle/>
          <a:p>
            <a:r>
              <a:rPr lang="en-IN" sz="4000" dirty="0">
                <a:solidFill>
                  <a:srgbClr val="FF0000"/>
                </a:solidFill>
              </a:rPr>
              <a:t>The Electromagnetic Spectrum and ITU, NCA, ICASA etc</a:t>
            </a:r>
            <a:br>
              <a:rPr lang="en-IN" dirty="0"/>
            </a:br>
            <a:endParaRPr lang="en-US" dirty="0"/>
          </a:p>
        </p:txBody>
      </p:sp>
      <p:sp>
        <p:nvSpPr>
          <p:cNvPr id="3" name="Content Placeholder 2">
            <a:extLst>
              <a:ext uri="{FF2B5EF4-FFF2-40B4-BE49-F238E27FC236}">
                <a16:creationId xmlns:a16="http://schemas.microsoft.com/office/drawing/2014/main" id="{4087B43C-FAED-48FD-9C2A-ECC31E52460F}"/>
              </a:ext>
            </a:extLst>
          </p:cNvPr>
          <p:cNvSpPr>
            <a:spLocks noGrp="1"/>
          </p:cNvSpPr>
          <p:nvPr>
            <p:ph idx="1"/>
          </p:nvPr>
        </p:nvSpPr>
        <p:spPr>
          <a:xfrm>
            <a:off x="436729" y="938520"/>
            <a:ext cx="11382232" cy="5585109"/>
          </a:xfrm>
        </p:spPr>
        <p:txBody>
          <a:bodyPr>
            <a:normAutofit fontScale="92500" lnSpcReduction="10000"/>
          </a:bodyPr>
          <a:lstStyle/>
          <a:p>
            <a:r>
              <a:rPr lang="en-IN" dirty="0"/>
              <a:t>The International Telecommunication Union (ITU) is a specialised agency of the United Nations. It recommends and coordinates usage of the electromagnetic spectrum internationally through </a:t>
            </a:r>
            <a:r>
              <a:rPr lang="en-IN" dirty="0">
                <a:hlinkClick r:id="rId2" action="ppaction://hlinkfile"/>
              </a:rPr>
              <a:t>Radio Regulations</a:t>
            </a:r>
            <a:r>
              <a:rPr lang="en-IN" dirty="0"/>
              <a:t>. </a:t>
            </a:r>
          </a:p>
          <a:p>
            <a:r>
              <a:rPr lang="en-IN" dirty="0"/>
              <a:t>ITU has recognised RADIO ASTRONOMY as one of the ~THIRTY services needing spectrum allocation</a:t>
            </a:r>
          </a:p>
          <a:p>
            <a:r>
              <a:rPr lang="en-IN" dirty="0"/>
              <a:t>The spectrum is </a:t>
            </a:r>
            <a:r>
              <a:rPr lang="en-IN" dirty="0">
                <a:hlinkClick r:id="rId3" action="ppaction://hlinkfile"/>
              </a:rPr>
              <a:t>regulated, allocated and managed </a:t>
            </a:r>
            <a:r>
              <a:rPr lang="en-IN" dirty="0"/>
              <a:t>between the services nationally by National Communications Authority (NCA) in Ghana, Independent Communications Authority of South Africa (ICASA) in SA etc. They also coordinate harmonious usage across borders.</a:t>
            </a:r>
          </a:p>
          <a:p>
            <a:r>
              <a:rPr lang="en-IN" dirty="0"/>
              <a:t>Protected chunks of spectrum from 9kHz to 300 GHz is available with a roughly octave spacing for continuum research in radio astronomy. Protected narrow chunks are also available for spectral line studies (</a:t>
            </a:r>
            <a:r>
              <a:rPr lang="en-IN" dirty="0" err="1"/>
              <a:t>Eg</a:t>
            </a:r>
            <a:r>
              <a:rPr lang="en-IN" dirty="0"/>
              <a:t>: 1610-1612.6 MHz for OH line studies).</a:t>
            </a:r>
          </a:p>
          <a:p>
            <a:r>
              <a:rPr lang="en-IN" dirty="0"/>
              <a:t>Allocation varies as PRIMARY (exclusive/ shared), Secondary, Additional, Foot Note mention etc.</a:t>
            </a:r>
          </a:p>
          <a:p>
            <a:endParaRPr lang="en-IN" dirty="0"/>
          </a:p>
        </p:txBody>
      </p:sp>
      <p:sp>
        <p:nvSpPr>
          <p:cNvPr id="4" name="Date Placeholder 3">
            <a:extLst>
              <a:ext uri="{FF2B5EF4-FFF2-40B4-BE49-F238E27FC236}">
                <a16:creationId xmlns:a16="http://schemas.microsoft.com/office/drawing/2014/main" id="{1942DCA4-C866-4A2A-8A42-C9C2948F39CE}"/>
              </a:ext>
            </a:extLst>
          </p:cNvPr>
          <p:cNvSpPr>
            <a:spLocks noGrp="1"/>
          </p:cNvSpPr>
          <p:nvPr>
            <p:ph type="dt" sz="half" idx="10"/>
          </p:nvPr>
        </p:nvSpPr>
        <p:spPr/>
        <p:txBody>
          <a:bodyPr/>
          <a:lstStyle/>
          <a:p>
            <a:fld id="{BCEF7056-0C53-4AF4-BF63-E65001D25639}" type="datetime1">
              <a:rPr lang="en-US" smtClean="0"/>
              <a:t>02-Jun-21</a:t>
            </a:fld>
            <a:endParaRPr lang="en-US"/>
          </a:p>
        </p:txBody>
      </p:sp>
      <p:sp>
        <p:nvSpPr>
          <p:cNvPr id="5" name="Footer Placeholder 4">
            <a:extLst>
              <a:ext uri="{FF2B5EF4-FFF2-40B4-BE49-F238E27FC236}">
                <a16:creationId xmlns:a16="http://schemas.microsoft.com/office/drawing/2014/main" id="{5DE0AF52-CBA2-4A8F-8A62-84EE779DC275}"/>
              </a:ext>
            </a:extLst>
          </p:cNvPr>
          <p:cNvSpPr>
            <a:spLocks noGrp="1"/>
          </p:cNvSpPr>
          <p:nvPr>
            <p:ph type="ftr" sz="quarter" idx="11"/>
          </p:nvPr>
        </p:nvSpPr>
        <p:spPr/>
        <p:txBody>
          <a:bodyPr/>
          <a:lstStyle/>
          <a:p>
            <a:r>
              <a:rPr lang="en-US"/>
              <a:t>Rev A</a:t>
            </a:r>
          </a:p>
        </p:txBody>
      </p:sp>
      <p:sp>
        <p:nvSpPr>
          <p:cNvPr id="6" name="Slide Number Placeholder 5">
            <a:extLst>
              <a:ext uri="{FF2B5EF4-FFF2-40B4-BE49-F238E27FC236}">
                <a16:creationId xmlns:a16="http://schemas.microsoft.com/office/drawing/2014/main" id="{F9A94CD9-9A9F-42A4-B6BA-AB1C916356FA}"/>
              </a:ext>
            </a:extLst>
          </p:cNvPr>
          <p:cNvSpPr>
            <a:spLocks noGrp="1"/>
          </p:cNvSpPr>
          <p:nvPr>
            <p:ph type="sldNum" sz="quarter" idx="12"/>
          </p:nvPr>
        </p:nvSpPr>
        <p:spPr/>
        <p:txBody>
          <a:bodyPr/>
          <a:lstStyle/>
          <a:p>
            <a:fld id="{F3263EA5-75A5-4FCD-B536-1C8F573D55EF}" type="slidenum">
              <a:rPr lang="en-US" smtClean="0"/>
              <a:t>7</a:t>
            </a:fld>
            <a:endParaRPr lang="en-US"/>
          </a:p>
        </p:txBody>
      </p:sp>
    </p:spTree>
    <p:extLst>
      <p:ext uri="{BB962C8B-B14F-4D97-AF65-F5344CB8AC3E}">
        <p14:creationId xmlns:p14="http://schemas.microsoft.com/office/powerpoint/2010/main" val="14120044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4CF9AA-1CD0-440C-BF74-A261EE331AEF}"/>
              </a:ext>
            </a:extLst>
          </p:cNvPr>
          <p:cNvSpPr>
            <a:spLocks noGrp="1"/>
          </p:cNvSpPr>
          <p:nvPr>
            <p:ph type="title"/>
          </p:nvPr>
        </p:nvSpPr>
        <p:spPr>
          <a:xfrm>
            <a:off x="838200" y="365126"/>
            <a:ext cx="10515600" cy="757872"/>
          </a:xfrm>
        </p:spPr>
        <p:txBody>
          <a:bodyPr/>
          <a:lstStyle/>
          <a:p>
            <a:r>
              <a:rPr lang="en-IN" dirty="0"/>
              <a:t>Interference to Radio Telescope</a:t>
            </a:r>
            <a:endParaRPr lang="en-US" dirty="0"/>
          </a:p>
        </p:txBody>
      </p:sp>
      <p:sp>
        <p:nvSpPr>
          <p:cNvPr id="3" name="Content Placeholder 2">
            <a:extLst>
              <a:ext uri="{FF2B5EF4-FFF2-40B4-BE49-F238E27FC236}">
                <a16:creationId xmlns:a16="http://schemas.microsoft.com/office/drawing/2014/main" id="{7770A70D-6E1F-4355-969B-0A4C38E781AF}"/>
              </a:ext>
            </a:extLst>
          </p:cNvPr>
          <p:cNvSpPr>
            <a:spLocks noGrp="1"/>
          </p:cNvSpPr>
          <p:nvPr>
            <p:ph idx="1"/>
          </p:nvPr>
        </p:nvSpPr>
        <p:spPr>
          <a:xfrm>
            <a:off x="390326" y="3380738"/>
            <a:ext cx="11146354" cy="3112136"/>
          </a:xfrm>
        </p:spPr>
        <p:txBody>
          <a:bodyPr>
            <a:normAutofit fontScale="70000" lnSpcReduction="20000"/>
          </a:bodyPr>
          <a:lstStyle/>
          <a:p>
            <a:r>
              <a:rPr lang="en-IN" dirty="0"/>
              <a:t>Radio astronomers have set a limit of</a:t>
            </a:r>
            <a:r>
              <a:rPr lang="en-IN" dirty="0">
                <a:hlinkClick r:id="rId2" action="ppaction://hlinkfile"/>
              </a:rPr>
              <a:t> 10% loss of data owing to RFI as JUST acceptable</a:t>
            </a:r>
            <a:r>
              <a:rPr lang="en-IN" dirty="0"/>
              <a:t> and above 10%, unacceptable. This requirement is now incorporated by reference in the ITU Radio Regulations.</a:t>
            </a:r>
          </a:p>
          <a:p>
            <a:r>
              <a:rPr lang="en-IN" dirty="0"/>
              <a:t>VLBI mitigates against interference because the SAME interference is not present at both sites, and does not therefore correlate. However, t does affect the measurement of system noise and hence the calibration of the system, so it is important to minimise it.</a:t>
            </a:r>
          </a:p>
          <a:p>
            <a:r>
              <a:rPr lang="en-IN" dirty="0"/>
              <a:t>The Radio Astronomy Receiver operates over a wider range of frequencies to study red-shifted lines and the designer needs to “harden” the design to achieve a linear system in the presence of other signals</a:t>
            </a:r>
          </a:p>
          <a:p>
            <a:r>
              <a:rPr lang="en-IN" dirty="0"/>
              <a:t>A MAJOR EFFORT OF COORDINATION WITH OTHER USERS, ACTIVELY SUPPORTED BY THE SPECTRUM REGULATOR OF A COUNTRY IS CRITICAL FOR THE SUCCESS OF ENDEAVOURS IN RADIO ASTRONOMY</a:t>
            </a:r>
          </a:p>
          <a:p>
            <a:endParaRPr lang="en-US" dirty="0"/>
          </a:p>
        </p:txBody>
      </p:sp>
      <p:pic>
        <p:nvPicPr>
          <p:cNvPr id="5" name="Picture 4">
            <a:extLst>
              <a:ext uri="{FF2B5EF4-FFF2-40B4-BE49-F238E27FC236}">
                <a16:creationId xmlns:a16="http://schemas.microsoft.com/office/drawing/2014/main" id="{534926F9-4C63-473A-AFD7-CD7B342565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9120" y="955359"/>
            <a:ext cx="10347960" cy="2306350"/>
          </a:xfrm>
          <a:prstGeom prst="rect">
            <a:avLst/>
          </a:prstGeom>
        </p:spPr>
      </p:pic>
      <p:sp>
        <p:nvSpPr>
          <p:cNvPr id="4" name="Date Placeholder 3">
            <a:extLst>
              <a:ext uri="{FF2B5EF4-FFF2-40B4-BE49-F238E27FC236}">
                <a16:creationId xmlns:a16="http://schemas.microsoft.com/office/drawing/2014/main" id="{1A3F30C6-0FDA-4E61-99E1-76530CE4012C}"/>
              </a:ext>
            </a:extLst>
          </p:cNvPr>
          <p:cNvSpPr>
            <a:spLocks noGrp="1"/>
          </p:cNvSpPr>
          <p:nvPr>
            <p:ph type="dt" sz="half" idx="10"/>
          </p:nvPr>
        </p:nvSpPr>
        <p:spPr/>
        <p:txBody>
          <a:bodyPr/>
          <a:lstStyle/>
          <a:p>
            <a:fld id="{D9DDC0EB-D31F-49C7-BE79-C42E5D6640A3}" type="datetime1">
              <a:rPr lang="en-US" smtClean="0"/>
              <a:t>02-Jun-21</a:t>
            </a:fld>
            <a:endParaRPr lang="en-US"/>
          </a:p>
        </p:txBody>
      </p:sp>
      <p:sp>
        <p:nvSpPr>
          <p:cNvPr id="6" name="Footer Placeholder 5">
            <a:extLst>
              <a:ext uri="{FF2B5EF4-FFF2-40B4-BE49-F238E27FC236}">
                <a16:creationId xmlns:a16="http://schemas.microsoft.com/office/drawing/2014/main" id="{1F0D8FF0-FEBF-4FAD-9EFE-707C10F97EA7}"/>
              </a:ext>
            </a:extLst>
          </p:cNvPr>
          <p:cNvSpPr>
            <a:spLocks noGrp="1"/>
          </p:cNvSpPr>
          <p:nvPr>
            <p:ph type="ftr" sz="quarter" idx="11"/>
          </p:nvPr>
        </p:nvSpPr>
        <p:spPr/>
        <p:txBody>
          <a:bodyPr/>
          <a:lstStyle/>
          <a:p>
            <a:r>
              <a:rPr lang="en-US"/>
              <a:t>Rev A</a:t>
            </a:r>
          </a:p>
        </p:txBody>
      </p:sp>
      <p:sp>
        <p:nvSpPr>
          <p:cNvPr id="7" name="Slide Number Placeholder 6">
            <a:extLst>
              <a:ext uri="{FF2B5EF4-FFF2-40B4-BE49-F238E27FC236}">
                <a16:creationId xmlns:a16="http://schemas.microsoft.com/office/drawing/2014/main" id="{246E3B8E-5280-455F-BB8B-9B96B458B884}"/>
              </a:ext>
            </a:extLst>
          </p:cNvPr>
          <p:cNvSpPr>
            <a:spLocks noGrp="1"/>
          </p:cNvSpPr>
          <p:nvPr>
            <p:ph type="sldNum" sz="quarter" idx="12"/>
          </p:nvPr>
        </p:nvSpPr>
        <p:spPr/>
        <p:txBody>
          <a:bodyPr/>
          <a:lstStyle/>
          <a:p>
            <a:fld id="{F3263EA5-75A5-4FCD-B536-1C8F573D55EF}" type="slidenum">
              <a:rPr lang="en-US" smtClean="0"/>
              <a:t>8</a:t>
            </a:fld>
            <a:endParaRPr lang="en-US"/>
          </a:p>
        </p:txBody>
      </p:sp>
    </p:spTree>
    <p:extLst>
      <p:ext uri="{BB962C8B-B14F-4D97-AF65-F5344CB8AC3E}">
        <p14:creationId xmlns:p14="http://schemas.microsoft.com/office/powerpoint/2010/main" val="28209566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4CF9AA-1CD0-440C-BF74-A261EE331AEF}"/>
              </a:ext>
            </a:extLst>
          </p:cNvPr>
          <p:cNvSpPr>
            <a:spLocks noGrp="1"/>
          </p:cNvSpPr>
          <p:nvPr>
            <p:ph type="title"/>
          </p:nvPr>
        </p:nvSpPr>
        <p:spPr>
          <a:xfrm>
            <a:off x="838200" y="365126"/>
            <a:ext cx="10515600" cy="918820"/>
          </a:xfrm>
        </p:spPr>
        <p:txBody>
          <a:bodyPr/>
          <a:lstStyle/>
          <a:p>
            <a:r>
              <a:rPr lang="en-IN" dirty="0"/>
              <a:t>Types of Interference to Radio Telescope</a:t>
            </a:r>
            <a:endParaRPr lang="en-US" dirty="0"/>
          </a:p>
        </p:txBody>
      </p:sp>
      <p:sp>
        <p:nvSpPr>
          <p:cNvPr id="3" name="Content Placeholder 2">
            <a:extLst>
              <a:ext uri="{FF2B5EF4-FFF2-40B4-BE49-F238E27FC236}">
                <a16:creationId xmlns:a16="http://schemas.microsoft.com/office/drawing/2014/main" id="{7770A70D-6E1F-4355-969B-0A4C38E781AF}"/>
              </a:ext>
            </a:extLst>
          </p:cNvPr>
          <p:cNvSpPr>
            <a:spLocks noGrp="1"/>
          </p:cNvSpPr>
          <p:nvPr>
            <p:ph idx="1"/>
          </p:nvPr>
        </p:nvSpPr>
        <p:spPr>
          <a:xfrm>
            <a:off x="500418" y="1283946"/>
            <a:ext cx="11191164" cy="5208928"/>
          </a:xfrm>
        </p:spPr>
        <p:txBody>
          <a:bodyPr>
            <a:normAutofit/>
          </a:bodyPr>
          <a:lstStyle/>
          <a:p>
            <a:r>
              <a:rPr lang="en-IN" dirty="0"/>
              <a:t>Conducted (powerline etc) and Radiated RF (microwave oven etc)</a:t>
            </a:r>
          </a:p>
          <a:p>
            <a:r>
              <a:rPr lang="en-IN" dirty="0"/>
              <a:t>External (</a:t>
            </a:r>
            <a:r>
              <a:rPr lang="en-IN" dirty="0" err="1"/>
              <a:t>cellphone</a:t>
            </a:r>
            <a:r>
              <a:rPr lang="en-IN" dirty="0"/>
              <a:t> etc) and Internal (self-generated – harmonics, intermodulation in receivers)</a:t>
            </a:r>
          </a:p>
          <a:p>
            <a:r>
              <a:rPr lang="en-IN" dirty="0">
                <a:hlinkClick r:id="rId2" action="ppaction://hlinkfile"/>
              </a:rPr>
              <a:t>RF</a:t>
            </a:r>
            <a:r>
              <a:rPr lang="en-IN" dirty="0"/>
              <a:t> and </a:t>
            </a:r>
            <a:r>
              <a:rPr lang="en-IN" dirty="0">
                <a:hlinkClick r:id="rId3" action="ppaction://hlinkfile"/>
              </a:rPr>
              <a:t>Non-RF</a:t>
            </a:r>
            <a:endParaRPr lang="en-US" dirty="0"/>
          </a:p>
        </p:txBody>
      </p:sp>
      <p:pic>
        <p:nvPicPr>
          <p:cNvPr id="7" name="Picture 6">
            <a:extLst>
              <a:ext uri="{FF2B5EF4-FFF2-40B4-BE49-F238E27FC236}">
                <a16:creationId xmlns:a16="http://schemas.microsoft.com/office/drawing/2014/main" id="{340666B2-8D7F-49CA-84D0-B9900BC8A30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91145" y="3200399"/>
            <a:ext cx="5758377" cy="3657601"/>
          </a:xfrm>
          <a:prstGeom prst="rect">
            <a:avLst/>
          </a:prstGeom>
        </p:spPr>
      </p:pic>
      <p:pic>
        <p:nvPicPr>
          <p:cNvPr id="9" name="Picture 8">
            <a:extLst>
              <a:ext uri="{FF2B5EF4-FFF2-40B4-BE49-F238E27FC236}">
                <a16:creationId xmlns:a16="http://schemas.microsoft.com/office/drawing/2014/main" id="{2E72E2B4-1309-41FD-9C8E-F2A17B8B2CF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97281" y="3200400"/>
            <a:ext cx="3793864" cy="3657600"/>
          </a:xfrm>
          <a:prstGeom prst="rect">
            <a:avLst/>
          </a:prstGeom>
        </p:spPr>
      </p:pic>
      <p:sp>
        <p:nvSpPr>
          <p:cNvPr id="4" name="Date Placeholder 3">
            <a:extLst>
              <a:ext uri="{FF2B5EF4-FFF2-40B4-BE49-F238E27FC236}">
                <a16:creationId xmlns:a16="http://schemas.microsoft.com/office/drawing/2014/main" id="{4993DE90-B970-45C0-9EFD-B83D28CCB027}"/>
              </a:ext>
            </a:extLst>
          </p:cNvPr>
          <p:cNvSpPr>
            <a:spLocks noGrp="1"/>
          </p:cNvSpPr>
          <p:nvPr>
            <p:ph type="dt" sz="half" idx="10"/>
          </p:nvPr>
        </p:nvSpPr>
        <p:spPr/>
        <p:txBody>
          <a:bodyPr/>
          <a:lstStyle/>
          <a:p>
            <a:fld id="{43748395-15F9-4122-B2CD-2576BD182675}" type="datetime1">
              <a:rPr lang="en-US" smtClean="0"/>
              <a:t>02-Jun-21</a:t>
            </a:fld>
            <a:endParaRPr lang="en-US"/>
          </a:p>
        </p:txBody>
      </p:sp>
      <p:sp>
        <p:nvSpPr>
          <p:cNvPr id="5" name="Footer Placeholder 4">
            <a:extLst>
              <a:ext uri="{FF2B5EF4-FFF2-40B4-BE49-F238E27FC236}">
                <a16:creationId xmlns:a16="http://schemas.microsoft.com/office/drawing/2014/main" id="{483148C5-32A4-4992-99CF-62A33D8CC6DB}"/>
              </a:ext>
            </a:extLst>
          </p:cNvPr>
          <p:cNvSpPr>
            <a:spLocks noGrp="1"/>
          </p:cNvSpPr>
          <p:nvPr>
            <p:ph type="ftr" sz="quarter" idx="11"/>
          </p:nvPr>
        </p:nvSpPr>
        <p:spPr/>
        <p:txBody>
          <a:bodyPr/>
          <a:lstStyle/>
          <a:p>
            <a:r>
              <a:rPr lang="en-US"/>
              <a:t>Rev A</a:t>
            </a:r>
          </a:p>
        </p:txBody>
      </p:sp>
      <p:sp>
        <p:nvSpPr>
          <p:cNvPr id="6" name="Slide Number Placeholder 5">
            <a:extLst>
              <a:ext uri="{FF2B5EF4-FFF2-40B4-BE49-F238E27FC236}">
                <a16:creationId xmlns:a16="http://schemas.microsoft.com/office/drawing/2014/main" id="{623AD876-11DD-49C3-B18C-0CA96B5578B8}"/>
              </a:ext>
            </a:extLst>
          </p:cNvPr>
          <p:cNvSpPr>
            <a:spLocks noGrp="1"/>
          </p:cNvSpPr>
          <p:nvPr>
            <p:ph type="sldNum" sz="quarter" idx="12"/>
          </p:nvPr>
        </p:nvSpPr>
        <p:spPr/>
        <p:txBody>
          <a:bodyPr/>
          <a:lstStyle/>
          <a:p>
            <a:fld id="{F3263EA5-75A5-4FCD-B536-1C8F573D55EF}" type="slidenum">
              <a:rPr lang="en-US" smtClean="0"/>
              <a:t>9</a:t>
            </a:fld>
            <a:endParaRPr lang="en-US"/>
          </a:p>
        </p:txBody>
      </p:sp>
    </p:spTree>
    <p:extLst>
      <p:ext uri="{BB962C8B-B14F-4D97-AF65-F5344CB8AC3E}">
        <p14:creationId xmlns:p14="http://schemas.microsoft.com/office/powerpoint/2010/main" val="167480763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634</TotalTime>
  <Words>1009</Words>
  <Application>Microsoft Office PowerPoint</Application>
  <PresentationFormat>Widescreen</PresentationFormat>
  <Paragraphs>114</Paragraphs>
  <Slides>13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vt:i4>
      </vt:variant>
    </vt:vector>
  </HeadingPairs>
  <TitlesOfParts>
    <vt:vector size="17" baseType="lpstr">
      <vt:lpstr>Arial</vt:lpstr>
      <vt:lpstr>Calibri</vt:lpstr>
      <vt:lpstr>Calibri Light</vt:lpstr>
      <vt:lpstr>Office Theme</vt:lpstr>
      <vt:lpstr>DARA Unit 2-3 Lectures Radio Frequency Interference </vt:lpstr>
      <vt:lpstr>Growing up at ORT and OSRT… 1974-84</vt:lpstr>
      <vt:lpstr>Mid career…. GMRT and OSMA 1985-2007</vt:lpstr>
      <vt:lpstr>The Finale: KAT-7, MeerKAT &amp; AVN 2008-17</vt:lpstr>
      <vt:lpstr>Plan</vt:lpstr>
      <vt:lpstr>The Electromagnetic Spectrum and Radio Astronomy </vt:lpstr>
      <vt:lpstr>The Electromagnetic Spectrum and ITU, NCA, ICASA etc </vt:lpstr>
      <vt:lpstr>Interference to Radio Telescope</vt:lpstr>
      <vt:lpstr>Types of Interference to Radio Telescope</vt:lpstr>
      <vt:lpstr>A few Anecdotes on mitigating RFI in Observatories</vt:lpstr>
      <vt:lpstr>A few Anecdotes on mitigating RFI in Observatories</vt:lpstr>
      <vt:lpstr>RFI Mitigtion Measures</vt:lpstr>
      <vt:lpstr>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DARA Unit 2-3 Lectures Radio Frequency Interference</dc:title>
  <dc:creator>Venkat Thondikulam</dc:creator>
  <cp:lastModifiedBy>Venkat Thondikulam</cp:lastModifiedBy>
  <cp:revision>40</cp:revision>
  <cp:lastPrinted>2021-06-02T12:24:20Z</cp:lastPrinted>
  <dcterms:created xsi:type="dcterms:W3CDTF">2021-06-02T02:05:11Z</dcterms:created>
  <dcterms:modified xsi:type="dcterms:W3CDTF">2021-06-02T13:14:07Z</dcterms:modified>
</cp:coreProperties>
</file>