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278" r:id="rId2"/>
    <p:sldId id="276" r:id="rId3"/>
    <p:sldId id="277" r:id="rId4"/>
    <p:sldId id="279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Arial" charset="0"/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Arial" charset="0"/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Arial" charset="0"/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Arial" charset="0"/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Arial" charset="0"/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0000"/>
    <a:srgbClr val="FF7C80"/>
    <a:srgbClr val="FF0000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366" autoAdjust="0"/>
  </p:normalViewPr>
  <p:slideViewPr>
    <p:cSldViewPr snapToGrid="0" showGuides="1">
      <p:cViewPr varScale="1">
        <p:scale>
          <a:sx n="74" d="100"/>
          <a:sy n="74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DA5839EA-8A3A-4BD0-BB53-04B84D7FBE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93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93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13582DB-6EFD-4DE4-8E56-E6F056A84E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05A01-7F59-4241-B5DF-619EF401AD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7B38E-D4B8-41EA-891C-721717FC77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298FC-183E-4514-89B6-EB6D27EB87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9D342-8129-41AE-8BB4-D14A53F6A1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6F32A-B365-49F0-9781-B4648389C4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2A29D-B475-4F0C-A8F4-5699CC8FED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63684-E24E-446C-9476-5D5759EB77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EBB6D-B16D-4C83-989D-A700ADBAA8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E2D81-4699-4A24-B5BA-724A75D5C6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91C14-2339-4979-983A-6B2BB4526E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8196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197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198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199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0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1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6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7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8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8210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1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2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3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4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5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6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7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8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9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0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1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2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3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4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5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6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7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8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9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0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1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2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3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4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5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6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7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8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9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0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1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2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3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4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5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6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7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8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9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0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1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2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3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4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5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6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7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8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9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0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1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2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3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4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5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6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7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8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9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0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1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2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3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4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5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6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7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8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9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0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1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2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3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4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5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6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7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8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9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0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1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2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3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4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5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6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7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8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9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0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1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2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3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4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5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6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7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8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9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0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1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2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3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4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5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6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7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8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9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0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1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2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3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4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5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6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7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8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9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0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1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2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3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4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5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6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7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8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9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40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41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42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3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3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0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>
                <a:effectLst/>
                <a:latin typeface="Arial" charset="0"/>
              </a:defRPr>
            </a:lvl1pPr>
          </a:lstStyle>
          <a:p>
            <a:pPr>
              <a:defRPr/>
            </a:pPr>
            <a:fld id="{725A9338-9F63-4B98-903C-BF25399863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3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xkcd</a:t>
            </a:r>
            <a:endParaRPr lang="en-GB" dirty="0"/>
          </a:p>
        </p:txBody>
      </p:sp>
      <p:pic>
        <p:nvPicPr>
          <p:cNvPr id="4" name="Content Placeholder 3" descr="fairy_tal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20571" y="1786830"/>
            <a:ext cx="7702858" cy="4125715"/>
          </a:xfrm>
        </p:spPr>
      </p:pic>
      <p:sp>
        <p:nvSpPr>
          <p:cNvPr id="5" name="TextBox 4"/>
          <p:cNvSpPr txBox="1"/>
          <p:nvPr/>
        </p:nvSpPr>
        <p:spPr>
          <a:xfrm>
            <a:off x="746975" y="6001555"/>
            <a:ext cx="1271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Xkcd.com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Section 3 Recap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GB" dirty="0" smtClean="0"/>
              <a:t>Angular momentum </a:t>
            </a:r>
            <a:r>
              <a:rPr lang="en-GB" dirty="0" err="1" smtClean="0"/>
              <a:t>commutators</a:t>
            </a:r>
            <a:r>
              <a:rPr lang="en-GB" dirty="0" smtClean="0"/>
              <a:t>: </a:t>
            </a:r>
          </a:p>
          <a:p>
            <a:pPr lvl="1" eaLnBrk="1" hangingPunct="1">
              <a:defRPr/>
            </a:pPr>
            <a:r>
              <a:rPr lang="en-GB" dirty="0" smtClean="0"/>
              <a:t>[</a:t>
            </a:r>
            <a:r>
              <a:rPr lang="en-GB" i="1" dirty="0" err="1" smtClean="0"/>
              <a:t>J</a:t>
            </a:r>
            <a:r>
              <a:rPr lang="en-GB" i="1" baseline="-25000" dirty="0" err="1" smtClean="0"/>
              <a:t>x</a:t>
            </a:r>
            <a:r>
              <a:rPr lang="en-GB" i="1" dirty="0" smtClean="0"/>
              <a:t>, </a:t>
            </a:r>
            <a:r>
              <a:rPr lang="en-GB" i="1" dirty="0" err="1" smtClean="0"/>
              <a:t>J</a:t>
            </a:r>
            <a:r>
              <a:rPr lang="en-GB" i="1" baseline="-25000" dirty="0" err="1" smtClean="0"/>
              <a:t>y</a:t>
            </a:r>
            <a:r>
              <a:rPr lang="en-GB" dirty="0" smtClean="0"/>
              <a:t>] = </a:t>
            </a:r>
            <a:r>
              <a:rPr lang="en-GB" i="1" dirty="0" err="1" smtClean="0"/>
              <a:t>iħJ</a:t>
            </a:r>
            <a:r>
              <a:rPr lang="en-GB" i="1" baseline="-25000" dirty="0" err="1" smtClean="0"/>
              <a:t>z</a:t>
            </a:r>
            <a:r>
              <a:rPr lang="en-GB" dirty="0" smtClean="0"/>
              <a:t> etc</a:t>
            </a:r>
          </a:p>
          <a:p>
            <a:pPr eaLnBrk="1" hangingPunct="1">
              <a:defRPr/>
            </a:pPr>
            <a:r>
              <a:rPr lang="en-GB" dirty="0" smtClean="0"/>
              <a:t>Total </a:t>
            </a:r>
            <a:r>
              <a:rPr lang="en-GB" dirty="0" err="1" smtClean="0"/>
              <a:t>ang</a:t>
            </a:r>
            <a:r>
              <a:rPr lang="en-GB" dirty="0" smtClean="0"/>
              <a:t>. Mom. Operator: </a:t>
            </a:r>
            <a:r>
              <a:rPr lang="en-GB" i="1" dirty="0" smtClean="0"/>
              <a:t>J </a:t>
            </a:r>
            <a:r>
              <a:rPr lang="en-GB" baseline="30000" dirty="0" smtClean="0"/>
              <a:t>2</a:t>
            </a:r>
            <a:r>
              <a:rPr lang="en-GB" dirty="0" smtClean="0"/>
              <a:t>= </a:t>
            </a:r>
            <a:r>
              <a:rPr lang="en-GB" i="1" dirty="0" smtClean="0"/>
              <a:t>J</a:t>
            </a:r>
            <a:r>
              <a:rPr lang="en-GB" i="1" baseline="-25000" dirty="0" smtClean="0"/>
              <a:t>x</a:t>
            </a:r>
            <a:r>
              <a:rPr lang="en-GB" baseline="30000" dirty="0" smtClean="0"/>
              <a:t>2</a:t>
            </a:r>
            <a:r>
              <a:rPr lang="en-GB" dirty="0" smtClean="0"/>
              <a:t>+ </a:t>
            </a:r>
            <a:r>
              <a:rPr lang="en-GB" i="1" dirty="0" smtClean="0"/>
              <a:t>J</a:t>
            </a:r>
            <a:r>
              <a:rPr lang="en-GB" i="1" baseline="-25000" dirty="0" smtClean="0"/>
              <a:t>y</a:t>
            </a:r>
            <a:r>
              <a:rPr lang="en-GB" baseline="30000" dirty="0" smtClean="0"/>
              <a:t>2</a:t>
            </a:r>
            <a:r>
              <a:rPr lang="en-GB" baseline="-25000" dirty="0" smtClean="0"/>
              <a:t> </a:t>
            </a:r>
            <a:r>
              <a:rPr lang="en-GB" dirty="0" smtClean="0"/>
              <a:t>+</a:t>
            </a:r>
            <a:r>
              <a:rPr lang="en-GB" i="1" dirty="0" smtClean="0"/>
              <a:t>J</a:t>
            </a:r>
            <a:r>
              <a:rPr lang="en-GB" i="1" baseline="-25000" dirty="0" smtClean="0"/>
              <a:t>z</a:t>
            </a:r>
            <a:r>
              <a:rPr lang="en-GB" baseline="30000" dirty="0" smtClean="0"/>
              <a:t>2</a:t>
            </a:r>
            <a:endParaRPr lang="en-GB" dirty="0" smtClean="0"/>
          </a:p>
          <a:p>
            <a:pPr eaLnBrk="1" hangingPunct="1">
              <a:defRPr/>
            </a:pPr>
            <a:r>
              <a:rPr lang="en-GB" dirty="0" smtClean="0">
                <a:solidFill>
                  <a:srgbClr val="66CCFF"/>
                </a:solidFill>
              </a:rPr>
              <a:t>Ladder operators</a:t>
            </a:r>
            <a:r>
              <a:rPr lang="en-GB" dirty="0" smtClean="0"/>
              <a:t>: </a:t>
            </a:r>
          </a:p>
          <a:p>
            <a:pPr lvl="1" eaLnBrk="1" hangingPunct="1">
              <a:defRPr/>
            </a:pPr>
            <a:r>
              <a:rPr lang="en-GB" i="1" dirty="0" smtClean="0"/>
              <a:t>J</a:t>
            </a:r>
            <a:r>
              <a:rPr lang="en-GB" baseline="-25000" dirty="0" smtClean="0"/>
              <a:t>+</a:t>
            </a:r>
            <a:r>
              <a:rPr lang="en-GB" dirty="0" smtClean="0"/>
              <a:t> = </a:t>
            </a:r>
            <a:r>
              <a:rPr lang="en-GB" i="1" dirty="0" err="1" smtClean="0"/>
              <a:t>J</a:t>
            </a:r>
            <a:r>
              <a:rPr lang="en-GB" i="1" baseline="-25000" dirty="0" err="1" smtClean="0"/>
              <a:t>x</a:t>
            </a:r>
            <a:r>
              <a:rPr lang="en-GB" dirty="0" smtClean="0"/>
              <a:t> + </a:t>
            </a:r>
            <a:r>
              <a:rPr lang="en-GB" i="1" dirty="0" err="1" smtClean="0"/>
              <a:t>i</a:t>
            </a:r>
            <a:r>
              <a:rPr lang="en-GB" i="1" dirty="0" smtClean="0"/>
              <a:t> </a:t>
            </a:r>
            <a:r>
              <a:rPr lang="en-GB" i="1" dirty="0" err="1" smtClean="0"/>
              <a:t>J</a:t>
            </a:r>
            <a:r>
              <a:rPr lang="en-GB" i="1" baseline="-25000" dirty="0" err="1" smtClean="0"/>
              <a:t>y</a:t>
            </a:r>
            <a:r>
              <a:rPr lang="en-GB" baseline="-25000" dirty="0" smtClean="0"/>
              <a:t> </a:t>
            </a:r>
            <a:r>
              <a:rPr lang="en-GB" dirty="0" smtClean="0"/>
              <a:t>,   </a:t>
            </a:r>
            <a:r>
              <a:rPr lang="en-GB" i="1" dirty="0" smtClean="0"/>
              <a:t>J</a:t>
            </a:r>
            <a:r>
              <a:rPr lang="en-GB" baseline="-25000" dirty="0" smtClean="0"/>
              <a:t>+</a:t>
            </a:r>
            <a:r>
              <a:rPr lang="en-GB" dirty="0" smtClean="0"/>
              <a:t>| </a:t>
            </a:r>
            <a:r>
              <a:rPr lang="en-GB" i="1" dirty="0" smtClean="0"/>
              <a:t>j</a:t>
            </a:r>
            <a:r>
              <a:rPr lang="en-GB" i="1" dirty="0" smtClean="0"/>
              <a:t>, m</a:t>
            </a:r>
            <a:r>
              <a:rPr lang="en-GB" b="1" dirty="0" smtClean="0">
                <a:sym typeface="Symbol"/>
              </a:rPr>
              <a:t> </a:t>
            </a:r>
            <a:r>
              <a:rPr lang="en-GB" dirty="0" smtClean="0">
                <a:sym typeface="Symbol"/>
              </a:rPr>
              <a:t>= </a:t>
            </a:r>
            <a:r>
              <a:rPr lang="en-GB" i="1" dirty="0" smtClean="0">
                <a:sym typeface="Symbol"/>
              </a:rPr>
              <a:t>c</a:t>
            </a:r>
            <a:r>
              <a:rPr lang="en-GB" baseline="-25000" dirty="0" smtClean="0">
                <a:sym typeface="Symbol"/>
              </a:rPr>
              <a:t>+</a:t>
            </a:r>
            <a:r>
              <a:rPr lang="en-GB" dirty="0" smtClean="0">
                <a:sym typeface="Symbol"/>
              </a:rPr>
              <a:t>( </a:t>
            </a:r>
            <a:r>
              <a:rPr lang="en-GB" i="1" dirty="0" smtClean="0">
                <a:sym typeface="Symbol"/>
              </a:rPr>
              <a:t>j</a:t>
            </a:r>
            <a:r>
              <a:rPr lang="en-GB" i="1" dirty="0" smtClean="0">
                <a:sym typeface="Symbol"/>
              </a:rPr>
              <a:t>, m</a:t>
            </a:r>
            <a:r>
              <a:rPr lang="en-GB" dirty="0" smtClean="0">
                <a:sym typeface="Symbol"/>
              </a:rPr>
              <a:t>)</a:t>
            </a:r>
            <a:r>
              <a:rPr lang="en-GB" baseline="-25000" dirty="0" smtClean="0"/>
              <a:t> </a:t>
            </a:r>
            <a:r>
              <a:rPr lang="en-GB" dirty="0" smtClean="0"/>
              <a:t>| </a:t>
            </a:r>
            <a:r>
              <a:rPr lang="en-GB" i="1" dirty="0" smtClean="0"/>
              <a:t>j</a:t>
            </a:r>
            <a:r>
              <a:rPr lang="en-GB" i="1" dirty="0" smtClean="0"/>
              <a:t>, m </a:t>
            </a:r>
            <a:r>
              <a:rPr lang="en-GB" dirty="0" smtClean="0"/>
              <a:t>+1</a:t>
            </a:r>
            <a:r>
              <a:rPr lang="en-GB" b="1" dirty="0" smtClean="0">
                <a:sym typeface="Symbol"/>
              </a:rPr>
              <a:t>  </a:t>
            </a:r>
            <a:r>
              <a:rPr lang="en-GB" dirty="0" smtClean="0">
                <a:sym typeface="Symbol"/>
              </a:rPr>
              <a:t>(=0 if </a:t>
            </a:r>
            <a:r>
              <a:rPr lang="en-GB" i="1" dirty="0" smtClean="0">
                <a:sym typeface="Symbol"/>
              </a:rPr>
              <a:t>m</a:t>
            </a:r>
            <a:r>
              <a:rPr lang="en-GB" dirty="0" smtClean="0">
                <a:sym typeface="Symbol"/>
              </a:rPr>
              <a:t> = </a:t>
            </a:r>
            <a:r>
              <a:rPr lang="en-GB" i="1" dirty="0" smtClean="0">
                <a:sym typeface="Symbol"/>
              </a:rPr>
              <a:t>j</a:t>
            </a:r>
            <a:r>
              <a:rPr lang="en-GB" dirty="0" smtClean="0">
                <a:sym typeface="Symbol"/>
              </a:rPr>
              <a:t>)</a:t>
            </a:r>
            <a:endParaRPr lang="en-GB" b="1" dirty="0" smtClean="0">
              <a:sym typeface="Symbol"/>
            </a:endParaRPr>
          </a:p>
          <a:p>
            <a:pPr lvl="1" eaLnBrk="1" hangingPunct="1">
              <a:defRPr/>
            </a:pPr>
            <a:r>
              <a:rPr lang="en-GB" i="1" dirty="0" smtClean="0"/>
              <a:t>J</a:t>
            </a:r>
            <a:r>
              <a:rPr lang="en-GB" baseline="-25000" dirty="0" smtClean="0"/>
              <a:t>−</a:t>
            </a:r>
            <a:r>
              <a:rPr lang="en-GB" dirty="0" smtClean="0"/>
              <a:t> = </a:t>
            </a:r>
            <a:r>
              <a:rPr lang="en-GB" i="1" dirty="0" err="1" smtClean="0"/>
              <a:t>J</a:t>
            </a:r>
            <a:r>
              <a:rPr lang="en-GB" i="1" baseline="-25000" dirty="0" err="1" smtClean="0"/>
              <a:t>x</a:t>
            </a:r>
            <a:r>
              <a:rPr lang="en-GB" dirty="0" smtClean="0"/>
              <a:t> − </a:t>
            </a:r>
            <a:r>
              <a:rPr lang="en-GB" i="1" dirty="0" err="1" smtClean="0"/>
              <a:t>i</a:t>
            </a:r>
            <a:r>
              <a:rPr lang="en-GB" i="1" dirty="0" smtClean="0"/>
              <a:t> </a:t>
            </a:r>
            <a:r>
              <a:rPr lang="en-GB" i="1" dirty="0" err="1" smtClean="0"/>
              <a:t>J</a:t>
            </a:r>
            <a:r>
              <a:rPr lang="en-GB" i="1" baseline="-25000" dirty="0" err="1" smtClean="0"/>
              <a:t>y</a:t>
            </a:r>
            <a:r>
              <a:rPr lang="en-GB" baseline="-25000" dirty="0" smtClean="0"/>
              <a:t> </a:t>
            </a:r>
            <a:r>
              <a:rPr lang="en-GB" dirty="0" smtClean="0"/>
              <a:t>,   </a:t>
            </a:r>
            <a:r>
              <a:rPr lang="en-GB" i="1" dirty="0" smtClean="0"/>
              <a:t>J</a:t>
            </a:r>
            <a:r>
              <a:rPr lang="en-GB" baseline="-25000" dirty="0" smtClean="0"/>
              <a:t>−</a:t>
            </a:r>
            <a:r>
              <a:rPr lang="en-GB" dirty="0" smtClean="0"/>
              <a:t>| </a:t>
            </a:r>
            <a:r>
              <a:rPr lang="en-GB" i="1" dirty="0" smtClean="0"/>
              <a:t>j</a:t>
            </a:r>
            <a:r>
              <a:rPr lang="en-GB" i="1" dirty="0" smtClean="0"/>
              <a:t>, m</a:t>
            </a:r>
            <a:r>
              <a:rPr lang="en-GB" b="1" dirty="0" smtClean="0">
                <a:sym typeface="Symbol"/>
              </a:rPr>
              <a:t> </a:t>
            </a:r>
            <a:r>
              <a:rPr lang="en-GB" dirty="0" smtClean="0">
                <a:sym typeface="Symbol"/>
              </a:rPr>
              <a:t>= </a:t>
            </a:r>
            <a:r>
              <a:rPr lang="en-GB" i="1" dirty="0" smtClean="0">
                <a:sym typeface="Symbol"/>
              </a:rPr>
              <a:t>c</a:t>
            </a:r>
            <a:r>
              <a:rPr lang="en-GB" baseline="-25000" dirty="0" smtClean="0"/>
              <a:t>−</a:t>
            </a:r>
            <a:r>
              <a:rPr lang="en-GB" dirty="0" smtClean="0">
                <a:sym typeface="Symbol"/>
              </a:rPr>
              <a:t>( </a:t>
            </a:r>
            <a:r>
              <a:rPr lang="en-GB" i="1" dirty="0" smtClean="0">
                <a:sym typeface="Symbol"/>
              </a:rPr>
              <a:t>j</a:t>
            </a:r>
            <a:r>
              <a:rPr lang="en-GB" i="1" dirty="0" smtClean="0">
                <a:sym typeface="Symbol"/>
              </a:rPr>
              <a:t>, m</a:t>
            </a:r>
            <a:r>
              <a:rPr lang="en-GB" dirty="0" smtClean="0">
                <a:sym typeface="Symbol"/>
              </a:rPr>
              <a:t>)</a:t>
            </a:r>
            <a:r>
              <a:rPr lang="en-GB" baseline="-25000" dirty="0" smtClean="0"/>
              <a:t> </a:t>
            </a:r>
            <a:r>
              <a:rPr lang="en-GB" dirty="0" smtClean="0"/>
              <a:t>| </a:t>
            </a:r>
            <a:r>
              <a:rPr lang="en-GB" i="1" dirty="0" smtClean="0"/>
              <a:t>j</a:t>
            </a:r>
            <a:r>
              <a:rPr lang="en-GB" i="1" dirty="0" smtClean="0"/>
              <a:t>, m </a:t>
            </a:r>
            <a:r>
              <a:rPr lang="en-GB" dirty="0" smtClean="0"/>
              <a:t>−1</a:t>
            </a:r>
            <a:r>
              <a:rPr lang="en-GB" b="1" dirty="0" smtClean="0">
                <a:sym typeface="Symbol"/>
              </a:rPr>
              <a:t>  </a:t>
            </a:r>
            <a:r>
              <a:rPr lang="en-GB" dirty="0" smtClean="0">
                <a:sym typeface="Symbol"/>
              </a:rPr>
              <a:t>(=0 if </a:t>
            </a:r>
            <a:r>
              <a:rPr lang="en-GB" i="1" dirty="0" smtClean="0">
                <a:sym typeface="Symbol"/>
              </a:rPr>
              <a:t>m</a:t>
            </a:r>
            <a:r>
              <a:rPr lang="en-GB" dirty="0" smtClean="0">
                <a:sym typeface="Symbol"/>
              </a:rPr>
              <a:t> = </a:t>
            </a:r>
            <a:r>
              <a:rPr lang="en-GB" dirty="0" smtClean="0"/>
              <a:t>−</a:t>
            </a:r>
            <a:r>
              <a:rPr lang="en-GB" i="1" dirty="0" smtClean="0">
                <a:sym typeface="Symbol"/>
              </a:rPr>
              <a:t>j</a:t>
            </a:r>
            <a:r>
              <a:rPr lang="en-GB" dirty="0" smtClean="0">
                <a:sym typeface="Symbol"/>
              </a:rPr>
              <a:t>)</a:t>
            </a:r>
            <a:endParaRPr lang="en-GB" b="1" dirty="0" smtClean="0">
              <a:sym typeface="Symbol"/>
            </a:endParaRPr>
          </a:p>
          <a:p>
            <a:pPr lvl="1" eaLnBrk="1" hangingPunct="1">
              <a:defRPr/>
            </a:pPr>
            <a:r>
              <a:rPr lang="en-GB" i="1" dirty="0" smtClean="0">
                <a:sym typeface="Symbol"/>
              </a:rPr>
              <a:t>c</a:t>
            </a:r>
            <a:r>
              <a:rPr lang="en-GB" baseline="-25000" dirty="0" smtClean="0">
                <a:sym typeface="Symbol"/>
              </a:rPr>
              <a:t> </a:t>
            </a:r>
            <a:r>
              <a:rPr lang="en-GB" baseline="-25000" dirty="0" smtClean="0">
                <a:sym typeface="Symbol"/>
              </a:rPr>
              <a:t>±</a:t>
            </a:r>
            <a:r>
              <a:rPr lang="en-GB" dirty="0" smtClean="0">
                <a:sym typeface="Symbol"/>
              </a:rPr>
              <a:t>( </a:t>
            </a:r>
            <a:r>
              <a:rPr lang="en-GB" i="1" dirty="0" smtClean="0">
                <a:sym typeface="Symbol"/>
              </a:rPr>
              <a:t>j</a:t>
            </a:r>
            <a:r>
              <a:rPr lang="en-GB" i="1" dirty="0" smtClean="0">
                <a:sym typeface="Symbol"/>
              </a:rPr>
              <a:t>, m</a:t>
            </a:r>
            <a:r>
              <a:rPr lang="en-GB" dirty="0" smtClean="0">
                <a:sym typeface="Symbol"/>
              </a:rPr>
              <a:t>) = √</a:t>
            </a:r>
            <a:r>
              <a:rPr lang="en-GB" dirty="0" smtClean="0">
                <a:sym typeface="Symbol"/>
              </a:rPr>
              <a:t>[ </a:t>
            </a:r>
            <a:r>
              <a:rPr lang="en-GB" i="1" dirty="0" smtClean="0">
                <a:sym typeface="Symbol"/>
              </a:rPr>
              <a:t>j </a:t>
            </a:r>
            <a:r>
              <a:rPr lang="en-GB" dirty="0" smtClean="0">
                <a:sym typeface="Symbol"/>
              </a:rPr>
              <a:t>(</a:t>
            </a:r>
            <a:r>
              <a:rPr lang="en-GB" i="1" dirty="0" smtClean="0">
                <a:sym typeface="Symbol"/>
              </a:rPr>
              <a:t>j </a:t>
            </a:r>
            <a:r>
              <a:rPr lang="en-GB" dirty="0" smtClean="0">
                <a:sym typeface="Symbol"/>
              </a:rPr>
              <a:t>+</a:t>
            </a:r>
            <a:r>
              <a:rPr lang="en-GB" dirty="0" smtClean="0">
                <a:sym typeface="Symbol"/>
              </a:rPr>
              <a:t>1)−</a:t>
            </a:r>
            <a:r>
              <a:rPr lang="en-GB" i="1" dirty="0" smtClean="0">
                <a:sym typeface="Symbol"/>
              </a:rPr>
              <a:t>m </a:t>
            </a:r>
            <a:r>
              <a:rPr lang="en-GB" dirty="0" smtClean="0">
                <a:sym typeface="Symbol"/>
              </a:rPr>
              <a:t>(</a:t>
            </a:r>
            <a:r>
              <a:rPr lang="en-GB" i="1" dirty="0" smtClean="0">
                <a:sym typeface="Symbol"/>
              </a:rPr>
              <a:t>m </a:t>
            </a:r>
            <a:r>
              <a:rPr lang="en-GB" dirty="0" smtClean="0">
                <a:sym typeface="Symbol"/>
              </a:rPr>
              <a:t>±1)]</a:t>
            </a:r>
            <a:r>
              <a:rPr lang="en-GB" i="1" dirty="0" smtClean="0"/>
              <a:t>ħ</a:t>
            </a:r>
          </a:p>
          <a:p>
            <a:pPr eaLnBrk="1" hangingPunct="1">
              <a:defRPr/>
            </a:pPr>
            <a:r>
              <a:rPr lang="en-GB" dirty="0" err="1" smtClean="0"/>
              <a:t>Eigenvalues</a:t>
            </a:r>
            <a:endParaRPr lang="en-GB" dirty="0" smtClean="0"/>
          </a:p>
          <a:p>
            <a:pPr lvl="1" eaLnBrk="1" hangingPunct="1">
              <a:defRPr/>
            </a:pPr>
            <a:r>
              <a:rPr lang="en-GB" i="1" dirty="0" smtClean="0"/>
              <a:t>J </a:t>
            </a:r>
            <a:r>
              <a:rPr lang="en-GB" baseline="30000" dirty="0" smtClean="0"/>
              <a:t>2</a:t>
            </a:r>
            <a:r>
              <a:rPr lang="en-GB" dirty="0" smtClean="0"/>
              <a:t>: </a:t>
            </a:r>
            <a:r>
              <a:rPr lang="en-GB" i="1" dirty="0" smtClean="0"/>
              <a:t>j </a:t>
            </a:r>
            <a:r>
              <a:rPr lang="en-GB" dirty="0" smtClean="0"/>
              <a:t>( </a:t>
            </a:r>
            <a:r>
              <a:rPr lang="en-GB" i="1" dirty="0" smtClean="0"/>
              <a:t>j </a:t>
            </a:r>
            <a:r>
              <a:rPr lang="en-GB" dirty="0" smtClean="0"/>
              <a:t>+1)</a:t>
            </a:r>
            <a:r>
              <a:rPr lang="en-GB" i="1" dirty="0" smtClean="0"/>
              <a:t>ħ </a:t>
            </a:r>
            <a:r>
              <a:rPr lang="en-GB" baseline="30000" dirty="0" smtClean="0"/>
              <a:t>2</a:t>
            </a:r>
            <a:r>
              <a:rPr lang="en-GB" dirty="0" smtClean="0"/>
              <a:t>, j integer or half-integer</a:t>
            </a:r>
          </a:p>
          <a:p>
            <a:pPr lvl="1" eaLnBrk="1" hangingPunct="1">
              <a:defRPr/>
            </a:pPr>
            <a:r>
              <a:rPr lang="en-GB" i="1" dirty="0" err="1" smtClean="0"/>
              <a:t>J</a:t>
            </a:r>
            <a:r>
              <a:rPr lang="en-GB" i="1" baseline="-25000" dirty="0" err="1" smtClean="0"/>
              <a:t>z</a:t>
            </a:r>
            <a:r>
              <a:rPr lang="en-GB" dirty="0" smtClean="0"/>
              <a:t>: </a:t>
            </a:r>
            <a:r>
              <a:rPr lang="en-GB" i="1" dirty="0" smtClean="0"/>
              <a:t>m ħ</a:t>
            </a:r>
            <a:r>
              <a:rPr lang="en-GB" dirty="0" smtClean="0"/>
              <a:t>,  (−</a:t>
            </a:r>
            <a:r>
              <a:rPr lang="en-GB" i="1" dirty="0" smtClean="0"/>
              <a:t>j</a:t>
            </a:r>
            <a:r>
              <a:rPr lang="en-GB" dirty="0" smtClean="0"/>
              <a:t> ≤ </a:t>
            </a:r>
            <a:r>
              <a:rPr lang="en-GB" i="1" dirty="0" smtClean="0"/>
              <a:t>m</a:t>
            </a:r>
            <a:r>
              <a:rPr lang="en-GB" dirty="0" smtClean="0"/>
              <a:t> ≤ </a:t>
            </a:r>
            <a:r>
              <a:rPr lang="en-GB" i="1" dirty="0" smtClean="0"/>
              <a:t>j </a:t>
            </a:r>
            <a:r>
              <a:rPr lang="en-GB" dirty="0" smtClean="0"/>
              <a:t>) in steps of 1</a:t>
            </a:r>
          </a:p>
          <a:p>
            <a:pPr eaLnBrk="1" hangingPunct="1">
              <a:defRPr/>
            </a:pPr>
            <a:r>
              <a:rPr lang="en-GB" dirty="0" smtClean="0"/>
              <a:t>Matrix elements: raising (lowering) only non-zero on upper (lower) off-diagonal</a:t>
            </a:r>
          </a:p>
          <a:p>
            <a:pPr eaLnBrk="1" hangingPunct="1">
              <a:defRPr/>
            </a:pPr>
            <a:r>
              <a:rPr lang="en-GB" dirty="0" smtClean="0"/>
              <a:t>Eigenvector ordering convention for angular momentum: First eigenvector is </a:t>
            </a:r>
            <a:r>
              <a:rPr lang="en-GB" i="1" dirty="0" smtClean="0"/>
              <a:t>largest</a:t>
            </a:r>
            <a:r>
              <a:rPr lang="en-GB" dirty="0" smtClean="0"/>
              <a:t>  angular momentum (</a:t>
            </a:r>
            <a:r>
              <a:rPr lang="en-GB" i="1" dirty="0" smtClean="0"/>
              <a:t>m</a:t>
            </a:r>
            <a:r>
              <a:rPr lang="en-GB" dirty="0" smtClean="0"/>
              <a:t> = </a:t>
            </a:r>
            <a:r>
              <a:rPr lang="en-GB" i="1" dirty="0" smtClean="0"/>
              <a:t>j </a:t>
            </a:r>
            <a:r>
              <a:rPr lang="en-GB" dirty="0" smtClean="0"/>
              <a:t>).</a:t>
            </a:r>
          </a:p>
          <a:p>
            <a:pPr eaLnBrk="1" hangingPunct="1"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Section 3 Recap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r>
              <a:rPr lang="en-GB" dirty="0" smtClean="0">
                <a:solidFill>
                  <a:srgbClr val="66CCFF"/>
                </a:solidFill>
              </a:rPr>
              <a:t>Direct products</a:t>
            </a:r>
          </a:p>
          <a:p>
            <a:pPr lvl="1" eaLnBrk="1" hangingPunct="1">
              <a:defRPr/>
            </a:pPr>
            <a:r>
              <a:rPr lang="en-GB" dirty="0" smtClean="0"/>
              <a:t>Of vector spaces, of the vectors in them, of operators operating on them</a:t>
            </a:r>
          </a:p>
          <a:p>
            <a:pPr lvl="1" eaLnBrk="1" hangingPunct="1">
              <a:defRPr/>
            </a:pPr>
            <a:r>
              <a:rPr lang="en-GB" dirty="0" smtClean="0"/>
              <a:t>Operator on first space (</a:t>
            </a:r>
            <a:r>
              <a:rPr lang="en-GB" i="1" dirty="0" smtClean="0"/>
              <a:t>A</a:t>
            </a:r>
            <a:r>
              <a:rPr lang="en-GB" baseline="-25000" dirty="0" smtClean="0"/>
              <a:t>1</a:t>
            </a:r>
            <a:r>
              <a:rPr lang="en-GB" dirty="0" smtClean="0"/>
              <a:t>) corresponds to </a:t>
            </a:r>
            <a:r>
              <a:rPr lang="en-GB" i="1" dirty="0" smtClean="0"/>
              <a:t>A</a:t>
            </a:r>
            <a:r>
              <a:rPr lang="en-GB" baseline="-25000" dirty="0" smtClean="0"/>
              <a:t>1</a:t>
            </a:r>
            <a:r>
              <a:rPr lang="en-GB" dirty="0" smtClean="0">
                <a:sym typeface="Symbol"/>
              </a:rPr>
              <a:t></a:t>
            </a:r>
            <a:r>
              <a:rPr lang="en-GB" i="1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on direct product space.</a:t>
            </a:r>
          </a:p>
          <a:p>
            <a:pPr eaLnBrk="1" hangingPunct="1">
              <a:defRPr/>
            </a:pPr>
            <a:r>
              <a:rPr lang="en-GB" dirty="0" smtClean="0">
                <a:sym typeface="Symbol"/>
              </a:rPr>
              <a:t>Orbital angular momentum acts on (</a:t>
            </a:r>
            <a:r>
              <a:rPr lang="en-GB" i="1" dirty="0" smtClean="0">
                <a:sym typeface="Symbol"/>
              </a:rPr>
              <a:t>,</a:t>
            </a:r>
            <a:r>
              <a:rPr lang="en-GB" dirty="0" smtClean="0">
                <a:sym typeface="Symbol"/>
              </a:rPr>
              <a:t>), factor space of 3-D space   (</a:t>
            </a:r>
            <a:r>
              <a:rPr lang="en-GB" i="1" dirty="0" smtClean="0">
                <a:sym typeface="Symbol"/>
              </a:rPr>
              <a:t>r, ,  </a:t>
            </a:r>
            <a:r>
              <a:rPr lang="en-GB" dirty="0" smtClean="0">
                <a:sym typeface="Symbol"/>
              </a:rPr>
              <a:t>). </a:t>
            </a:r>
          </a:p>
          <a:p>
            <a:pPr lvl="1" eaLnBrk="1" hangingPunct="1">
              <a:defRPr/>
            </a:pPr>
            <a:r>
              <a:rPr lang="en-GB" dirty="0" smtClean="0">
                <a:sym typeface="Symbol"/>
              </a:rPr>
              <a:t>Extra constraint on total angular momentum quantum number ℓ: integer, not half-integer</a:t>
            </a:r>
          </a:p>
          <a:p>
            <a:pPr eaLnBrk="1" hangingPunct="1">
              <a:defRPr/>
            </a:pPr>
            <a:r>
              <a:rPr lang="en-GB" dirty="0" smtClean="0">
                <a:sym typeface="Symbol"/>
              </a:rPr>
              <a:t>Spin angular momentum acts on its own vector space, independent of 3-D wave function.</a:t>
            </a:r>
          </a:p>
          <a:p>
            <a:pPr lvl="1" eaLnBrk="1" hangingPunct="1">
              <a:defRPr/>
            </a:pPr>
            <a:r>
              <a:rPr lang="en-GB" dirty="0" smtClean="0">
                <a:sym typeface="Symbol"/>
              </a:rPr>
              <a:t>Fundamental particles have definite total spin </a:t>
            </a:r>
            <a:r>
              <a:rPr lang="en-GB" i="1" dirty="0" smtClean="0">
                <a:sym typeface="Symbol"/>
              </a:rPr>
              <a:t>S </a:t>
            </a:r>
            <a:r>
              <a:rPr lang="en-GB" baseline="30000" dirty="0" smtClean="0">
                <a:sym typeface="Symbol"/>
              </a:rPr>
              <a:t>2</a:t>
            </a:r>
            <a:r>
              <a:rPr lang="en-GB" dirty="0" smtClean="0">
                <a:sym typeface="Symbol"/>
              </a:rPr>
              <a:t>: never changes.</a:t>
            </a:r>
          </a:p>
          <a:p>
            <a:pPr eaLnBrk="1" hangingPunct="1">
              <a:defRPr/>
            </a:pPr>
            <a:r>
              <a:rPr lang="en-GB" dirty="0" smtClean="0">
                <a:sym typeface="Symbol"/>
              </a:rPr>
              <a:t>Spin-half: 2-D vector space:</a:t>
            </a:r>
          </a:p>
          <a:p>
            <a:pPr lvl="1" eaLnBrk="1" hangingPunct="1">
              <a:defRPr/>
            </a:pPr>
            <a:r>
              <a:rPr lang="en-GB" dirty="0" smtClean="0">
                <a:sym typeface="Symbol"/>
              </a:rPr>
              <a:t>Spin in any one direction is superposition of spin up &amp; spin down along any other direction</a:t>
            </a:r>
          </a:p>
          <a:p>
            <a:pPr lvl="1" eaLnBrk="1" hangingPunct="1">
              <a:defRPr/>
            </a:pPr>
            <a:r>
              <a:rPr lang="en-GB" dirty="0" smtClean="0">
                <a:sym typeface="Symbol"/>
              </a:rPr>
              <a:t>Every superposition corresponds to definite spin in some direction or other.</a:t>
            </a:r>
            <a:endParaRPr lang="en-GB" dirty="0" smtClean="0"/>
          </a:p>
          <a:p>
            <a:pPr lvl="1" eaLnBrk="1" hangingPunct="1">
              <a:defRPr/>
            </a:pPr>
            <a:r>
              <a:rPr lang="en-GB" dirty="0" smtClean="0"/>
              <a:t>Pauli spin matrices (Neat algebraic properties)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 3 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GB" dirty="0" smtClean="0"/>
              <a:t>2</a:t>
            </a:r>
            <a:r>
              <a:rPr lang="en-GB" dirty="0" smtClean="0">
                <a:sym typeface="Symbol"/>
              </a:rPr>
              <a:t> rotation of spin-half particle reverses sign of wave function: need 4 rotation to get back to original.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rgbClr val="66CCFF"/>
                </a:solidFill>
                <a:sym typeface="Symbol"/>
              </a:rPr>
              <a:t>Magnetic resonance</a:t>
            </a:r>
            <a:r>
              <a:rPr lang="en-GB" dirty="0" smtClean="0">
                <a:sym typeface="Symbol"/>
              </a:rPr>
              <a:t> example (</a:t>
            </a:r>
            <a:r>
              <a:rPr lang="en-GB" dirty="0" smtClean="0">
                <a:solidFill>
                  <a:srgbClr val="66CCFF"/>
                </a:solidFill>
                <a:sym typeface="Symbol"/>
              </a:rPr>
              <a:t>Rabi precession</a:t>
            </a:r>
            <a:r>
              <a:rPr lang="en-GB" dirty="0" smtClean="0">
                <a:sym typeface="Symbol"/>
              </a:rPr>
              <a:t>): spin precession in a fixed field, modulated by rotating field.</a:t>
            </a:r>
          </a:p>
          <a:p>
            <a:pPr eaLnBrk="1" hangingPunct="1">
              <a:defRPr/>
            </a:pPr>
            <a:r>
              <a:rPr lang="en-GB" dirty="0" smtClean="0"/>
              <a:t>Addition of angular momentum</a:t>
            </a:r>
          </a:p>
          <a:p>
            <a:pPr lvl="1" eaLnBrk="1" hangingPunct="1">
              <a:defRPr/>
            </a:pPr>
            <a:r>
              <a:rPr lang="en-GB" dirty="0" smtClean="0"/>
              <a:t>Work in direct product space of components being summed</a:t>
            </a:r>
          </a:p>
          <a:p>
            <a:pPr lvl="1" eaLnBrk="1" hangingPunct="1">
              <a:defRPr/>
            </a:pPr>
            <a:r>
              <a:rPr lang="en-GB" i="1" dirty="0" smtClean="0"/>
              <a:t>J</a:t>
            </a:r>
            <a:r>
              <a:rPr lang="en-GB" dirty="0" smtClean="0"/>
              <a:t> = |</a:t>
            </a:r>
            <a:r>
              <a:rPr lang="en-GB" i="1" dirty="0" smtClean="0"/>
              <a:t>j</a:t>
            </a:r>
            <a:r>
              <a:rPr lang="en-GB" baseline="-25000" dirty="0" smtClean="0"/>
              <a:t>1</a:t>
            </a:r>
            <a:r>
              <a:rPr lang="en-GB" dirty="0" smtClean="0"/>
              <a:t>+</a:t>
            </a:r>
            <a:r>
              <a:rPr lang="en-GB" i="1" dirty="0" smtClean="0"/>
              <a:t>j</a:t>
            </a:r>
            <a:r>
              <a:rPr lang="en-GB" baseline="-25000" dirty="0" smtClean="0"/>
              <a:t>2</a:t>
            </a:r>
            <a:r>
              <a:rPr lang="en-GB" dirty="0" smtClean="0"/>
              <a:t>| to |</a:t>
            </a:r>
            <a:r>
              <a:rPr lang="en-GB" i="1" dirty="0" smtClean="0"/>
              <a:t>j</a:t>
            </a:r>
            <a:r>
              <a:rPr lang="en-GB" baseline="-25000" dirty="0" smtClean="0"/>
              <a:t>1</a:t>
            </a:r>
            <a:r>
              <a:rPr lang="en-GB" dirty="0" smtClean="0"/>
              <a:t>−</a:t>
            </a:r>
            <a:r>
              <a:rPr lang="en-GB" i="1" dirty="0" smtClean="0"/>
              <a:t>j</a:t>
            </a:r>
            <a:r>
              <a:rPr lang="en-GB" baseline="-25000" dirty="0" smtClean="0"/>
              <a:t>2</a:t>
            </a:r>
            <a:r>
              <a:rPr lang="en-GB" dirty="0" smtClean="0"/>
              <a:t>|</a:t>
            </a:r>
          </a:p>
          <a:p>
            <a:pPr lvl="1" eaLnBrk="1" hangingPunct="1">
              <a:defRPr/>
            </a:pPr>
            <a:r>
              <a:rPr lang="en-GB" dirty="0" smtClean="0"/>
              <a:t>Triplet and singlet states (sum of two spin-</a:t>
            </a:r>
            <a:r>
              <a:rPr lang="en-GB" dirty="0" err="1" smtClean="0"/>
              <a:t>halfs</a:t>
            </a:r>
            <a:r>
              <a:rPr lang="en-GB" dirty="0" smtClean="0"/>
              <a:t>) </a:t>
            </a:r>
          </a:p>
          <a:p>
            <a:pPr lvl="1" eaLnBrk="1" hangingPunct="1">
              <a:defRPr/>
            </a:pPr>
            <a:r>
              <a:rPr lang="en-GB" dirty="0" smtClean="0"/>
              <a:t>Find </a:t>
            </a:r>
            <a:r>
              <a:rPr lang="en-GB" dirty="0" err="1" smtClean="0">
                <a:solidFill>
                  <a:srgbClr val="66CCFF"/>
                </a:solidFill>
              </a:rPr>
              <a:t>Clebsch-Gordan</a:t>
            </a:r>
            <a:r>
              <a:rPr lang="en-GB" dirty="0" smtClean="0"/>
              <a:t> coefficients: amplitude of total angular momentum </a:t>
            </a:r>
            <a:r>
              <a:rPr lang="en-GB" dirty="0" err="1" smtClean="0"/>
              <a:t>eigenstates</a:t>
            </a:r>
            <a:r>
              <a:rPr lang="en-GB" dirty="0" smtClean="0"/>
              <a:t> |</a:t>
            </a:r>
            <a:r>
              <a:rPr lang="en-GB" i="1" dirty="0" smtClean="0"/>
              <a:t>J, M </a:t>
            </a:r>
            <a:r>
              <a:rPr lang="en-GB" b="1" dirty="0" smtClean="0">
                <a:sym typeface="Symbol"/>
              </a:rPr>
              <a:t></a:t>
            </a:r>
            <a:r>
              <a:rPr lang="en-GB" dirty="0" smtClean="0"/>
              <a:t> in terms of the simple direct products of component </a:t>
            </a:r>
            <a:r>
              <a:rPr lang="en-GB" dirty="0" err="1" smtClean="0"/>
              <a:t>ang</a:t>
            </a:r>
            <a:r>
              <a:rPr lang="en-GB" dirty="0" smtClean="0"/>
              <a:t>. mom. states, |</a:t>
            </a:r>
            <a:r>
              <a:rPr lang="en-GB" i="1" dirty="0" smtClean="0"/>
              <a:t>j</a:t>
            </a:r>
            <a:r>
              <a:rPr lang="en-GB" baseline="-25000" dirty="0" smtClean="0"/>
              <a:t>1</a:t>
            </a:r>
            <a:r>
              <a:rPr lang="en-GB" dirty="0" smtClean="0"/>
              <a:t>,</a:t>
            </a:r>
            <a:r>
              <a:rPr lang="en-GB" i="1" dirty="0" smtClean="0"/>
              <a:t>m</a:t>
            </a:r>
            <a:r>
              <a:rPr lang="en-GB" baseline="-25000" dirty="0" smtClean="0"/>
              <a:t>1</a:t>
            </a:r>
            <a:r>
              <a:rPr lang="en-GB" b="1" dirty="0" smtClean="0">
                <a:sym typeface="Symbol"/>
              </a:rPr>
              <a:t> </a:t>
            </a:r>
            <a:r>
              <a:rPr lang="en-GB" dirty="0" smtClean="0"/>
              <a:t>|</a:t>
            </a:r>
            <a:r>
              <a:rPr lang="en-GB" i="1" dirty="0" smtClean="0"/>
              <a:t>j</a:t>
            </a:r>
            <a:r>
              <a:rPr lang="en-GB" baseline="-25000" dirty="0" smtClean="0"/>
              <a:t>2</a:t>
            </a:r>
            <a:r>
              <a:rPr lang="en-GB" dirty="0" smtClean="0"/>
              <a:t>,</a:t>
            </a:r>
            <a:r>
              <a:rPr lang="en-GB" i="1" dirty="0" smtClean="0"/>
              <a:t>m</a:t>
            </a:r>
            <a:r>
              <a:rPr lang="en-GB" baseline="-25000" dirty="0" smtClean="0"/>
              <a:t>2</a:t>
            </a:r>
            <a:r>
              <a:rPr lang="en-GB" b="1" dirty="0" smtClean="0">
                <a:sym typeface="Symbol"/>
              </a:rPr>
              <a:t> </a:t>
            </a:r>
            <a:r>
              <a:rPr lang="en-GB" dirty="0" smtClean="0">
                <a:sym typeface="Symbol"/>
              </a:rPr>
              <a:t>:</a:t>
            </a:r>
            <a:endParaRPr lang="en-GB" dirty="0" smtClean="0"/>
          </a:p>
          <a:p>
            <a:pPr lvl="1" eaLnBrk="1" hangingPunct="1">
              <a:defRPr/>
            </a:pPr>
            <a:endParaRPr lang="en-GB" dirty="0" smtClean="0"/>
          </a:p>
          <a:p>
            <a:pPr lvl="1" eaLnBrk="1" hangingPunct="1">
              <a:defRPr/>
            </a:pPr>
            <a:endParaRPr lang="en-GB" dirty="0" smtClean="0"/>
          </a:p>
          <a:p>
            <a:pPr lvl="1" eaLnBrk="1" hangingPunct="1">
              <a:defRPr/>
            </a:pPr>
            <a:r>
              <a:rPr lang="en-GB" dirty="0" smtClean="0"/>
              <a:t>CG </a:t>
            </a:r>
            <a:r>
              <a:rPr lang="en-GB" dirty="0" err="1" smtClean="0"/>
              <a:t>Coeffs</a:t>
            </a:r>
            <a:r>
              <a:rPr lang="en-GB" dirty="0" smtClean="0"/>
              <a:t> = 0 unless </a:t>
            </a:r>
            <a:r>
              <a:rPr lang="en-GB" i="1" dirty="0" smtClean="0"/>
              <a:t>M</a:t>
            </a:r>
            <a:r>
              <a:rPr lang="en-GB" dirty="0" smtClean="0"/>
              <a:t> = </a:t>
            </a:r>
            <a:r>
              <a:rPr lang="en-GB" i="1" dirty="0" smtClean="0"/>
              <a:t>m</a:t>
            </a:r>
            <a:r>
              <a:rPr lang="en-GB" baseline="-25000" dirty="0" smtClean="0"/>
              <a:t>1</a:t>
            </a:r>
            <a:r>
              <a:rPr lang="en-GB" dirty="0" smtClean="0"/>
              <a:t>+</a:t>
            </a:r>
            <a:r>
              <a:rPr lang="en-GB" i="1" dirty="0" smtClean="0"/>
              <a:t>m</a:t>
            </a:r>
            <a:r>
              <a:rPr lang="en-GB" baseline="-25000" dirty="0" smtClean="0"/>
              <a:t>2</a:t>
            </a:r>
            <a:endParaRPr lang="en-GB" dirty="0" smtClean="0"/>
          </a:p>
          <a:p>
            <a:pPr lvl="1" eaLnBrk="1" hangingPunct="1">
              <a:defRPr/>
            </a:pPr>
            <a:r>
              <a:rPr lang="en-GB" dirty="0" smtClean="0">
                <a:solidFill>
                  <a:srgbClr val="66CCFF"/>
                </a:solidFill>
              </a:rPr>
              <a:t>Stretched states</a:t>
            </a:r>
            <a:r>
              <a:rPr lang="en-GB" dirty="0" smtClean="0"/>
              <a:t>: </a:t>
            </a:r>
          </a:p>
          <a:p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22759" y="4870005"/>
          <a:ext cx="3102265" cy="488546"/>
        </p:xfrm>
        <a:graphic>
          <a:graphicData uri="http://schemas.openxmlformats.org/presentationml/2006/ole">
            <p:oleObj spid="_x0000_s21506" name="Equation" r:id="rId3" imgW="1612800" imgH="2538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9975" y="6117468"/>
          <a:ext cx="7224987" cy="437878"/>
        </p:xfrm>
        <a:graphic>
          <a:graphicData uri="http://schemas.openxmlformats.org/presentationml/2006/ole">
            <p:oleObj spid="_x0000_s21507" name="Equation" r:id="rId4" imgW="41907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80000"/>
          <a:buFont typeface="Arial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80000"/>
          <a:buFont typeface="Arial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Tahoma" pitchFamily="34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11274</TotalTime>
  <Words>466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Compass</vt:lpstr>
      <vt:lpstr>Equation</vt:lpstr>
      <vt:lpstr>xkcd</vt:lpstr>
      <vt:lpstr>Section 3 Recap</vt:lpstr>
      <vt:lpstr>Section 3 Recap</vt:lpstr>
      <vt:lpstr>Section 3 Recap</vt:lpstr>
    </vt:vector>
  </TitlesOfParts>
  <Company>University of Manchester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Paddy Leahy</dc:creator>
  <cp:lastModifiedBy>Paddy Leahy</cp:lastModifiedBy>
  <cp:revision>43</cp:revision>
  <dcterms:created xsi:type="dcterms:W3CDTF">2008-12-17T18:21:52Z</dcterms:created>
  <dcterms:modified xsi:type="dcterms:W3CDTF">2012-03-21T17:08:02Z</dcterms:modified>
</cp:coreProperties>
</file>