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4" r:id="rId2"/>
    <p:sldId id="299" r:id="rId3"/>
    <p:sldId id="303" r:id="rId4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1pPr>
    <a:lvl2pPr marL="457200" algn="ctr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2pPr>
    <a:lvl3pPr marL="914400" algn="ctr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3pPr>
    <a:lvl4pPr marL="1371600" algn="ctr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4pPr>
    <a:lvl5pPr marL="1828800" algn="ctr" rtl="0" fontAlgn="base">
      <a:spcBef>
        <a:spcPct val="20000"/>
      </a:spcBef>
      <a:spcAft>
        <a:spcPct val="0"/>
      </a:spcAft>
      <a:buClr>
        <a:schemeClr val="hlink"/>
      </a:buClr>
      <a:buSzPct val="80000"/>
      <a:buFont typeface="Arial" charset="0"/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99FF"/>
    <a:srgbClr val="969696"/>
    <a:srgbClr val="C0C0C0"/>
    <a:srgbClr val="000000"/>
    <a:srgbClr val="FF7C8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1" autoAdjust="0"/>
    <p:restoredTop sz="94210" autoAdjust="0"/>
  </p:normalViewPr>
  <p:slideViewPr>
    <p:cSldViewPr snapToGrid="0" showGuides="1">
      <p:cViewPr varScale="1">
        <p:scale>
          <a:sx n="78" d="100"/>
          <a:sy n="7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131C8672-2573-4548-94A3-C8DA7C6EDF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42090-69C3-4F7B-BC32-E5C77F1BB6F9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93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E216C72-6AFC-4AC1-A7EF-2E5D2A5382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6DE2-CC16-4B0B-B7F5-D0B3F746F4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1C463-9722-463F-9A6E-D9B0A3D01D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FC932-173C-4716-8852-738493FEB3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50AF6-47F7-43A4-A850-29EEB0FC4B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59FF-FD3D-435D-A359-C263551300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379D9-0734-4DA7-ACFC-1F94779929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BC9EF-3B58-4175-B354-B4354EDE0F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5F919-0EA2-4571-B768-E004CAD19C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50EB7-4FF4-42C6-B5DF-34510FA480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33AD-2F3A-4121-B568-2537732A0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819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9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9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821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1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2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3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4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5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6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7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8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29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0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1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2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3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3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3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3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0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effectLst/>
                <a:latin typeface="Arial" charset="0"/>
              </a:defRPr>
            </a:lvl1pPr>
          </a:lstStyle>
          <a:p>
            <a:pPr>
              <a:defRPr/>
            </a:pPr>
            <a:fld id="{7516DC17-6244-4741-A3E6-BB2924CA17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3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xkcd</a:t>
            </a:r>
            <a:endParaRPr lang="en-GB"/>
          </a:p>
        </p:txBody>
      </p:sp>
      <p:pic>
        <p:nvPicPr>
          <p:cNvPr id="4" name="Content Placeholder 3" descr="complex_conjuga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2000" y="1912544"/>
            <a:ext cx="6400000" cy="3874286"/>
          </a:xfrm>
        </p:spPr>
      </p:pic>
      <p:sp>
        <p:nvSpPr>
          <p:cNvPr id="5" name="TextBox 4"/>
          <p:cNvSpPr txBox="1"/>
          <p:nvPr/>
        </p:nvSpPr>
        <p:spPr>
          <a:xfrm>
            <a:off x="1381982" y="5900928"/>
            <a:ext cx="1249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xkcd.com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Section 2 Recap</a:t>
            </a:r>
          </a:p>
        </p:txBody>
      </p:sp>
      <p:sp>
        <p:nvSpPr>
          <p:cNvPr id="1894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solidFill>
                  <a:srgbClr val="00B0F0"/>
                </a:solidFill>
                <a:effectLst/>
              </a:rPr>
              <a:t>Principle of Superposition: </a:t>
            </a:r>
            <a:r>
              <a:rPr lang="en-GB" sz="2000" dirty="0" smtClean="0">
                <a:effectLst/>
              </a:rPr>
              <a:t>quantum states show interference and require both an amplitude and a phase for the parts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effectLst/>
              </a:rPr>
              <a:t>Superposition applies in time as well as space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effectLst/>
              </a:rPr>
              <a:t>For any observable, measured values come from a particular set of possibilities (sometimes quantised). Some states (</a:t>
            </a:r>
            <a:r>
              <a:rPr lang="en-GB" sz="2000" dirty="0" err="1" smtClean="0">
                <a:solidFill>
                  <a:srgbClr val="00B0F0"/>
                </a:solidFill>
                <a:effectLst/>
              </a:rPr>
              <a:t>eigenstates</a:t>
            </a:r>
            <a:r>
              <a:rPr lang="en-GB" sz="2000" dirty="0" smtClean="0">
                <a:effectLst/>
              </a:rPr>
              <a:t>) always give a definite value (and therefore are mutually exclusive).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>
                <a:effectLst/>
              </a:rPr>
              <a:t>Model as an </a:t>
            </a:r>
            <a:r>
              <a:rPr lang="en-GB" sz="1600" dirty="0" err="1" smtClean="0">
                <a:effectLst/>
              </a:rPr>
              <a:t>orthonormal</a:t>
            </a:r>
            <a:r>
              <a:rPr lang="en-GB" sz="1600" dirty="0" smtClean="0">
                <a:effectLst/>
              </a:rPr>
              <a:t> set of basis vectors.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effectLst/>
              </a:rPr>
              <a:t>Model physical states as normalised vectors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>
                <a:effectLst/>
              </a:rPr>
              <a:t>Can be expanded in terms of any convenient set of </a:t>
            </a:r>
            <a:r>
              <a:rPr lang="en-GB" sz="1600" dirty="0" err="1" smtClean="0">
                <a:effectLst/>
              </a:rPr>
              <a:t>eigenstates</a:t>
            </a:r>
            <a:r>
              <a:rPr lang="en-GB" sz="1600" dirty="0" smtClean="0">
                <a:effectLst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effectLst/>
              </a:rPr>
              <a:t>Measurements on systems in a definite quantum state (not an </a:t>
            </a:r>
            <a:r>
              <a:rPr lang="en-GB" sz="2000" dirty="0" err="1" smtClean="0">
                <a:effectLst/>
              </a:rPr>
              <a:t>eigenstate</a:t>
            </a:r>
            <a:r>
              <a:rPr lang="en-GB" sz="2000" dirty="0" smtClean="0">
                <a:effectLst/>
              </a:rPr>
              <a:t>) yield random results with definite </a:t>
            </a:r>
            <a:r>
              <a:rPr lang="en-GB" sz="2000" dirty="0" err="1" smtClean="0">
                <a:effectLst/>
              </a:rPr>
              <a:t>probabilties</a:t>
            </a:r>
            <a:r>
              <a:rPr lang="en-GB" sz="2000" dirty="0" smtClean="0">
                <a:effectLst/>
              </a:rPr>
              <a:t> for each.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>
                <a:effectLst/>
              </a:rPr>
              <a:t>Represent the probabilities of modulus-squared of coordinates |</a:t>
            </a:r>
            <a:r>
              <a:rPr lang="en-GB" sz="1600" i="1" dirty="0" smtClean="0">
                <a:effectLst/>
              </a:rPr>
              <a:t>c</a:t>
            </a:r>
            <a:r>
              <a:rPr lang="en-GB" sz="1600" i="1" baseline="-25000" dirty="0" smtClean="0">
                <a:effectLst/>
              </a:rPr>
              <a:t>i</a:t>
            </a:r>
            <a:r>
              <a:rPr lang="en-GB" sz="1600" dirty="0" smtClean="0">
                <a:effectLst/>
              </a:rPr>
              <a:t>|</a:t>
            </a:r>
            <a:r>
              <a:rPr lang="en-GB" sz="1600" baseline="30000" dirty="0" smtClean="0">
                <a:effectLst/>
              </a:rPr>
              <a:t>2</a:t>
            </a:r>
            <a:r>
              <a:rPr lang="en-GB" sz="1600" dirty="0" smtClean="0">
                <a:effectLst/>
              </a:rPr>
              <a:t> for the corresponding </a:t>
            </a:r>
            <a:r>
              <a:rPr lang="en-GB" sz="1600" dirty="0" err="1" smtClean="0">
                <a:effectLst/>
              </a:rPr>
              <a:t>eigenstates</a:t>
            </a:r>
            <a:r>
              <a:rPr lang="en-GB" sz="1600" dirty="0" smtClean="0">
                <a:effectLst/>
              </a:rPr>
              <a:t> in the </a:t>
            </a:r>
            <a:r>
              <a:rPr lang="en-GB" sz="1600" dirty="0" err="1" smtClean="0">
                <a:effectLst/>
              </a:rPr>
              <a:t>eigenbasis</a:t>
            </a:r>
            <a:r>
              <a:rPr lang="en-GB" sz="1600" dirty="0" smtClean="0">
                <a:effectLst/>
              </a:rPr>
              <a:t> of the observable.</a:t>
            </a:r>
          </a:p>
          <a:p>
            <a:pPr eaLnBrk="1" hangingPunct="1">
              <a:lnSpc>
                <a:spcPct val="90000"/>
              </a:lnSpc>
            </a:pPr>
            <a:r>
              <a:rPr lang="en-GB" sz="2000" dirty="0" smtClean="0">
                <a:effectLst/>
              </a:rPr>
              <a:t>Some features of the mathematical formalism (e.g. overall phase of the state vector) don’t correspond to anything physical.</a:t>
            </a: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 2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Change with time is represented by a linear, unitary </a:t>
            </a:r>
            <a:r>
              <a:rPr lang="en-GB" dirty="0" smtClean="0">
                <a:solidFill>
                  <a:srgbClr val="66CCFF"/>
                </a:solidFill>
              </a:rPr>
              <a:t>time evolution operator</a:t>
            </a:r>
            <a:r>
              <a:rPr lang="en-GB" dirty="0" smtClean="0"/>
              <a:t>, </a:t>
            </a:r>
            <a:r>
              <a:rPr lang="en-GB" i="1" dirty="0" smtClean="0"/>
              <a:t>U(t</a:t>
            </a:r>
            <a:r>
              <a:rPr lang="en-GB" i="1" baseline="-25000" dirty="0" smtClean="0"/>
              <a:t>0</a:t>
            </a:r>
            <a:r>
              <a:rPr lang="en-GB" i="1" dirty="0" smtClean="0"/>
              <a:t>,t)</a:t>
            </a:r>
          </a:p>
          <a:p>
            <a:pPr lvl="1"/>
            <a:r>
              <a:rPr lang="en-GB" dirty="0" smtClean="0"/>
              <a:t>Unless interrupted by a measurement</a:t>
            </a:r>
          </a:p>
          <a:p>
            <a:pPr lvl="1"/>
            <a:r>
              <a:rPr lang="en-GB" dirty="0" smtClean="0"/>
              <a:t> </a:t>
            </a:r>
            <a:r>
              <a:rPr lang="en-GB" i="1" dirty="0" smtClean="0">
                <a:sym typeface="Symbol"/>
              </a:rPr>
              <a:t>U</a:t>
            </a:r>
            <a:r>
              <a:rPr lang="en-GB" dirty="0" smtClean="0">
                <a:sym typeface="Symbol"/>
              </a:rPr>
              <a:t>  </a:t>
            </a:r>
            <a:r>
              <a:rPr lang="en-GB" i="1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dirty="0" smtClean="0"/>
              <a:t>as the time interval </a:t>
            </a:r>
            <a:r>
              <a:rPr lang="en-GB" i="1" dirty="0" smtClean="0"/>
              <a:t>t</a:t>
            </a:r>
            <a:r>
              <a:rPr lang="en-GB" i="1" baseline="-25000" dirty="0" smtClean="0"/>
              <a:t>0</a:t>
            </a:r>
            <a:r>
              <a:rPr lang="en-GB" i="1" dirty="0" smtClean="0"/>
              <a:t>−t </a:t>
            </a:r>
            <a:r>
              <a:rPr lang="en-GB" dirty="0" smtClean="0">
                <a:sym typeface="Symbol"/>
              </a:rPr>
              <a:t> 0.</a:t>
            </a:r>
          </a:p>
          <a:p>
            <a:r>
              <a:rPr lang="en-GB" dirty="0" smtClean="0">
                <a:sym typeface="Symbol"/>
              </a:rPr>
              <a:t>From </a:t>
            </a:r>
            <a:r>
              <a:rPr lang="en-GB" i="1" dirty="0" smtClean="0">
                <a:sym typeface="Symbol"/>
              </a:rPr>
              <a:t>U</a:t>
            </a:r>
            <a:r>
              <a:rPr lang="en-GB" dirty="0" smtClean="0">
                <a:sym typeface="Symbol"/>
              </a:rPr>
              <a:t>  we derive </a:t>
            </a:r>
            <a:r>
              <a:rPr lang="en-GB" dirty="0" smtClean="0">
                <a:solidFill>
                  <a:srgbClr val="66CCFF"/>
                </a:solidFill>
                <a:sym typeface="Symbol"/>
              </a:rPr>
              <a:t>Hamiltonian operator</a:t>
            </a:r>
            <a:r>
              <a:rPr lang="en-GB" dirty="0" smtClean="0">
                <a:sym typeface="Symbol"/>
              </a:rPr>
              <a:t>, </a:t>
            </a:r>
            <a:r>
              <a:rPr lang="en-GB" i="1" dirty="0" smtClean="0">
                <a:sym typeface="Symbol"/>
              </a:rPr>
              <a:t>H</a:t>
            </a:r>
            <a:r>
              <a:rPr lang="en-GB" dirty="0" smtClean="0">
                <a:sym typeface="Symbol"/>
              </a:rPr>
              <a:t>,</a:t>
            </a:r>
            <a:r>
              <a:rPr lang="en-GB" i="1" dirty="0" smtClean="0">
                <a:sym typeface="Symbol"/>
              </a:rPr>
              <a:t> </a:t>
            </a:r>
            <a:r>
              <a:rPr lang="en-GB" dirty="0" smtClean="0">
                <a:sym typeface="Symbol"/>
              </a:rPr>
              <a:t>and the (time-dependent) </a:t>
            </a:r>
            <a:r>
              <a:rPr lang="en-GB" dirty="0" smtClean="0">
                <a:solidFill>
                  <a:srgbClr val="66CCFF"/>
                </a:solidFill>
                <a:sym typeface="Symbol"/>
              </a:rPr>
              <a:t>Schrödinger Equation</a:t>
            </a:r>
            <a:endParaRPr lang="en-GB" dirty="0" smtClean="0">
              <a:sym typeface="Symbol"/>
            </a:endParaRPr>
          </a:p>
          <a:p>
            <a:pPr lvl="1"/>
            <a:r>
              <a:rPr lang="en-GB" dirty="0" smtClean="0">
                <a:sym typeface="Symbol"/>
              </a:rPr>
              <a:t>For a closed system </a:t>
            </a:r>
            <a:r>
              <a:rPr lang="en-GB" i="1" dirty="0" smtClean="0">
                <a:sym typeface="Symbol"/>
              </a:rPr>
              <a:t>U</a:t>
            </a:r>
            <a:r>
              <a:rPr lang="en-GB" dirty="0" smtClean="0">
                <a:sym typeface="Symbol"/>
              </a:rPr>
              <a:t> = exp[−</a:t>
            </a:r>
            <a:r>
              <a:rPr lang="en-GB" i="1" dirty="0" err="1" smtClean="0">
                <a:sym typeface="Symbol"/>
              </a:rPr>
              <a:t>iHt</a:t>
            </a:r>
            <a:r>
              <a:rPr lang="en-GB" i="1" dirty="0" smtClean="0">
                <a:sym typeface="Symbol"/>
              </a:rPr>
              <a:t> / ħ </a:t>
            </a:r>
            <a:r>
              <a:rPr lang="en-GB" dirty="0" smtClean="0">
                <a:sym typeface="Symbol"/>
              </a:rPr>
              <a:t>]</a:t>
            </a:r>
          </a:p>
          <a:p>
            <a:r>
              <a:rPr lang="en-GB" dirty="0" smtClean="0">
                <a:solidFill>
                  <a:srgbClr val="66CCFF"/>
                </a:solidFill>
                <a:sym typeface="Symbol"/>
              </a:rPr>
              <a:t>Measurements</a:t>
            </a:r>
            <a:r>
              <a:rPr lang="en-GB" dirty="0" smtClean="0">
                <a:sym typeface="Symbol"/>
              </a:rPr>
              <a:t> cause apparently discontinuous change in the state vector (“collapse of the wave function”). After an ideal measurement yielding result </a:t>
            </a:r>
            <a:r>
              <a:rPr lang="en-GB" i="1" dirty="0" err="1" smtClean="0">
                <a:sym typeface="Symbol"/>
              </a:rPr>
              <a:t>a</a:t>
            </a:r>
            <a:r>
              <a:rPr lang="en-GB" i="1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, state is in corresponding </a:t>
            </a:r>
            <a:r>
              <a:rPr lang="en-GB" dirty="0" err="1" smtClean="0">
                <a:sym typeface="Symbol"/>
              </a:rPr>
              <a:t>eigenstate</a:t>
            </a:r>
            <a:r>
              <a:rPr lang="en-GB" dirty="0" smtClean="0">
                <a:sym typeface="Symbol"/>
              </a:rPr>
              <a:t> |</a:t>
            </a:r>
            <a:r>
              <a:rPr lang="en-GB" i="1" dirty="0" err="1" smtClean="0">
                <a:sym typeface="Symbol"/>
              </a:rPr>
              <a:t>a</a:t>
            </a:r>
            <a:r>
              <a:rPr lang="en-GB" i="1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</a:t>
            </a:r>
            <a:r>
              <a:rPr lang="en-GB" b="1" dirty="0" smtClean="0">
                <a:sym typeface="Symbol"/>
              </a:rPr>
              <a:t></a:t>
            </a:r>
          </a:p>
          <a:p>
            <a:pPr lvl="1"/>
            <a:r>
              <a:rPr lang="en-GB" dirty="0" smtClean="0">
                <a:sym typeface="Symbol"/>
              </a:rPr>
              <a:t>Best way of preparing systems in given quantum state is measurement + selection of required state.</a:t>
            </a:r>
          </a:p>
          <a:p>
            <a:r>
              <a:rPr lang="en-GB" dirty="0" smtClean="0">
                <a:sym typeface="Symbol"/>
              </a:rPr>
              <a:t>Hamiltonian for a particle in a field is </a:t>
            </a:r>
            <a:r>
              <a:rPr lang="en-GB" i="1" dirty="0" smtClean="0">
                <a:sym typeface="Symbol"/>
              </a:rPr>
              <a:t>H </a:t>
            </a:r>
            <a:r>
              <a:rPr lang="en-GB" dirty="0" smtClean="0">
                <a:sym typeface="Symbol"/>
              </a:rPr>
              <a:t>=</a:t>
            </a:r>
            <a:r>
              <a:rPr lang="en-GB" i="1" dirty="0" smtClean="0">
                <a:sym typeface="Symbol"/>
              </a:rPr>
              <a:t> −</a:t>
            </a:r>
            <a:r>
              <a:rPr lang="en-GB" b="1" dirty="0" smtClean="0">
                <a:sym typeface="Symbol"/>
              </a:rPr>
              <a:t>.B</a:t>
            </a:r>
            <a:r>
              <a:rPr lang="en-GB" dirty="0" smtClean="0">
                <a:sym typeface="Symbol"/>
              </a:rPr>
              <a:t> = </a:t>
            </a:r>
            <a:r>
              <a:rPr lang="en-GB" i="1" dirty="0" smtClean="0">
                <a:sym typeface="Symbol"/>
              </a:rPr>
              <a:t>− </a:t>
            </a:r>
            <a:r>
              <a:rPr lang="en-GB" b="1" dirty="0" smtClean="0">
                <a:sym typeface="Symbol"/>
              </a:rPr>
              <a:t>S.B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Arial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80000"/>
          <a:buFont typeface="Arial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17058</TotalTime>
  <Words>290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Compass</vt:lpstr>
      <vt:lpstr>xkcd</vt:lpstr>
      <vt:lpstr>Section 2 Recap</vt:lpstr>
      <vt:lpstr>Section 2 Recap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Paddy Leahy</dc:creator>
  <cp:lastModifiedBy>Paddy Leahy</cp:lastModifiedBy>
  <cp:revision>84</cp:revision>
  <dcterms:created xsi:type="dcterms:W3CDTF">2008-12-17T18:21:52Z</dcterms:created>
  <dcterms:modified xsi:type="dcterms:W3CDTF">2012-03-21T16:47:28Z</dcterms:modified>
</cp:coreProperties>
</file>